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 id="2147483692" r:id="rId3"/>
    <p:sldMasterId id="2147483704" r:id="rId4"/>
  </p:sldMasterIdLst>
  <p:notesMasterIdLst>
    <p:notesMasterId r:id="rId37"/>
  </p:notesMasterIdLst>
  <p:sldIdLst>
    <p:sldId id="291" r:id="rId5"/>
    <p:sldId id="310" r:id="rId6"/>
    <p:sldId id="295" r:id="rId7"/>
    <p:sldId id="296" r:id="rId8"/>
    <p:sldId id="297" r:id="rId9"/>
    <p:sldId id="298" r:id="rId10"/>
    <p:sldId id="299" r:id="rId11"/>
    <p:sldId id="300" r:id="rId12"/>
    <p:sldId id="301" r:id="rId13"/>
    <p:sldId id="302" r:id="rId14"/>
    <p:sldId id="294" r:id="rId15"/>
    <p:sldId id="256" r:id="rId16"/>
    <p:sldId id="265" r:id="rId17"/>
    <p:sldId id="289" r:id="rId18"/>
    <p:sldId id="304" r:id="rId19"/>
    <p:sldId id="305" r:id="rId20"/>
    <p:sldId id="306" r:id="rId21"/>
    <p:sldId id="307" r:id="rId22"/>
    <p:sldId id="308" r:id="rId23"/>
    <p:sldId id="309" r:id="rId24"/>
    <p:sldId id="323" r:id="rId25"/>
    <p:sldId id="311" r:id="rId26"/>
    <p:sldId id="312" r:id="rId27"/>
    <p:sldId id="313" r:id="rId28"/>
    <p:sldId id="314" r:id="rId29"/>
    <p:sldId id="315" r:id="rId30"/>
    <p:sldId id="324" r:id="rId31"/>
    <p:sldId id="318" r:id="rId32"/>
    <p:sldId id="319" r:id="rId33"/>
    <p:sldId id="320" r:id="rId34"/>
    <p:sldId id="321" r:id="rId35"/>
    <p:sldId id="322" r:id="rId3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Mead" initials="DM" lastIdx="20" clrIdx="0">
    <p:extLst>
      <p:ext uri="{19B8F6BF-5375-455C-9EA6-DF929625EA0E}">
        <p15:presenceInfo xmlns:p15="http://schemas.microsoft.com/office/powerpoint/2012/main" userId="S::deborahmead@nbnco.com.au::3510b4b8-70fc-45fe-89bc-6c2ddcf7a0f0" providerId="AD"/>
      </p:ext>
    </p:extLst>
  </p:cmAuthor>
  <p:cmAuthor id="2" name="Annette Rose" initials="AR" lastIdx="11" clrIdx="1">
    <p:extLst>
      <p:ext uri="{19B8F6BF-5375-455C-9EA6-DF929625EA0E}">
        <p15:presenceInfo xmlns:p15="http://schemas.microsoft.com/office/powerpoint/2012/main" userId="S::annetterose2@nbnco.com.au::f1d05c51-064c-4ff7-bc80-e91821d66083" providerId="AD"/>
      </p:ext>
    </p:extLst>
  </p:cmAuthor>
  <p:cmAuthor id="3" name="Cameron Edwards" initials="CE" lastIdx="2" clrIdx="2">
    <p:extLst>
      <p:ext uri="{19B8F6BF-5375-455C-9EA6-DF929625EA0E}">
        <p15:presenceInfo xmlns:p15="http://schemas.microsoft.com/office/powerpoint/2012/main" userId="S::cameronedwards@nbnco.com.au::3ff7d098-fb1a-4b3f-8bd6-79ded6768faf" providerId="AD"/>
      </p:ext>
    </p:extLst>
  </p:cmAuthor>
  <p:cmAuthor id="4" name="Hugo Fonseca" initials="HF" lastIdx="3" clrIdx="3">
    <p:extLst>
      <p:ext uri="{19B8F6BF-5375-455C-9EA6-DF929625EA0E}">
        <p15:presenceInfo xmlns:p15="http://schemas.microsoft.com/office/powerpoint/2012/main" userId="S::hugofonseca@nbnco.com.au::d7b6ff80-c86e-4433-83a2-cf7918d2b6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5"/>
    <a:srgbClr val="0092BC"/>
    <a:srgbClr val="84BD00"/>
    <a:srgbClr val="09A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40946-DA87-4553-A62B-9106AE2B1D2E}" v="3" dt="2021-11-29T22:40:10.5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varScale="1">
        <p:scale>
          <a:sx n="72" d="100"/>
          <a:sy n="72" d="100"/>
        </p:scale>
        <p:origin x="8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1ECDA7B-0A2A-4372-A5AF-4CECFC0F0106}" type="datetimeFigureOut">
              <a:rPr lang="en-AU" smtClean="0"/>
              <a:t>2/12/2021</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09618A8-0217-4F1B-AB44-FBEB9004ACD8}" type="slidenum">
              <a:rPr lang="en-AU" smtClean="0"/>
              <a:t>‹#›</a:t>
            </a:fld>
            <a:endParaRPr lang="en-AU"/>
          </a:p>
        </p:txBody>
      </p:sp>
    </p:spTree>
    <p:extLst>
      <p:ext uri="{BB962C8B-B14F-4D97-AF65-F5344CB8AC3E}">
        <p14:creationId xmlns:p14="http://schemas.microsoft.com/office/powerpoint/2010/main" val="9479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1CBD7-B536-C24F-B824-13845BC07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8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F20B89B-70B6-49F6-92AE-590F5F243475}"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9900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1CBD7-B536-C24F-B824-13845BC07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41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Nbn</a:t>
            </a:r>
            <a:r>
              <a:rPr lang="en-AU" sz="1200" kern="1200" dirty="0">
                <a:solidFill>
                  <a:schemeClr val="tx1"/>
                </a:solidFill>
                <a:effectLst/>
                <a:latin typeface="+mn-lt"/>
                <a:ea typeface="+mn-ea"/>
                <a:cs typeface="+mn-cs"/>
              </a:rPr>
              <a:t> local -who are we what we do – Wholesaler - We build the highway – you choose the car you want to drive on it</a:t>
            </a:r>
          </a:p>
          <a:p>
            <a:r>
              <a:rPr lang="en-AU" sz="1200" kern="1200" dirty="0">
                <a:solidFill>
                  <a:schemeClr val="tx1"/>
                </a:solidFill>
                <a:effectLst/>
                <a:latin typeface="+mn-lt"/>
                <a:ea typeface="+mn-ea"/>
                <a:cs typeface="+mn-cs"/>
              </a:rPr>
              <a:t>BFI announced Sept last year – 8 BFZ in Regional SA – including Murray Bridge</a:t>
            </a:r>
          </a:p>
          <a:p>
            <a:r>
              <a:rPr lang="en-AU" sz="1200" kern="1200" dirty="0" err="1">
                <a:solidFill>
                  <a:schemeClr val="tx1"/>
                </a:solidFill>
                <a:effectLst/>
                <a:latin typeface="+mn-lt"/>
                <a:ea typeface="+mn-ea"/>
                <a:cs typeface="+mn-cs"/>
              </a:rPr>
              <a:t>Covid</a:t>
            </a:r>
            <a:r>
              <a:rPr lang="en-AU" sz="1200" kern="1200" dirty="0">
                <a:solidFill>
                  <a:schemeClr val="tx1"/>
                </a:solidFill>
                <a:effectLst/>
                <a:latin typeface="+mn-lt"/>
                <a:ea typeface="+mn-ea"/>
                <a:cs typeface="+mn-cs"/>
              </a:rPr>
              <a:t> Effect - Cloud Based Services/Video Conferencing/Transfer of HD Images/Need for speed</a:t>
            </a:r>
          </a:p>
          <a:p>
            <a:r>
              <a:rPr lang="en-AU" sz="1200" kern="1200" dirty="0">
                <a:solidFill>
                  <a:schemeClr val="tx1"/>
                </a:solidFill>
                <a:effectLst/>
                <a:latin typeface="+mn-lt"/>
                <a:ea typeface="+mn-ea"/>
                <a:cs typeface="+mn-cs"/>
              </a:rPr>
              <a:t>We wanted to give Regional Businesses access to business Grade Fibre</a:t>
            </a:r>
          </a:p>
          <a:p>
            <a:r>
              <a:rPr lang="en-AU" sz="1200" kern="1200" dirty="0">
                <a:solidFill>
                  <a:schemeClr val="tx1"/>
                </a:solidFill>
                <a:effectLst/>
                <a:latin typeface="+mn-lt"/>
                <a:ea typeface="+mn-ea"/>
                <a:cs typeface="+mn-cs"/>
              </a:rPr>
              <a:t>The BFI is based around our Business Grade Fibre product which we call Enterprise Ethernet</a:t>
            </a:r>
          </a:p>
          <a:p>
            <a:pPr lvl="0"/>
            <a:r>
              <a:rPr lang="en-AU" sz="1200" kern="1200" dirty="0">
                <a:solidFill>
                  <a:schemeClr val="tx1"/>
                </a:solidFill>
                <a:effectLst/>
                <a:latin typeface="+mn-lt"/>
                <a:ea typeface="+mn-ea"/>
                <a:cs typeface="+mn-cs"/>
              </a:rPr>
              <a:t>Speed – 1000/1000 Symmetrical</a:t>
            </a:r>
          </a:p>
          <a:p>
            <a:pPr lvl="0"/>
            <a:r>
              <a:rPr lang="en-AU" sz="1200" kern="1200" dirty="0">
                <a:solidFill>
                  <a:schemeClr val="tx1"/>
                </a:solidFill>
                <a:effectLst/>
                <a:latin typeface="+mn-lt"/>
                <a:ea typeface="+mn-ea"/>
                <a:cs typeface="+mn-cs"/>
              </a:rPr>
              <a:t>Priority Data – Freeway scenario</a:t>
            </a:r>
          </a:p>
          <a:p>
            <a:pPr lvl="0"/>
            <a:r>
              <a:rPr lang="en-AU" sz="1200" kern="1200" dirty="0">
                <a:solidFill>
                  <a:schemeClr val="tx1"/>
                </a:solidFill>
                <a:effectLst/>
                <a:latin typeface="+mn-lt"/>
                <a:ea typeface="+mn-ea"/>
                <a:cs typeface="+mn-cs"/>
              </a:rPr>
              <a:t>Premium Service Levels – 24/7 support/Restoration </a:t>
            </a:r>
            <a:r>
              <a:rPr lang="en-AU" sz="1200" kern="1200" dirty="0" err="1">
                <a:solidFill>
                  <a:schemeClr val="tx1"/>
                </a:solidFill>
                <a:effectLst/>
                <a:latin typeface="+mn-lt"/>
                <a:ea typeface="+mn-ea"/>
                <a:cs typeface="+mn-cs"/>
              </a:rPr>
              <a:t>Targest</a:t>
            </a:r>
            <a:r>
              <a:rPr lang="en-AU" sz="1200" kern="1200" dirty="0">
                <a:solidFill>
                  <a:schemeClr val="tx1"/>
                </a:solidFill>
                <a:effectLst/>
                <a:latin typeface="+mn-lt"/>
                <a:ea typeface="+mn-ea"/>
                <a:cs typeface="+mn-cs"/>
              </a:rPr>
              <a:t> 4/6/8/12</a:t>
            </a:r>
          </a:p>
          <a:p>
            <a:pPr lvl="0"/>
            <a:r>
              <a:rPr lang="en-AU" sz="1200" kern="1200" dirty="0">
                <a:solidFill>
                  <a:schemeClr val="tx1"/>
                </a:solidFill>
                <a:effectLst/>
                <a:latin typeface="+mn-lt"/>
                <a:ea typeface="+mn-ea"/>
                <a:cs typeface="+mn-cs"/>
              </a:rPr>
              <a:t>Choice of RSP – 25 – competition fighting for your business</a:t>
            </a:r>
          </a:p>
          <a:p>
            <a:pPr lvl="0"/>
            <a:r>
              <a:rPr lang="en-AU" sz="1200" kern="1200" dirty="0">
                <a:solidFill>
                  <a:schemeClr val="tx1"/>
                </a:solidFill>
                <a:effectLst/>
                <a:latin typeface="+mn-lt"/>
                <a:ea typeface="+mn-ea"/>
                <a:cs typeface="+mn-cs"/>
              </a:rPr>
              <a:t>50 Business Day Build Time</a:t>
            </a:r>
          </a:p>
          <a:p>
            <a:pPr lvl="0"/>
            <a:r>
              <a:rPr lang="en-AU" sz="1200" kern="1200" dirty="0">
                <a:solidFill>
                  <a:schemeClr val="tx1"/>
                </a:solidFill>
                <a:effectLst/>
                <a:latin typeface="+mn-lt"/>
                <a:ea typeface="+mn-ea"/>
                <a:cs typeface="+mn-cs"/>
              </a:rPr>
              <a:t>No upfront Connection costs when connected to a 3 year plan</a:t>
            </a:r>
          </a:p>
          <a:p>
            <a:pPr lvl="0"/>
            <a:r>
              <a:rPr lang="en-AU" sz="1200" kern="1200" dirty="0">
                <a:solidFill>
                  <a:schemeClr val="tx1"/>
                </a:solidFill>
                <a:effectLst/>
                <a:latin typeface="+mn-lt"/>
                <a:ea typeface="+mn-ea"/>
                <a:cs typeface="+mn-cs"/>
              </a:rPr>
              <a:t>Home based Businesses – don’t need an </a:t>
            </a:r>
            <a:r>
              <a:rPr lang="en-AU" sz="1200" kern="1200" dirty="0" err="1">
                <a:solidFill>
                  <a:schemeClr val="tx1"/>
                </a:solidFill>
                <a:effectLst/>
                <a:latin typeface="+mn-lt"/>
                <a:ea typeface="+mn-ea"/>
                <a:cs typeface="+mn-cs"/>
              </a:rPr>
              <a:t>abn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Prior to Sept last year anyone could connect to EE at their own cost – Subsidise cost – 90% of Australian Businesses – OUTSIDE OF BFZ -SHOW MAP</a:t>
            </a:r>
          </a:p>
          <a:p>
            <a:r>
              <a:rPr lang="en-AU" sz="1200" kern="1200" dirty="0">
                <a:solidFill>
                  <a:schemeClr val="tx1"/>
                </a:solidFill>
                <a:effectLst/>
                <a:latin typeface="+mn-lt"/>
                <a:ea typeface="+mn-ea"/>
                <a:cs typeface="+mn-cs"/>
              </a:rPr>
              <a:t>Saving of up to 68% - Fibre based businesses can still take adv of $0 build</a:t>
            </a:r>
          </a:p>
          <a:p>
            <a:r>
              <a:rPr lang="en-AU" sz="1200" kern="1200" dirty="0">
                <a:solidFill>
                  <a:schemeClr val="tx1"/>
                </a:solidFill>
                <a:effectLst/>
                <a:latin typeface="+mn-lt"/>
                <a:ea typeface="+mn-ea"/>
                <a:cs typeface="+mn-cs"/>
              </a:rPr>
              <a:t>Co-investment </a:t>
            </a:r>
          </a:p>
          <a:p>
            <a:r>
              <a:rPr lang="en-AU" sz="1200" kern="1200" dirty="0">
                <a:solidFill>
                  <a:schemeClr val="tx1"/>
                </a:solidFill>
                <a:effectLst/>
                <a:latin typeface="+mn-lt"/>
                <a:ea typeface="+mn-ea"/>
                <a:cs typeface="+mn-cs"/>
              </a:rPr>
              <a:t>Where to get assistance – my details</a:t>
            </a:r>
          </a:p>
          <a:p>
            <a:r>
              <a:rPr lang="en-AU" sz="1200" kern="1200" dirty="0">
                <a:solidFill>
                  <a:schemeClr val="tx1"/>
                </a:solidFill>
                <a:effectLst/>
                <a:latin typeface="+mn-lt"/>
                <a:ea typeface="+mn-ea"/>
                <a:cs typeface="+mn-cs"/>
              </a:rPr>
              <a:t>QUESTIONS</a:t>
            </a:r>
          </a:p>
          <a:p>
            <a:endParaRPr lang="en-AU" dirty="0"/>
          </a:p>
        </p:txBody>
      </p:sp>
      <p:sp>
        <p:nvSpPr>
          <p:cNvPr id="4" name="Slide Number Placeholder 3"/>
          <p:cNvSpPr>
            <a:spLocks noGrp="1"/>
          </p:cNvSpPr>
          <p:nvPr>
            <p:ph type="sldNum" sz="quarter" idx="5"/>
          </p:nvPr>
        </p:nvSpPr>
        <p:spPr/>
        <p:txBody>
          <a:bodyPr/>
          <a:lstStyle/>
          <a:p>
            <a:fld id="{109618A8-0217-4F1B-AB44-FBEB9004ACD8}" type="slidenum">
              <a:rPr lang="en-AU" smtClean="0"/>
              <a:t>12</a:t>
            </a:fld>
            <a:endParaRPr lang="en-AU"/>
          </a:p>
        </p:txBody>
      </p:sp>
    </p:spTree>
    <p:extLst>
      <p:ext uri="{BB962C8B-B14F-4D97-AF65-F5344CB8AC3E}">
        <p14:creationId xmlns:p14="http://schemas.microsoft.com/office/powerpoint/2010/main" val="392153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Nbn</a:t>
            </a:r>
            <a:r>
              <a:rPr lang="en-AU" sz="1200" kern="1200" dirty="0">
                <a:solidFill>
                  <a:schemeClr val="tx1"/>
                </a:solidFill>
                <a:effectLst/>
                <a:latin typeface="+mn-lt"/>
                <a:ea typeface="+mn-ea"/>
                <a:cs typeface="+mn-cs"/>
              </a:rPr>
              <a:t> local -who are we what we do – Wholesaler - We build the highway – you choose the car you want to drive on it</a:t>
            </a:r>
          </a:p>
          <a:p>
            <a:r>
              <a:rPr lang="en-AU" sz="1200" kern="1200" dirty="0">
                <a:solidFill>
                  <a:schemeClr val="tx1"/>
                </a:solidFill>
                <a:effectLst/>
                <a:latin typeface="+mn-lt"/>
                <a:ea typeface="+mn-ea"/>
                <a:cs typeface="+mn-cs"/>
              </a:rPr>
              <a:t>BFI announced Sept last year – 8 BFZ in Regional SA – including Murray Bridge</a:t>
            </a:r>
          </a:p>
          <a:p>
            <a:r>
              <a:rPr lang="en-AU" sz="1200" kern="1200" dirty="0" err="1">
                <a:solidFill>
                  <a:schemeClr val="tx1"/>
                </a:solidFill>
                <a:effectLst/>
                <a:latin typeface="+mn-lt"/>
                <a:ea typeface="+mn-ea"/>
                <a:cs typeface="+mn-cs"/>
              </a:rPr>
              <a:t>Covid</a:t>
            </a:r>
            <a:r>
              <a:rPr lang="en-AU" sz="1200" kern="1200" dirty="0">
                <a:solidFill>
                  <a:schemeClr val="tx1"/>
                </a:solidFill>
                <a:effectLst/>
                <a:latin typeface="+mn-lt"/>
                <a:ea typeface="+mn-ea"/>
                <a:cs typeface="+mn-cs"/>
              </a:rPr>
              <a:t> Effect - Cloud Based Services/Video Conferencing/Transfer of HD Images/Need for speed</a:t>
            </a:r>
          </a:p>
          <a:p>
            <a:r>
              <a:rPr lang="en-AU" sz="1200" kern="1200" dirty="0">
                <a:solidFill>
                  <a:schemeClr val="tx1"/>
                </a:solidFill>
                <a:effectLst/>
                <a:latin typeface="+mn-lt"/>
                <a:ea typeface="+mn-ea"/>
                <a:cs typeface="+mn-cs"/>
              </a:rPr>
              <a:t>We wanted to give Regional Businesses access to business Grade Fibre</a:t>
            </a:r>
          </a:p>
          <a:p>
            <a:r>
              <a:rPr lang="en-AU" sz="1200" kern="1200" dirty="0">
                <a:solidFill>
                  <a:schemeClr val="tx1"/>
                </a:solidFill>
                <a:effectLst/>
                <a:latin typeface="+mn-lt"/>
                <a:ea typeface="+mn-ea"/>
                <a:cs typeface="+mn-cs"/>
              </a:rPr>
              <a:t>The BFI is based around our Business Grade Fibre product which we call Enterprise Ethernet</a:t>
            </a:r>
          </a:p>
          <a:p>
            <a:pPr lvl="0"/>
            <a:r>
              <a:rPr lang="en-AU" sz="1200" kern="1200" dirty="0">
                <a:solidFill>
                  <a:schemeClr val="tx1"/>
                </a:solidFill>
                <a:effectLst/>
                <a:latin typeface="+mn-lt"/>
                <a:ea typeface="+mn-ea"/>
                <a:cs typeface="+mn-cs"/>
              </a:rPr>
              <a:t>Speed – 1000/1000 Symmetrical</a:t>
            </a:r>
          </a:p>
          <a:p>
            <a:pPr lvl="0"/>
            <a:r>
              <a:rPr lang="en-AU" sz="1200" kern="1200" dirty="0">
                <a:solidFill>
                  <a:schemeClr val="tx1"/>
                </a:solidFill>
                <a:effectLst/>
                <a:latin typeface="+mn-lt"/>
                <a:ea typeface="+mn-ea"/>
                <a:cs typeface="+mn-cs"/>
              </a:rPr>
              <a:t>Priority Data – Freeway scenario</a:t>
            </a:r>
          </a:p>
          <a:p>
            <a:pPr lvl="0"/>
            <a:r>
              <a:rPr lang="en-AU" sz="1200" kern="1200" dirty="0">
                <a:solidFill>
                  <a:schemeClr val="tx1"/>
                </a:solidFill>
                <a:effectLst/>
                <a:latin typeface="+mn-lt"/>
                <a:ea typeface="+mn-ea"/>
                <a:cs typeface="+mn-cs"/>
              </a:rPr>
              <a:t>Premium Service Levels – 24/7 support/Restoration </a:t>
            </a:r>
            <a:r>
              <a:rPr lang="en-AU" sz="1200" kern="1200" dirty="0" err="1">
                <a:solidFill>
                  <a:schemeClr val="tx1"/>
                </a:solidFill>
                <a:effectLst/>
                <a:latin typeface="+mn-lt"/>
                <a:ea typeface="+mn-ea"/>
                <a:cs typeface="+mn-cs"/>
              </a:rPr>
              <a:t>Targest</a:t>
            </a:r>
            <a:r>
              <a:rPr lang="en-AU" sz="1200" kern="1200" dirty="0">
                <a:solidFill>
                  <a:schemeClr val="tx1"/>
                </a:solidFill>
                <a:effectLst/>
                <a:latin typeface="+mn-lt"/>
                <a:ea typeface="+mn-ea"/>
                <a:cs typeface="+mn-cs"/>
              </a:rPr>
              <a:t> 4/6/8/12</a:t>
            </a:r>
          </a:p>
          <a:p>
            <a:pPr lvl="0"/>
            <a:r>
              <a:rPr lang="en-AU" sz="1200" kern="1200" dirty="0">
                <a:solidFill>
                  <a:schemeClr val="tx1"/>
                </a:solidFill>
                <a:effectLst/>
                <a:latin typeface="+mn-lt"/>
                <a:ea typeface="+mn-ea"/>
                <a:cs typeface="+mn-cs"/>
              </a:rPr>
              <a:t>Choice of RSP – 25 – competition fighting for your business</a:t>
            </a:r>
          </a:p>
          <a:p>
            <a:pPr lvl="0"/>
            <a:r>
              <a:rPr lang="en-AU" sz="1200" kern="1200" dirty="0">
                <a:solidFill>
                  <a:schemeClr val="tx1"/>
                </a:solidFill>
                <a:effectLst/>
                <a:latin typeface="+mn-lt"/>
                <a:ea typeface="+mn-ea"/>
                <a:cs typeface="+mn-cs"/>
              </a:rPr>
              <a:t>50 Business Day Build Time</a:t>
            </a:r>
          </a:p>
          <a:p>
            <a:pPr lvl="0"/>
            <a:r>
              <a:rPr lang="en-AU" sz="1200" kern="1200" dirty="0">
                <a:solidFill>
                  <a:schemeClr val="tx1"/>
                </a:solidFill>
                <a:effectLst/>
                <a:latin typeface="+mn-lt"/>
                <a:ea typeface="+mn-ea"/>
                <a:cs typeface="+mn-cs"/>
              </a:rPr>
              <a:t>No upfront Connection costs when connected to a 3 year plan</a:t>
            </a:r>
          </a:p>
          <a:p>
            <a:pPr lvl="0"/>
            <a:r>
              <a:rPr lang="en-AU" sz="1200" kern="1200" dirty="0">
                <a:solidFill>
                  <a:schemeClr val="tx1"/>
                </a:solidFill>
                <a:effectLst/>
                <a:latin typeface="+mn-lt"/>
                <a:ea typeface="+mn-ea"/>
                <a:cs typeface="+mn-cs"/>
              </a:rPr>
              <a:t>Home based Businesses – don’t need an </a:t>
            </a:r>
            <a:r>
              <a:rPr lang="en-AU" sz="1200" kern="1200" dirty="0" err="1">
                <a:solidFill>
                  <a:schemeClr val="tx1"/>
                </a:solidFill>
                <a:effectLst/>
                <a:latin typeface="+mn-lt"/>
                <a:ea typeface="+mn-ea"/>
                <a:cs typeface="+mn-cs"/>
              </a:rPr>
              <a:t>abn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Prior to Sept last year anyone could connect to EE at their own cost – Subsidise cost – 90% of Australian Businesses – OUTSIDE OF BFZ -SHOW MAP</a:t>
            </a:r>
          </a:p>
          <a:p>
            <a:r>
              <a:rPr lang="en-AU" sz="1200" kern="1200" dirty="0">
                <a:solidFill>
                  <a:schemeClr val="tx1"/>
                </a:solidFill>
                <a:effectLst/>
                <a:latin typeface="+mn-lt"/>
                <a:ea typeface="+mn-ea"/>
                <a:cs typeface="+mn-cs"/>
              </a:rPr>
              <a:t>Saving of up to 68% - Fibre based businesses can still take adv of $0 build</a:t>
            </a:r>
          </a:p>
          <a:p>
            <a:r>
              <a:rPr lang="en-AU" sz="1200" kern="1200" dirty="0">
                <a:solidFill>
                  <a:schemeClr val="tx1"/>
                </a:solidFill>
                <a:effectLst/>
                <a:latin typeface="+mn-lt"/>
                <a:ea typeface="+mn-ea"/>
                <a:cs typeface="+mn-cs"/>
              </a:rPr>
              <a:t>Co-investment </a:t>
            </a:r>
          </a:p>
          <a:p>
            <a:r>
              <a:rPr lang="en-AU" sz="1200" kern="1200" dirty="0">
                <a:solidFill>
                  <a:schemeClr val="tx1"/>
                </a:solidFill>
                <a:effectLst/>
                <a:latin typeface="+mn-lt"/>
                <a:ea typeface="+mn-ea"/>
                <a:cs typeface="+mn-cs"/>
              </a:rPr>
              <a:t>Where to get assistance – my details</a:t>
            </a:r>
          </a:p>
          <a:p>
            <a:r>
              <a:rPr lang="en-AU" sz="1200" kern="1200" dirty="0">
                <a:solidFill>
                  <a:schemeClr val="tx1"/>
                </a:solidFill>
                <a:effectLst/>
                <a:latin typeface="+mn-lt"/>
                <a:ea typeface="+mn-ea"/>
                <a:cs typeface="+mn-cs"/>
              </a:rPr>
              <a:t>QUESTIONS</a:t>
            </a:r>
          </a:p>
          <a:p>
            <a:endParaRPr lang="en-AU" dirty="0"/>
          </a:p>
        </p:txBody>
      </p:sp>
      <p:sp>
        <p:nvSpPr>
          <p:cNvPr id="4" name="Slide Number Placeholder 3"/>
          <p:cNvSpPr>
            <a:spLocks noGrp="1"/>
          </p:cNvSpPr>
          <p:nvPr>
            <p:ph type="sldNum" sz="quarter" idx="5"/>
          </p:nvPr>
        </p:nvSpPr>
        <p:spPr/>
        <p:txBody>
          <a:bodyPr/>
          <a:lstStyle/>
          <a:p>
            <a:fld id="{109618A8-0217-4F1B-AB44-FBEB9004ACD8}" type="slidenum">
              <a:rPr lang="en-AU" smtClean="0"/>
              <a:t>13</a:t>
            </a:fld>
            <a:endParaRPr lang="en-AU"/>
          </a:p>
        </p:txBody>
      </p:sp>
    </p:spTree>
    <p:extLst>
      <p:ext uri="{BB962C8B-B14F-4D97-AF65-F5344CB8AC3E}">
        <p14:creationId xmlns:p14="http://schemas.microsoft.com/office/powerpoint/2010/main" val="203860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Nbn</a:t>
            </a:r>
            <a:r>
              <a:rPr lang="en-AU" sz="1200" kern="1200" dirty="0">
                <a:solidFill>
                  <a:schemeClr val="tx1"/>
                </a:solidFill>
                <a:effectLst/>
                <a:latin typeface="+mn-lt"/>
                <a:ea typeface="+mn-ea"/>
                <a:cs typeface="+mn-cs"/>
              </a:rPr>
              <a:t> local -who are we what we do – Wholesaler - We build the highway – you choose the car you want to drive on it</a:t>
            </a:r>
          </a:p>
          <a:p>
            <a:r>
              <a:rPr lang="en-AU" sz="1200" kern="1200" dirty="0">
                <a:solidFill>
                  <a:schemeClr val="tx1"/>
                </a:solidFill>
                <a:effectLst/>
                <a:latin typeface="+mn-lt"/>
                <a:ea typeface="+mn-ea"/>
                <a:cs typeface="+mn-cs"/>
              </a:rPr>
              <a:t>BFI announced Sept last year – 8 BFZ in Regional SA – including Murray Bridge</a:t>
            </a:r>
          </a:p>
          <a:p>
            <a:r>
              <a:rPr lang="en-AU" sz="1200" kern="1200" dirty="0" err="1">
                <a:solidFill>
                  <a:schemeClr val="tx1"/>
                </a:solidFill>
                <a:effectLst/>
                <a:latin typeface="+mn-lt"/>
                <a:ea typeface="+mn-ea"/>
                <a:cs typeface="+mn-cs"/>
              </a:rPr>
              <a:t>Covid</a:t>
            </a:r>
            <a:r>
              <a:rPr lang="en-AU" sz="1200" kern="1200" dirty="0">
                <a:solidFill>
                  <a:schemeClr val="tx1"/>
                </a:solidFill>
                <a:effectLst/>
                <a:latin typeface="+mn-lt"/>
                <a:ea typeface="+mn-ea"/>
                <a:cs typeface="+mn-cs"/>
              </a:rPr>
              <a:t> Effect - Cloud Based Services/Video Conferencing/Transfer of HD Images/Need for speed</a:t>
            </a:r>
          </a:p>
          <a:p>
            <a:r>
              <a:rPr lang="en-AU" sz="1200" kern="1200" dirty="0">
                <a:solidFill>
                  <a:schemeClr val="tx1"/>
                </a:solidFill>
                <a:effectLst/>
                <a:latin typeface="+mn-lt"/>
                <a:ea typeface="+mn-ea"/>
                <a:cs typeface="+mn-cs"/>
              </a:rPr>
              <a:t>We wanted to give Regional Businesses access to business Grade Fibre</a:t>
            </a:r>
          </a:p>
          <a:p>
            <a:r>
              <a:rPr lang="en-AU" sz="1200" kern="1200" dirty="0">
                <a:solidFill>
                  <a:schemeClr val="tx1"/>
                </a:solidFill>
                <a:effectLst/>
                <a:latin typeface="+mn-lt"/>
                <a:ea typeface="+mn-ea"/>
                <a:cs typeface="+mn-cs"/>
              </a:rPr>
              <a:t>The BFI is based around our Business Grade Fibre product which we call Enterprise Ethernet</a:t>
            </a:r>
          </a:p>
          <a:p>
            <a:pPr lvl="0"/>
            <a:r>
              <a:rPr lang="en-AU" sz="1200" kern="1200" dirty="0">
                <a:solidFill>
                  <a:schemeClr val="tx1"/>
                </a:solidFill>
                <a:effectLst/>
                <a:latin typeface="+mn-lt"/>
                <a:ea typeface="+mn-ea"/>
                <a:cs typeface="+mn-cs"/>
              </a:rPr>
              <a:t>Speed – 1000/1000 Symmetrical</a:t>
            </a:r>
          </a:p>
          <a:p>
            <a:pPr lvl="0"/>
            <a:r>
              <a:rPr lang="en-AU" sz="1200" kern="1200" dirty="0">
                <a:solidFill>
                  <a:schemeClr val="tx1"/>
                </a:solidFill>
                <a:effectLst/>
                <a:latin typeface="+mn-lt"/>
                <a:ea typeface="+mn-ea"/>
                <a:cs typeface="+mn-cs"/>
              </a:rPr>
              <a:t>Priority Data – Freeway scenario</a:t>
            </a:r>
          </a:p>
          <a:p>
            <a:pPr lvl="0"/>
            <a:r>
              <a:rPr lang="en-AU" sz="1200" kern="1200" dirty="0">
                <a:solidFill>
                  <a:schemeClr val="tx1"/>
                </a:solidFill>
                <a:effectLst/>
                <a:latin typeface="+mn-lt"/>
                <a:ea typeface="+mn-ea"/>
                <a:cs typeface="+mn-cs"/>
              </a:rPr>
              <a:t>Premium Service Levels – 24/7 support/Restoration </a:t>
            </a:r>
            <a:r>
              <a:rPr lang="en-AU" sz="1200" kern="1200" dirty="0" err="1">
                <a:solidFill>
                  <a:schemeClr val="tx1"/>
                </a:solidFill>
                <a:effectLst/>
                <a:latin typeface="+mn-lt"/>
                <a:ea typeface="+mn-ea"/>
                <a:cs typeface="+mn-cs"/>
              </a:rPr>
              <a:t>Targest</a:t>
            </a:r>
            <a:r>
              <a:rPr lang="en-AU" sz="1200" kern="1200" dirty="0">
                <a:solidFill>
                  <a:schemeClr val="tx1"/>
                </a:solidFill>
                <a:effectLst/>
                <a:latin typeface="+mn-lt"/>
                <a:ea typeface="+mn-ea"/>
                <a:cs typeface="+mn-cs"/>
              </a:rPr>
              <a:t> 4/6/8/12</a:t>
            </a:r>
          </a:p>
          <a:p>
            <a:pPr lvl="0"/>
            <a:r>
              <a:rPr lang="en-AU" sz="1200" kern="1200" dirty="0">
                <a:solidFill>
                  <a:schemeClr val="tx1"/>
                </a:solidFill>
                <a:effectLst/>
                <a:latin typeface="+mn-lt"/>
                <a:ea typeface="+mn-ea"/>
                <a:cs typeface="+mn-cs"/>
              </a:rPr>
              <a:t>Choice of RSP – 25 – competition fighting for your business</a:t>
            </a:r>
          </a:p>
          <a:p>
            <a:pPr lvl="0"/>
            <a:r>
              <a:rPr lang="en-AU" sz="1200" kern="1200" dirty="0">
                <a:solidFill>
                  <a:schemeClr val="tx1"/>
                </a:solidFill>
                <a:effectLst/>
                <a:latin typeface="+mn-lt"/>
                <a:ea typeface="+mn-ea"/>
                <a:cs typeface="+mn-cs"/>
              </a:rPr>
              <a:t>50 Business Day Build Time</a:t>
            </a:r>
          </a:p>
          <a:p>
            <a:pPr lvl="0"/>
            <a:r>
              <a:rPr lang="en-AU" sz="1200" kern="1200" dirty="0">
                <a:solidFill>
                  <a:schemeClr val="tx1"/>
                </a:solidFill>
                <a:effectLst/>
                <a:latin typeface="+mn-lt"/>
                <a:ea typeface="+mn-ea"/>
                <a:cs typeface="+mn-cs"/>
              </a:rPr>
              <a:t>No upfront Connection costs when connected to a 3 year plan</a:t>
            </a:r>
          </a:p>
          <a:p>
            <a:pPr lvl="0"/>
            <a:r>
              <a:rPr lang="en-AU" sz="1200" kern="1200" dirty="0">
                <a:solidFill>
                  <a:schemeClr val="tx1"/>
                </a:solidFill>
                <a:effectLst/>
                <a:latin typeface="+mn-lt"/>
                <a:ea typeface="+mn-ea"/>
                <a:cs typeface="+mn-cs"/>
              </a:rPr>
              <a:t>Home based Businesses – don’t need an </a:t>
            </a:r>
            <a:r>
              <a:rPr lang="en-AU" sz="1200" kern="1200" dirty="0" err="1">
                <a:solidFill>
                  <a:schemeClr val="tx1"/>
                </a:solidFill>
                <a:effectLst/>
                <a:latin typeface="+mn-lt"/>
                <a:ea typeface="+mn-ea"/>
                <a:cs typeface="+mn-cs"/>
              </a:rPr>
              <a:t>abn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Prior to Sept last year anyone could connect to EE at their own cost – Subsidise cost – 90% of Australian Businesses – OUTSIDE OF BFZ -SHOW MAP</a:t>
            </a:r>
          </a:p>
          <a:p>
            <a:r>
              <a:rPr lang="en-AU" sz="1200" kern="1200" dirty="0">
                <a:solidFill>
                  <a:schemeClr val="tx1"/>
                </a:solidFill>
                <a:effectLst/>
                <a:latin typeface="+mn-lt"/>
                <a:ea typeface="+mn-ea"/>
                <a:cs typeface="+mn-cs"/>
              </a:rPr>
              <a:t>Saving of up to 68% - Fibre based businesses can still take adv of $0 build</a:t>
            </a:r>
          </a:p>
          <a:p>
            <a:r>
              <a:rPr lang="en-AU" sz="1200" kern="1200" dirty="0">
                <a:solidFill>
                  <a:schemeClr val="tx1"/>
                </a:solidFill>
                <a:effectLst/>
                <a:latin typeface="+mn-lt"/>
                <a:ea typeface="+mn-ea"/>
                <a:cs typeface="+mn-cs"/>
              </a:rPr>
              <a:t>Co-investment </a:t>
            </a:r>
          </a:p>
          <a:p>
            <a:r>
              <a:rPr lang="en-AU" sz="1200" kern="1200" dirty="0">
                <a:solidFill>
                  <a:schemeClr val="tx1"/>
                </a:solidFill>
                <a:effectLst/>
                <a:latin typeface="+mn-lt"/>
                <a:ea typeface="+mn-ea"/>
                <a:cs typeface="+mn-cs"/>
              </a:rPr>
              <a:t>Where to get assistance – my details</a:t>
            </a:r>
          </a:p>
          <a:p>
            <a:r>
              <a:rPr lang="en-AU" sz="1200" kern="1200" dirty="0">
                <a:solidFill>
                  <a:schemeClr val="tx1"/>
                </a:solidFill>
                <a:effectLst/>
                <a:latin typeface="+mn-lt"/>
                <a:ea typeface="+mn-ea"/>
                <a:cs typeface="+mn-cs"/>
              </a:rPr>
              <a:t>QUESTIONS</a:t>
            </a:r>
          </a:p>
          <a:p>
            <a:endParaRPr lang="en-AU" dirty="0"/>
          </a:p>
        </p:txBody>
      </p:sp>
      <p:sp>
        <p:nvSpPr>
          <p:cNvPr id="4" name="Slide Number Placeholder 3"/>
          <p:cNvSpPr>
            <a:spLocks noGrp="1"/>
          </p:cNvSpPr>
          <p:nvPr>
            <p:ph type="sldNum" sz="quarter" idx="5"/>
          </p:nvPr>
        </p:nvSpPr>
        <p:spPr/>
        <p:txBody>
          <a:bodyPr/>
          <a:lstStyle/>
          <a:p>
            <a:fld id="{109618A8-0217-4F1B-AB44-FBEB9004ACD8}" type="slidenum">
              <a:rPr lang="en-AU" smtClean="0"/>
              <a:t>14</a:t>
            </a:fld>
            <a:endParaRPr lang="en-AU"/>
          </a:p>
        </p:txBody>
      </p:sp>
    </p:spTree>
    <p:extLst>
      <p:ext uri="{BB962C8B-B14F-4D97-AF65-F5344CB8AC3E}">
        <p14:creationId xmlns:p14="http://schemas.microsoft.com/office/powerpoint/2010/main" val="168875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F20B89B-70B6-49F6-92AE-590F5F243475}"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5059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Economic development + </a:t>
            </a:r>
            <a:r>
              <a:rPr lang="en-AU" dirty="0" err="1"/>
              <a:t>Livability</a:t>
            </a: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F20B89B-70B6-49F6-92AE-590F5F243475}"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7690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F20B89B-70B6-49F6-92AE-590F5F243475}"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502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F20B89B-70B6-49F6-92AE-590F5F243475}"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8448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Calibri"/>
                <a:cs typeface="Calibri"/>
              </a:defRPr>
            </a:lvl1p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
        <p:nvSpPr>
          <p:cNvPr id="5" name="Holder 5"/>
          <p:cNvSpPr>
            <a:spLocks noGrp="1"/>
          </p:cNvSpPr>
          <p:nvPr>
            <p:ph type="dt" sz="half" idx="6"/>
          </p:nvPr>
        </p:nvSpPr>
        <p:spPr/>
        <p:txBody>
          <a:bodyPr lIns="0" tIns="0" rIns="0" bIns="0"/>
          <a:lstStyle>
            <a:lvl1pPr>
              <a:defRPr sz="600" b="0" i="0">
                <a:solidFill>
                  <a:schemeClr val="bg1"/>
                </a:solidFill>
                <a:latin typeface="Calibri"/>
                <a:cs typeface="Calibri"/>
              </a:defRPr>
            </a:lvl1pPr>
          </a:lstStyle>
          <a:p>
            <a:pPr marL="12700">
              <a:lnSpc>
                <a:spcPts val="670"/>
              </a:lnSpc>
            </a:pPr>
            <a:r>
              <a:rPr spc="-5" dirty="0"/>
              <a:t>nbn-Confidential:</a:t>
            </a:r>
            <a:r>
              <a:rPr dirty="0"/>
              <a:t> </a:t>
            </a:r>
            <a:r>
              <a:rPr spc="-5" dirty="0"/>
              <a:t>Commercial</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Calibri"/>
                <a:cs typeface="Calibri"/>
              </a:defRPr>
            </a:lvl1pPr>
          </a:lstStyle>
          <a:p>
            <a:pPr marL="38100">
              <a:lnSpc>
                <a:spcPts val="67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8CF9-17EC-4D1C-8EB2-E19A8D927DD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172412D-7307-4DE5-A935-1CAE7745B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E34252-C0B9-4054-BA00-52D7F837145E}"/>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5" name="Footer Placeholder 4">
            <a:extLst>
              <a:ext uri="{FF2B5EF4-FFF2-40B4-BE49-F238E27FC236}">
                <a16:creationId xmlns:a16="http://schemas.microsoft.com/office/drawing/2014/main" id="{AD78147F-EE57-4BD5-A36F-7708E3D9EE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CF84FA-4C1A-42F2-B396-C30B12FC1388}"/>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414594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556C-F1F8-42F7-B034-259DCDD4B4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74B5809-6CF8-4FD1-99F3-1AE38B843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8DDBA0-1716-4AB9-B924-A192E5C89522}"/>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5" name="Footer Placeholder 4">
            <a:extLst>
              <a:ext uri="{FF2B5EF4-FFF2-40B4-BE49-F238E27FC236}">
                <a16:creationId xmlns:a16="http://schemas.microsoft.com/office/drawing/2014/main" id="{9770F56E-7DC9-492E-94A6-142E7835C10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DFE75A-1673-4551-8ED3-01D88BF19AD0}"/>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215664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A53C-3D6E-4A44-B960-56F513D7CC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96E3DAB-B5B9-4608-9C60-E74B810CC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2D6F1DD-BDEF-4C8B-B797-4C3106F52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FE44486-196F-4CDB-9902-386AA20303B8}"/>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6" name="Footer Placeholder 5">
            <a:extLst>
              <a:ext uri="{FF2B5EF4-FFF2-40B4-BE49-F238E27FC236}">
                <a16:creationId xmlns:a16="http://schemas.microsoft.com/office/drawing/2014/main" id="{E3CB28AB-CA57-4A04-B12A-48AE4A76513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B70C433-D4F2-4A0F-A511-E08567C976AB}"/>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1244030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AA6C-B0DA-4FB2-96D2-D4BAFBC4D6B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688231-59CA-4365-8F32-1A2BA927B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1448-18BE-414B-B6D3-5EAF81A15C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9E0903B-7D89-4314-BCE2-530B69ED9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7D6F1-118D-410C-B13D-D1616A53EF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CC5450E-03DB-47A7-8F2B-EE8C5D1D3F20}"/>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8" name="Footer Placeholder 7">
            <a:extLst>
              <a:ext uri="{FF2B5EF4-FFF2-40B4-BE49-F238E27FC236}">
                <a16:creationId xmlns:a16="http://schemas.microsoft.com/office/drawing/2014/main" id="{39BC41F9-84A9-4B90-98E5-A0748C7A4B2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4C73942-FCB6-4A45-A4E0-68ABEE8684B7}"/>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377691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305D-CC00-4F58-B984-C875DDE6A1D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9FF5074-F729-4789-A4B8-0B8D68636314}"/>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4" name="Footer Placeholder 3">
            <a:extLst>
              <a:ext uri="{FF2B5EF4-FFF2-40B4-BE49-F238E27FC236}">
                <a16:creationId xmlns:a16="http://schemas.microsoft.com/office/drawing/2014/main" id="{47DFEF04-A5E0-48A8-BF0F-CD816F353C1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049587E-ED28-4936-9357-282F1E0D930B}"/>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306412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54036-FCBE-4F5B-9D8E-CB6320F4FB38}"/>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3" name="Footer Placeholder 2">
            <a:extLst>
              <a:ext uri="{FF2B5EF4-FFF2-40B4-BE49-F238E27FC236}">
                <a16:creationId xmlns:a16="http://schemas.microsoft.com/office/drawing/2014/main" id="{A5CB7616-D554-41FC-A0E8-FBE4418F444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E85A35B-8633-4DE6-8768-E102B3BABBA6}"/>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222076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FCB7-46DF-4C11-A853-B47E1738F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F9B3684-9C5D-42D0-B320-FB046000B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B3E851E-2502-4D9E-B30D-0E148A1AE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C9164-3086-4113-914C-7BA379ABD8AB}"/>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6" name="Footer Placeholder 5">
            <a:extLst>
              <a:ext uri="{FF2B5EF4-FFF2-40B4-BE49-F238E27FC236}">
                <a16:creationId xmlns:a16="http://schemas.microsoft.com/office/drawing/2014/main" id="{E8888AB7-E833-4088-A35E-25C55FA5EC3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AAC321-3897-4D76-9277-72FAC48CD0E8}"/>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1501887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5E3A-53C4-44B2-91C1-46B23C3A2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9444626-45E1-4B9E-A805-00A491CD8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1EFBC65-D93F-4CA2-A6D3-785F5517A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F8F51-6EB3-4354-8A98-E9ACFF2469AA}"/>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6" name="Footer Placeholder 5">
            <a:extLst>
              <a:ext uri="{FF2B5EF4-FFF2-40B4-BE49-F238E27FC236}">
                <a16:creationId xmlns:a16="http://schemas.microsoft.com/office/drawing/2014/main" id="{60590E38-6327-4CF4-AAFA-4E57AB0DFB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EF12542-5DA5-4D51-84B0-63BC4CE137E7}"/>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1799309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0D4B-98D3-4934-A99A-94D8A7721EA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7D8990C-C16D-4AB9-940A-6515592A1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48EF6A-3B0A-413D-A2B1-C5547C73EA53}"/>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5" name="Footer Placeholder 4">
            <a:extLst>
              <a:ext uri="{FF2B5EF4-FFF2-40B4-BE49-F238E27FC236}">
                <a16:creationId xmlns:a16="http://schemas.microsoft.com/office/drawing/2014/main" id="{8A80C1C8-9DAB-4011-96E3-D5A4DDD92D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9CCAA7-C47C-4AC0-A2F3-2021600D249C}"/>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362110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6595D-A518-4E04-9B91-E6557D0FC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599D6C-1A6E-48B6-B18B-75CE24D1F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808274-E9C4-4714-9A38-DF84865E48FB}"/>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5" name="Footer Placeholder 4">
            <a:extLst>
              <a:ext uri="{FF2B5EF4-FFF2-40B4-BE49-F238E27FC236}">
                <a16:creationId xmlns:a16="http://schemas.microsoft.com/office/drawing/2014/main" id="{D8E4EA51-2B3D-4F9F-B0E5-2D77F3E5F6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D699BE-2C8C-4229-BE21-82140460CCB0}"/>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345578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bg1"/>
                </a:solidFill>
                <a:latin typeface="Calibri"/>
                <a:cs typeface="Calibri"/>
              </a:defRPr>
            </a:lvl1p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
        <p:nvSpPr>
          <p:cNvPr id="5" name="Holder 5"/>
          <p:cNvSpPr>
            <a:spLocks noGrp="1"/>
          </p:cNvSpPr>
          <p:nvPr>
            <p:ph type="dt" sz="half" idx="6"/>
          </p:nvPr>
        </p:nvSpPr>
        <p:spPr/>
        <p:txBody>
          <a:bodyPr lIns="0" tIns="0" rIns="0" bIns="0"/>
          <a:lstStyle>
            <a:lvl1pPr>
              <a:defRPr sz="600" b="0" i="0">
                <a:solidFill>
                  <a:schemeClr val="bg1"/>
                </a:solidFill>
                <a:latin typeface="Calibri"/>
                <a:cs typeface="Calibri"/>
              </a:defRPr>
            </a:lvl1pPr>
          </a:lstStyle>
          <a:p>
            <a:pPr marL="12700">
              <a:lnSpc>
                <a:spcPts val="670"/>
              </a:lnSpc>
            </a:pPr>
            <a:r>
              <a:rPr spc="-5" dirty="0"/>
              <a:t>nbn-Confidential:</a:t>
            </a:r>
            <a:r>
              <a:rPr dirty="0"/>
              <a:t> </a:t>
            </a:r>
            <a:r>
              <a:rPr spc="-5" dirty="0"/>
              <a:t>Commercial</a:t>
            </a:r>
          </a:p>
        </p:txBody>
      </p:sp>
      <p:sp>
        <p:nvSpPr>
          <p:cNvPr id="6" name="Holder 6"/>
          <p:cNvSpPr>
            <a:spLocks noGrp="1"/>
          </p:cNvSpPr>
          <p:nvPr>
            <p:ph type="sldNum" sz="quarter" idx="7"/>
          </p:nvPr>
        </p:nvSpPr>
        <p:spPr/>
        <p:txBody>
          <a:bodyPr lIns="0" tIns="0" rIns="0" bIns="0"/>
          <a:lstStyle>
            <a:lvl1pPr>
              <a:defRPr sz="600" b="0" i="0">
                <a:solidFill>
                  <a:schemeClr val="bg1"/>
                </a:solidFill>
                <a:latin typeface="Calibri"/>
                <a:cs typeface="Calibri"/>
              </a:defRPr>
            </a:lvl1pPr>
          </a:lstStyle>
          <a:p>
            <a:pPr marL="38100">
              <a:lnSpc>
                <a:spcPts val="670"/>
              </a:lnSpc>
            </a:pP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DCA9C95-7BCD-F948-8884-71B782D124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59" y="4669185"/>
            <a:ext cx="1709543" cy="1806081"/>
          </a:xfrm>
          <a:prstGeom prst="rect">
            <a:avLst/>
          </a:prstGeom>
        </p:spPr>
      </p:pic>
      <p:pic>
        <p:nvPicPr>
          <p:cNvPr id="3" name="Picture 2" descr="A close up of a sign&#10;&#10;Description automatically generated">
            <a:extLst>
              <a:ext uri="{FF2B5EF4-FFF2-40B4-BE49-F238E27FC236}">
                <a16:creationId xmlns:a16="http://schemas.microsoft.com/office/drawing/2014/main" id="{15149AC9-245B-7A4A-81B9-74020E9645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717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002840"/>
        </a:solidFill>
        <a:effectLst/>
      </p:bgPr>
    </p:bg>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9830D02F-267E-5B4B-9510-9A91C3E95E03}"/>
              </a:ext>
            </a:extLst>
          </p:cNvPr>
          <p:cNvGrpSpPr/>
          <p:nvPr userDrawn="1"/>
        </p:nvGrpSpPr>
        <p:grpSpPr>
          <a:xfrm>
            <a:off x="2208782" y="375576"/>
            <a:ext cx="9373617" cy="6138800"/>
            <a:chOff x="2301960" y="1701286"/>
            <a:chExt cx="5433369" cy="3558324"/>
          </a:xfrm>
          <a:solidFill>
            <a:schemeClr val="bg1">
              <a:alpha val="10000"/>
            </a:schemeClr>
          </a:solidFill>
        </p:grpSpPr>
        <p:sp>
          <p:nvSpPr>
            <p:cNvPr id="8" name="Freeform 7">
              <a:extLst>
                <a:ext uri="{FF2B5EF4-FFF2-40B4-BE49-F238E27FC236}">
                  <a16:creationId xmlns:a16="http://schemas.microsoft.com/office/drawing/2014/main" id="{3AD11179-39E2-4641-A66C-F6186BF50443}"/>
                </a:ext>
              </a:extLst>
            </p:cNvPr>
            <p:cNvSpPr/>
            <p:nvPr/>
          </p:nvSpPr>
          <p:spPr>
            <a:xfrm>
              <a:off x="6972740" y="1720584"/>
              <a:ext cx="764500" cy="3516354"/>
            </a:xfrm>
            <a:custGeom>
              <a:avLst/>
              <a:gdLst>
                <a:gd name="connsiteX0" fmla="*/ 745737 w 764500"/>
                <a:gd name="connsiteY0" fmla="*/ 490710 h 3516354"/>
                <a:gd name="connsiteX1" fmla="*/ 72541 w 764500"/>
                <a:gd name="connsiteY1" fmla="*/ 8660 h 3516354"/>
                <a:gd name="connsiteX2" fmla="*/ 8807 w 764500"/>
                <a:gd name="connsiteY2" fmla="*/ 18219 h 3516354"/>
                <a:gd name="connsiteX3" fmla="*/ -116 w 764500"/>
                <a:gd name="connsiteY3" fmla="*/ 45999 h 3516354"/>
                <a:gd name="connsiteX4" fmla="*/ -116 w 764500"/>
                <a:gd name="connsiteY4" fmla="*/ 2988398 h 3516354"/>
                <a:gd name="connsiteX5" fmla="*/ 19004 w 764500"/>
                <a:gd name="connsiteY5" fmla="*/ 3025577 h 3516354"/>
                <a:gd name="connsiteX6" fmla="*/ 692200 w 764500"/>
                <a:gd name="connsiteY6" fmla="*/ 3507626 h 3516354"/>
                <a:gd name="connsiteX7" fmla="*/ 755951 w 764500"/>
                <a:gd name="connsiteY7" fmla="*/ 3496760 h 3516354"/>
                <a:gd name="connsiteX8" fmla="*/ 764380 w 764500"/>
                <a:gd name="connsiteY8" fmla="*/ 3470447 h 3516354"/>
                <a:gd name="connsiteX9" fmla="*/ 764380 w 764500"/>
                <a:gd name="connsiteY9" fmla="*/ 527889 h 3516354"/>
                <a:gd name="connsiteX10" fmla="*/ 745259 w 764500"/>
                <a:gd name="connsiteY10" fmla="*/ 490710 h 351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500" h="3516354">
                  <a:moveTo>
                    <a:pt x="745737" y="490710"/>
                  </a:moveTo>
                  <a:lnTo>
                    <a:pt x="72541" y="8660"/>
                  </a:lnTo>
                  <a:cubicBezTo>
                    <a:pt x="52306" y="-6323"/>
                    <a:pt x="23768" y="-2046"/>
                    <a:pt x="8807" y="18219"/>
                  </a:cubicBezTo>
                  <a:cubicBezTo>
                    <a:pt x="2879" y="26261"/>
                    <a:pt x="-260" y="36010"/>
                    <a:pt x="-116" y="45999"/>
                  </a:cubicBezTo>
                  <a:lnTo>
                    <a:pt x="-116" y="2988398"/>
                  </a:lnTo>
                  <a:cubicBezTo>
                    <a:pt x="-180" y="3003174"/>
                    <a:pt x="6958" y="3017040"/>
                    <a:pt x="19004" y="3025577"/>
                  </a:cubicBezTo>
                  <a:lnTo>
                    <a:pt x="692200" y="3507626"/>
                  </a:lnTo>
                  <a:cubicBezTo>
                    <a:pt x="712803" y="3522258"/>
                    <a:pt x="741340" y="3517392"/>
                    <a:pt x="755951" y="3496760"/>
                  </a:cubicBezTo>
                  <a:cubicBezTo>
                    <a:pt x="761400" y="3489068"/>
                    <a:pt x="764348" y="3479878"/>
                    <a:pt x="764380" y="3470447"/>
                  </a:cubicBezTo>
                  <a:lnTo>
                    <a:pt x="764380" y="527889"/>
                  </a:lnTo>
                  <a:cubicBezTo>
                    <a:pt x="764332" y="513145"/>
                    <a:pt x="757226" y="499311"/>
                    <a:pt x="745259" y="490710"/>
                  </a:cubicBezTo>
                </a:path>
              </a:pathLst>
            </a:custGeom>
            <a:grpFill/>
            <a:ln w="15922" cap="flat">
              <a:noFill/>
              <a:prstDash val="solid"/>
              <a:miter/>
            </a:ln>
          </p:spPr>
          <p:txBody>
            <a:bodyPr rtlCol="0" anchor="ctr"/>
            <a:lstStyle/>
            <a:p>
              <a:endParaRPr lang="en-US" sz="2400"/>
            </a:p>
          </p:txBody>
        </p:sp>
        <p:sp>
          <p:nvSpPr>
            <p:cNvPr id="9" name="Freeform 8">
              <a:extLst>
                <a:ext uri="{FF2B5EF4-FFF2-40B4-BE49-F238E27FC236}">
                  <a16:creationId xmlns:a16="http://schemas.microsoft.com/office/drawing/2014/main" id="{7B8A61B2-F8E1-0F40-8432-C66309F2CCB9}"/>
                </a:ext>
              </a:extLst>
            </p:cNvPr>
            <p:cNvSpPr/>
            <p:nvPr/>
          </p:nvSpPr>
          <p:spPr>
            <a:xfrm>
              <a:off x="2301913" y="1702389"/>
              <a:ext cx="4630930" cy="3554362"/>
            </a:xfrm>
            <a:custGeom>
              <a:avLst/>
              <a:gdLst>
                <a:gd name="connsiteX0" fmla="*/ 4602038 w 4630930"/>
                <a:gd name="connsiteY0" fmla="*/ 498852 h 3554362"/>
                <a:gd name="connsiteX1" fmla="*/ 3934099 w 4630930"/>
                <a:gd name="connsiteY1" fmla="*/ 20154 h 3554362"/>
                <a:gd name="connsiteX2" fmla="*/ 3870301 w 4630930"/>
                <a:gd name="connsiteY2" fmla="*/ 30765 h 3554362"/>
                <a:gd name="connsiteX3" fmla="*/ 3862079 w 4630930"/>
                <a:gd name="connsiteY3" fmla="*/ 52067 h 3554362"/>
                <a:gd name="connsiteX4" fmla="*/ 3807427 w 4630930"/>
                <a:gd name="connsiteY4" fmla="*/ 505554 h 3554362"/>
                <a:gd name="connsiteX5" fmla="*/ 3121006 w 4630930"/>
                <a:gd name="connsiteY5" fmla="*/ 14090 h 3554362"/>
                <a:gd name="connsiteX6" fmla="*/ 3057383 w 4630930"/>
                <a:gd name="connsiteY6" fmla="*/ 24414 h 3554362"/>
                <a:gd name="connsiteX7" fmla="*/ 3049942 w 4630930"/>
                <a:gd name="connsiteY7" fmla="*/ 40897 h 3554362"/>
                <a:gd name="connsiteX8" fmla="*/ 2949879 w 4630930"/>
                <a:gd name="connsiteY8" fmla="*/ 451940 h 3554362"/>
                <a:gd name="connsiteX9" fmla="*/ 2333725 w 4630930"/>
                <a:gd name="connsiteY9" fmla="*/ 10739 h 3554362"/>
                <a:gd name="connsiteX10" fmla="*/ 2269959 w 4630930"/>
                <a:gd name="connsiteY10" fmla="*/ 21542 h 3554362"/>
                <a:gd name="connsiteX11" fmla="*/ 2264255 w 4630930"/>
                <a:gd name="connsiteY11" fmla="*/ 32440 h 3554362"/>
                <a:gd name="connsiteX12" fmla="*/ 2110495 w 4630930"/>
                <a:gd name="connsiteY12" fmla="*/ 447312 h 3554362"/>
                <a:gd name="connsiteX13" fmla="*/ 1497050 w 4630930"/>
                <a:gd name="connsiteY13" fmla="*/ 8186 h 3554362"/>
                <a:gd name="connsiteX14" fmla="*/ 1433077 w 4630930"/>
                <a:gd name="connsiteY14" fmla="*/ 19100 h 3554362"/>
                <a:gd name="connsiteX15" fmla="*/ 1429014 w 4630930"/>
                <a:gd name="connsiteY15" fmla="*/ 26058 h 3554362"/>
                <a:gd name="connsiteX16" fmla="*/ 4228 w 4630930"/>
                <a:gd name="connsiteY16" fmla="*/ 2995583 h 3554362"/>
                <a:gd name="connsiteX17" fmla="*/ 19046 w 4630930"/>
                <a:gd name="connsiteY17" fmla="*/ 3052229 h 3554362"/>
                <a:gd name="connsiteX18" fmla="*/ 708017 w 4630930"/>
                <a:gd name="connsiteY18" fmla="*/ 3545607 h 3554362"/>
                <a:gd name="connsiteX19" fmla="*/ 771990 w 4630930"/>
                <a:gd name="connsiteY19" fmla="*/ 3534693 h 3554362"/>
                <a:gd name="connsiteX20" fmla="*/ 776053 w 4630930"/>
                <a:gd name="connsiteY20" fmla="*/ 3527736 h 3554362"/>
                <a:gd name="connsiteX21" fmla="*/ 1620536 w 4630930"/>
                <a:gd name="connsiteY21" fmla="*/ 1766605 h 3554362"/>
                <a:gd name="connsiteX22" fmla="*/ 1163719 w 4630930"/>
                <a:gd name="connsiteY22" fmla="*/ 2997498 h 3554362"/>
                <a:gd name="connsiteX23" fmla="*/ 1179652 w 4630930"/>
                <a:gd name="connsiteY23" fmla="*/ 3050314 h 3554362"/>
                <a:gd name="connsiteX24" fmla="*/ 1867029 w 4630930"/>
                <a:gd name="connsiteY24" fmla="*/ 3542416 h 3554362"/>
                <a:gd name="connsiteX25" fmla="*/ 1931003 w 4630930"/>
                <a:gd name="connsiteY25" fmla="*/ 3531502 h 3554362"/>
                <a:gd name="connsiteX26" fmla="*/ 1936659 w 4630930"/>
                <a:gd name="connsiteY26" fmla="*/ 3520715 h 3554362"/>
                <a:gd name="connsiteX27" fmla="*/ 2710874 w 4630930"/>
                <a:gd name="connsiteY27" fmla="*/ 1436463 h 3554362"/>
                <a:gd name="connsiteX28" fmla="*/ 2330220 w 4630930"/>
                <a:gd name="connsiteY28" fmla="*/ 3000210 h 3554362"/>
                <a:gd name="connsiteX29" fmla="*/ 2348225 w 4630930"/>
                <a:gd name="connsiteY29" fmla="*/ 3048080 h 3554362"/>
                <a:gd name="connsiteX30" fmla="*/ 3032256 w 4630930"/>
                <a:gd name="connsiteY30" fmla="*/ 3537789 h 3554362"/>
                <a:gd name="connsiteX31" fmla="*/ 3096070 w 4630930"/>
                <a:gd name="connsiteY31" fmla="*/ 3527321 h 3554362"/>
                <a:gd name="connsiteX32" fmla="*/ 3103479 w 4630930"/>
                <a:gd name="connsiteY32" fmla="*/ 3510981 h 3554362"/>
                <a:gd name="connsiteX33" fmla="*/ 3781615 w 4630930"/>
                <a:gd name="connsiteY33" fmla="*/ 721287 h 3554362"/>
                <a:gd name="connsiteX34" fmla="*/ 3506600 w 4630930"/>
                <a:gd name="connsiteY34" fmla="*/ 3003083 h 3554362"/>
                <a:gd name="connsiteX35" fmla="*/ 3525402 w 4630930"/>
                <a:gd name="connsiteY35" fmla="*/ 3045208 h 3554362"/>
                <a:gd name="connsiteX36" fmla="*/ 4204812 w 4630930"/>
                <a:gd name="connsiteY36" fmla="*/ 3531565 h 3554362"/>
                <a:gd name="connsiteX37" fmla="*/ 4268610 w 4630930"/>
                <a:gd name="connsiteY37" fmla="*/ 3520954 h 3554362"/>
                <a:gd name="connsiteX38" fmla="*/ 4276832 w 4630930"/>
                <a:gd name="connsiteY38" fmla="*/ 3499652 h 3554362"/>
                <a:gd name="connsiteX39" fmla="*/ 4630399 w 4630930"/>
                <a:gd name="connsiteY39" fmla="*/ 563636 h 3554362"/>
                <a:gd name="connsiteX40" fmla="*/ 4602038 w 4630930"/>
                <a:gd name="connsiteY40" fmla="*/ 499809 h 355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0930" h="3554362">
                  <a:moveTo>
                    <a:pt x="4602038" y="498852"/>
                  </a:moveTo>
                  <a:lnTo>
                    <a:pt x="3934099" y="20154"/>
                  </a:lnTo>
                  <a:cubicBezTo>
                    <a:pt x="3913561" y="5442"/>
                    <a:pt x="3884992" y="10197"/>
                    <a:pt x="3870301" y="30765"/>
                  </a:cubicBezTo>
                  <a:cubicBezTo>
                    <a:pt x="3865808" y="37052"/>
                    <a:pt x="3862972" y="44376"/>
                    <a:pt x="3862079" y="52067"/>
                  </a:cubicBezTo>
                  <a:lnTo>
                    <a:pt x="3807427" y="505554"/>
                  </a:lnTo>
                  <a:lnTo>
                    <a:pt x="3121006" y="14090"/>
                  </a:lnTo>
                  <a:cubicBezTo>
                    <a:pt x="3100595" y="-654"/>
                    <a:pt x="3072106" y="3974"/>
                    <a:pt x="3057383" y="24414"/>
                  </a:cubicBezTo>
                  <a:cubicBezTo>
                    <a:pt x="3053830" y="29361"/>
                    <a:pt x="3051296" y="34962"/>
                    <a:pt x="3049942" y="40897"/>
                  </a:cubicBezTo>
                  <a:lnTo>
                    <a:pt x="2949879" y="451940"/>
                  </a:lnTo>
                  <a:lnTo>
                    <a:pt x="2333725" y="10739"/>
                  </a:lnTo>
                  <a:cubicBezTo>
                    <a:pt x="2313139" y="-3909"/>
                    <a:pt x="2284586" y="926"/>
                    <a:pt x="2269959" y="21542"/>
                  </a:cubicBezTo>
                  <a:cubicBezTo>
                    <a:pt x="2267585" y="24909"/>
                    <a:pt x="2265657" y="28563"/>
                    <a:pt x="2264255" y="32440"/>
                  </a:cubicBezTo>
                  <a:lnTo>
                    <a:pt x="2110495" y="447312"/>
                  </a:lnTo>
                  <a:lnTo>
                    <a:pt x="1497050" y="8186"/>
                  </a:lnTo>
                  <a:cubicBezTo>
                    <a:pt x="1476368" y="-6494"/>
                    <a:pt x="1447736" y="-1611"/>
                    <a:pt x="1433077" y="19100"/>
                  </a:cubicBezTo>
                  <a:cubicBezTo>
                    <a:pt x="1431515" y="21302"/>
                    <a:pt x="1430161" y="23616"/>
                    <a:pt x="1429014" y="26058"/>
                  </a:cubicBezTo>
                  <a:lnTo>
                    <a:pt x="4228" y="2995583"/>
                  </a:lnTo>
                  <a:cubicBezTo>
                    <a:pt x="-5173" y="3015560"/>
                    <a:pt x="1073" y="3039431"/>
                    <a:pt x="19046" y="3052229"/>
                  </a:cubicBezTo>
                  <a:lnTo>
                    <a:pt x="708017" y="3545607"/>
                  </a:lnTo>
                  <a:cubicBezTo>
                    <a:pt x="728699" y="3560287"/>
                    <a:pt x="757331" y="3555404"/>
                    <a:pt x="771990" y="3534693"/>
                  </a:cubicBezTo>
                  <a:cubicBezTo>
                    <a:pt x="773552" y="3532507"/>
                    <a:pt x="774906" y="3530177"/>
                    <a:pt x="776053" y="3527736"/>
                  </a:cubicBezTo>
                  <a:lnTo>
                    <a:pt x="1620536" y="1766605"/>
                  </a:lnTo>
                  <a:lnTo>
                    <a:pt x="1163719" y="2997498"/>
                  </a:lnTo>
                  <a:cubicBezTo>
                    <a:pt x="1156772" y="3016693"/>
                    <a:pt x="1163257" y="3038187"/>
                    <a:pt x="1179652" y="3050314"/>
                  </a:cubicBezTo>
                  <a:lnTo>
                    <a:pt x="1867029" y="3542416"/>
                  </a:lnTo>
                  <a:cubicBezTo>
                    <a:pt x="1887711" y="3557096"/>
                    <a:pt x="1916344" y="3552197"/>
                    <a:pt x="1931003" y="3531502"/>
                  </a:cubicBezTo>
                  <a:cubicBezTo>
                    <a:pt x="1933361" y="3528166"/>
                    <a:pt x="1935257" y="3524544"/>
                    <a:pt x="1936659" y="3520715"/>
                  </a:cubicBezTo>
                  <a:lnTo>
                    <a:pt x="2710874" y="1436463"/>
                  </a:lnTo>
                  <a:lnTo>
                    <a:pt x="2330220" y="3000210"/>
                  </a:lnTo>
                  <a:cubicBezTo>
                    <a:pt x="2325982" y="3018353"/>
                    <a:pt x="2333088" y="3037245"/>
                    <a:pt x="2348225" y="3048080"/>
                  </a:cubicBezTo>
                  <a:lnTo>
                    <a:pt x="3032256" y="3537789"/>
                  </a:lnTo>
                  <a:cubicBezTo>
                    <a:pt x="3052762" y="3552548"/>
                    <a:pt x="3081347" y="3547857"/>
                    <a:pt x="3096070" y="3527321"/>
                  </a:cubicBezTo>
                  <a:cubicBezTo>
                    <a:pt x="3099591" y="3522422"/>
                    <a:pt x="3102109" y="3516869"/>
                    <a:pt x="3103479" y="3510981"/>
                  </a:cubicBezTo>
                  <a:lnTo>
                    <a:pt x="3781615" y="721287"/>
                  </a:lnTo>
                  <a:lnTo>
                    <a:pt x="3506600" y="3003083"/>
                  </a:lnTo>
                  <a:cubicBezTo>
                    <a:pt x="3504832" y="3019486"/>
                    <a:pt x="3512018" y="3035586"/>
                    <a:pt x="3525402" y="3045208"/>
                  </a:cubicBezTo>
                  <a:lnTo>
                    <a:pt x="4204812" y="3531565"/>
                  </a:lnTo>
                  <a:cubicBezTo>
                    <a:pt x="4225351" y="3546277"/>
                    <a:pt x="4253920" y="3541522"/>
                    <a:pt x="4268610" y="3520954"/>
                  </a:cubicBezTo>
                  <a:cubicBezTo>
                    <a:pt x="4273103" y="3514667"/>
                    <a:pt x="4275940" y="3507343"/>
                    <a:pt x="4276832" y="3499652"/>
                  </a:cubicBezTo>
                  <a:lnTo>
                    <a:pt x="4630399" y="563636"/>
                  </a:lnTo>
                  <a:cubicBezTo>
                    <a:pt x="4633108" y="538791"/>
                    <a:pt x="4622273" y="514425"/>
                    <a:pt x="4602038" y="499809"/>
                  </a:cubicBezTo>
                </a:path>
              </a:pathLst>
            </a:custGeom>
            <a:grpFill/>
            <a:ln w="15922" cap="flat">
              <a:noFill/>
              <a:prstDash val="solid"/>
              <a:miter/>
            </a:ln>
          </p:spPr>
          <p:txBody>
            <a:bodyPr rtlCol="0" anchor="ctr"/>
            <a:lstStyle/>
            <a:p>
              <a:endParaRPr lang="en-US" sz="2400"/>
            </a:p>
          </p:txBody>
        </p:sp>
      </p:grpSp>
      <p:sp>
        <p:nvSpPr>
          <p:cNvPr id="14" name="Text Placeholder 11"/>
          <p:cNvSpPr>
            <a:spLocks noGrp="1"/>
          </p:cNvSpPr>
          <p:nvPr>
            <p:ph type="body" sz="quarter" idx="13" hasCustomPrompt="1"/>
          </p:nvPr>
        </p:nvSpPr>
        <p:spPr>
          <a:xfrm>
            <a:off x="417579" y="1556693"/>
            <a:ext cx="8449733" cy="720179"/>
          </a:xfrm>
          <a:prstGeom prst="rect">
            <a:avLst/>
          </a:prstGeom>
        </p:spPr>
        <p:txBody>
          <a:bodyPr/>
          <a:lstStyle>
            <a:lvl1pPr marL="0" indent="0">
              <a:buNone/>
              <a:defRPr sz="5600" b="1" i="0" kern="1000" spc="-133" baseline="0">
                <a:solidFill>
                  <a:srgbClr val="00DBD0"/>
                </a:solidFill>
                <a:latin typeface="Century Gothic" panose="020B0502020202020204" pitchFamily="34" charset="0"/>
              </a:defRPr>
            </a:lvl1pPr>
          </a:lstStyle>
          <a:p>
            <a:pPr lvl="0"/>
            <a:r>
              <a:rPr lang="en-AU"/>
              <a:t>Presenter name</a:t>
            </a:r>
          </a:p>
        </p:txBody>
      </p:sp>
      <p:sp>
        <p:nvSpPr>
          <p:cNvPr id="15" name="Text Placeholder 15"/>
          <p:cNvSpPr>
            <a:spLocks noGrp="1"/>
          </p:cNvSpPr>
          <p:nvPr>
            <p:ph type="body" sz="quarter" idx="14" hasCustomPrompt="1"/>
          </p:nvPr>
        </p:nvSpPr>
        <p:spPr>
          <a:xfrm>
            <a:off x="416652" y="260648"/>
            <a:ext cx="8449733" cy="864096"/>
          </a:xfrm>
          <a:prstGeom prst="rect">
            <a:avLst/>
          </a:prstGeom>
        </p:spPr>
        <p:txBody>
          <a:bodyPr/>
          <a:lstStyle>
            <a:lvl1pPr marL="0" indent="0">
              <a:buNone/>
              <a:defRPr sz="2667" b="1" i="0" spc="-133" baseline="0">
                <a:solidFill>
                  <a:schemeClr val="bg1"/>
                </a:solidFill>
                <a:latin typeface="Century Gothic" panose="020B0502020202020204" pitchFamily="34" charset="0"/>
              </a:defRPr>
            </a:lvl1pPr>
          </a:lstStyle>
          <a:p>
            <a:pPr lvl="0"/>
            <a:r>
              <a:rPr lang="en-AU"/>
              <a:t>Presentation title - Date, location</a:t>
            </a:r>
          </a:p>
        </p:txBody>
      </p:sp>
      <p:sp>
        <p:nvSpPr>
          <p:cNvPr id="16" name="Text Placeholder 15"/>
          <p:cNvSpPr>
            <a:spLocks noGrp="1"/>
          </p:cNvSpPr>
          <p:nvPr>
            <p:ph type="body" sz="quarter" idx="15" hasCustomPrompt="1"/>
          </p:nvPr>
        </p:nvSpPr>
        <p:spPr>
          <a:xfrm>
            <a:off x="417579" y="2348880"/>
            <a:ext cx="8449733" cy="864096"/>
          </a:xfrm>
          <a:prstGeom prst="rect">
            <a:avLst/>
          </a:prstGeom>
        </p:spPr>
        <p:txBody>
          <a:bodyPr/>
          <a:lstStyle>
            <a:lvl1pPr marL="0" indent="0">
              <a:buNone/>
              <a:defRPr sz="2667" b="1" i="0" spc="-133" baseline="0">
                <a:solidFill>
                  <a:schemeClr val="bg1"/>
                </a:solidFill>
                <a:latin typeface="Century Gothic" panose="020B0502020202020204" pitchFamily="34" charset="0"/>
              </a:defRPr>
            </a:lvl1pPr>
          </a:lstStyle>
          <a:p>
            <a:pPr lvl="0"/>
            <a:r>
              <a:rPr lang="en-AU"/>
              <a:t>Position/title - Organisation name</a:t>
            </a:r>
          </a:p>
        </p:txBody>
      </p:sp>
      <p:sp>
        <p:nvSpPr>
          <p:cNvPr id="6" name="Slide Number Placeholder 6">
            <a:extLst>
              <a:ext uri="{FF2B5EF4-FFF2-40B4-BE49-F238E27FC236}">
                <a16:creationId xmlns:a16="http://schemas.microsoft.com/office/drawing/2014/main" id="{34165BE2-0D40-4DBE-9BCB-0B452915D17C}"/>
              </a:ext>
            </a:extLst>
          </p:cNvPr>
          <p:cNvSpPr txBox="1">
            <a:spLocks/>
          </p:cNvSpPr>
          <p:nvPr userDrawn="1"/>
        </p:nvSpPr>
        <p:spPr>
          <a:xfrm>
            <a:off x="11241926" y="6117300"/>
            <a:ext cx="6809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5F5DC53A-085B-2C4F-B644-D5B782142514}" type="slidenum">
              <a:rPr lang="en-US" sz="1467" smtClean="0">
                <a:solidFill>
                  <a:schemeClr val="bg1"/>
                </a:solidFill>
                <a:latin typeface="Century Gothic" panose="020B0502020202020204" pitchFamily="34" charset="0"/>
                <a:cs typeface="Arial"/>
              </a:rPr>
              <a:pPr algn="l"/>
              <a:t>‹#›</a:t>
            </a:fld>
            <a:endParaRPr lang="en-US" sz="1467">
              <a:solidFill>
                <a:schemeClr val="bg1"/>
              </a:solidFill>
              <a:latin typeface="Century Gothic" panose="020B0502020202020204" pitchFamily="34" charset="0"/>
              <a:cs typeface="Arial"/>
            </a:endParaRPr>
          </a:p>
        </p:txBody>
      </p:sp>
      <p:pic>
        <p:nvPicPr>
          <p:cNvPr id="3" name="Picture 2" descr="A close up of a logo&#10;&#10;Description automatically generated">
            <a:extLst>
              <a:ext uri="{FF2B5EF4-FFF2-40B4-BE49-F238E27FC236}">
                <a16:creationId xmlns:a16="http://schemas.microsoft.com/office/drawing/2014/main" id="{CC580995-1D9C-104E-AF5F-08E66B5E7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127" y="4669185"/>
            <a:ext cx="1709543" cy="1806081"/>
          </a:xfrm>
          <a:prstGeom prst="rect">
            <a:avLst/>
          </a:prstGeom>
        </p:spPr>
      </p:pic>
    </p:spTree>
    <p:extLst>
      <p:ext uri="{BB962C8B-B14F-4D97-AF65-F5344CB8AC3E}">
        <p14:creationId xmlns:p14="http://schemas.microsoft.com/office/powerpoint/2010/main" val="7327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grpSp>
        <p:nvGrpSpPr>
          <p:cNvPr id="12" name="Graphic 4">
            <a:extLst>
              <a:ext uri="{FF2B5EF4-FFF2-40B4-BE49-F238E27FC236}">
                <a16:creationId xmlns:a16="http://schemas.microsoft.com/office/drawing/2014/main" id="{CF6B6ABC-BD4B-AD4D-9224-C63022CB9781}"/>
              </a:ext>
            </a:extLst>
          </p:cNvPr>
          <p:cNvGrpSpPr/>
          <p:nvPr userDrawn="1"/>
        </p:nvGrpSpPr>
        <p:grpSpPr>
          <a:xfrm>
            <a:off x="2208782" y="375576"/>
            <a:ext cx="9373617" cy="6138800"/>
            <a:chOff x="2301960" y="1701286"/>
            <a:chExt cx="5433369" cy="3558324"/>
          </a:xfrm>
          <a:solidFill>
            <a:srgbClr val="00DBD0">
              <a:alpha val="10000"/>
            </a:srgbClr>
          </a:solidFill>
        </p:grpSpPr>
        <p:sp>
          <p:nvSpPr>
            <p:cNvPr id="13" name="Freeform 12">
              <a:extLst>
                <a:ext uri="{FF2B5EF4-FFF2-40B4-BE49-F238E27FC236}">
                  <a16:creationId xmlns:a16="http://schemas.microsoft.com/office/drawing/2014/main" id="{C4C583BD-F4D7-0A4C-9DDF-817B83125BE5}"/>
                </a:ext>
              </a:extLst>
            </p:cNvPr>
            <p:cNvSpPr/>
            <p:nvPr/>
          </p:nvSpPr>
          <p:spPr>
            <a:xfrm>
              <a:off x="6972740" y="1720584"/>
              <a:ext cx="764500" cy="3516354"/>
            </a:xfrm>
            <a:custGeom>
              <a:avLst/>
              <a:gdLst>
                <a:gd name="connsiteX0" fmla="*/ 745737 w 764500"/>
                <a:gd name="connsiteY0" fmla="*/ 490710 h 3516354"/>
                <a:gd name="connsiteX1" fmla="*/ 72541 w 764500"/>
                <a:gd name="connsiteY1" fmla="*/ 8660 h 3516354"/>
                <a:gd name="connsiteX2" fmla="*/ 8807 w 764500"/>
                <a:gd name="connsiteY2" fmla="*/ 18219 h 3516354"/>
                <a:gd name="connsiteX3" fmla="*/ -116 w 764500"/>
                <a:gd name="connsiteY3" fmla="*/ 45999 h 3516354"/>
                <a:gd name="connsiteX4" fmla="*/ -116 w 764500"/>
                <a:gd name="connsiteY4" fmla="*/ 2988398 h 3516354"/>
                <a:gd name="connsiteX5" fmla="*/ 19004 w 764500"/>
                <a:gd name="connsiteY5" fmla="*/ 3025577 h 3516354"/>
                <a:gd name="connsiteX6" fmla="*/ 692200 w 764500"/>
                <a:gd name="connsiteY6" fmla="*/ 3507626 h 3516354"/>
                <a:gd name="connsiteX7" fmla="*/ 755951 w 764500"/>
                <a:gd name="connsiteY7" fmla="*/ 3496760 h 3516354"/>
                <a:gd name="connsiteX8" fmla="*/ 764380 w 764500"/>
                <a:gd name="connsiteY8" fmla="*/ 3470447 h 3516354"/>
                <a:gd name="connsiteX9" fmla="*/ 764380 w 764500"/>
                <a:gd name="connsiteY9" fmla="*/ 527889 h 3516354"/>
                <a:gd name="connsiteX10" fmla="*/ 745259 w 764500"/>
                <a:gd name="connsiteY10" fmla="*/ 490710 h 351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500" h="3516354">
                  <a:moveTo>
                    <a:pt x="745737" y="490710"/>
                  </a:moveTo>
                  <a:lnTo>
                    <a:pt x="72541" y="8660"/>
                  </a:lnTo>
                  <a:cubicBezTo>
                    <a:pt x="52306" y="-6323"/>
                    <a:pt x="23768" y="-2046"/>
                    <a:pt x="8807" y="18219"/>
                  </a:cubicBezTo>
                  <a:cubicBezTo>
                    <a:pt x="2879" y="26261"/>
                    <a:pt x="-260" y="36010"/>
                    <a:pt x="-116" y="45999"/>
                  </a:cubicBezTo>
                  <a:lnTo>
                    <a:pt x="-116" y="2988398"/>
                  </a:lnTo>
                  <a:cubicBezTo>
                    <a:pt x="-180" y="3003174"/>
                    <a:pt x="6958" y="3017040"/>
                    <a:pt x="19004" y="3025577"/>
                  </a:cubicBezTo>
                  <a:lnTo>
                    <a:pt x="692200" y="3507626"/>
                  </a:lnTo>
                  <a:cubicBezTo>
                    <a:pt x="712803" y="3522258"/>
                    <a:pt x="741340" y="3517392"/>
                    <a:pt x="755951" y="3496760"/>
                  </a:cubicBezTo>
                  <a:cubicBezTo>
                    <a:pt x="761400" y="3489068"/>
                    <a:pt x="764348" y="3479878"/>
                    <a:pt x="764380" y="3470447"/>
                  </a:cubicBezTo>
                  <a:lnTo>
                    <a:pt x="764380" y="527889"/>
                  </a:lnTo>
                  <a:cubicBezTo>
                    <a:pt x="764332" y="513145"/>
                    <a:pt x="757226" y="499311"/>
                    <a:pt x="745259" y="490710"/>
                  </a:cubicBezTo>
                </a:path>
              </a:pathLst>
            </a:custGeom>
            <a:grpFill/>
            <a:ln w="15922" cap="flat">
              <a:noFill/>
              <a:prstDash val="solid"/>
              <a:miter/>
            </a:ln>
          </p:spPr>
          <p:txBody>
            <a:bodyPr rtlCol="0" anchor="ctr"/>
            <a:lstStyle/>
            <a:p>
              <a:endParaRPr lang="en-US" sz="2400"/>
            </a:p>
          </p:txBody>
        </p:sp>
        <p:sp>
          <p:nvSpPr>
            <p:cNvPr id="14" name="Freeform 13">
              <a:extLst>
                <a:ext uri="{FF2B5EF4-FFF2-40B4-BE49-F238E27FC236}">
                  <a16:creationId xmlns:a16="http://schemas.microsoft.com/office/drawing/2014/main" id="{2BD04D38-1A2E-784C-B014-B25F772CEFF2}"/>
                </a:ext>
              </a:extLst>
            </p:cNvPr>
            <p:cNvSpPr/>
            <p:nvPr/>
          </p:nvSpPr>
          <p:spPr>
            <a:xfrm>
              <a:off x="2301913" y="1702389"/>
              <a:ext cx="4630930" cy="3554362"/>
            </a:xfrm>
            <a:custGeom>
              <a:avLst/>
              <a:gdLst>
                <a:gd name="connsiteX0" fmla="*/ 4602038 w 4630930"/>
                <a:gd name="connsiteY0" fmla="*/ 498852 h 3554362"/>
                <a:gd name="connsiteX1" fmla="*/ 3934099 w 4630930"/>
                <a:gd name="connsiteY1" fmla="*/ 20154 h 3554362"/>
                <a:gd name="connsiteX2" fmla="*/ 3870301 w 4630930"/>
                <a:gd name="connsiteY2" fmla="*/ 30765 h 3554362"/>
                <a:gd name="connsiteX3" fmla="*/ 3862079 w 4630930"/>
                <a:gd name="connsiteY3" fmla="*/ 52067 h 3554362"/>
                <a:gd name="connsiteX4" fmla="*/ 3807427 w 4630930"/>
                <a:gd name="connsiteY4" fmla="*/ 505554 h 3554362"/>
                <a:gd name="connsiteX5" fmla="*/ 3121006 w 4630930"/>
                <a:gd name="connsiteY5" fmla="*/ 14090 h 3554362"/>
                <a:gd name="connsiteX6" fmla="*/ 3057383 w 4630930"/>
                <a:gd name="connsiteY6" fmla="*/ 24414 h 3554362"/>
                <a:gd name="connsiteX7" fmla="*/ 3049942 w 4630930"/>
                <a:gd name="connsiteY7" fmla="*/ 40897 h 3554362"/>
                <a:gd name="connsiteX8" fmla="*/ 2949879 w 4630930"/>
                <a:gd name="connsiteY8" fmla="*/ 451940 h 3554362"/>
                <a:gd name="connsiteX9" fmla="*/ 2333725 w 4630930"/>
                <a:gd name="connsiteY9" fmla="*/ 10739 h 3554362"/>
                <a:gd name="connsiteX10" fmla="*/ 2269959 w 4630930"/>
                <a:gd name="connsiteY10" fmla="*/ 21542 h 3554362"/>
                <a:gd name="connsiteX11" fmla="*/ 2264255 w 4630930"/>
                <a:gd name="connsiteY11" fmla="*/ 32440 h 3554362"/>
                <a:gd name="connsiteX12" fmla="*/ 2110495 w 4630930"/>
                <a:gd name="connsiteY12" fmla="*/ 447312 h 3554362"/>
                <a:gd name="connsiteX13" fmla="*/ 1497050 w 4630930"/>
                <a:gd name="connsiteY13" fmla="*/ 8186 h 3554362"/>
                <a:gd name="connsiteX14" fmla="*/ 1433077 w 4630930"/>
                <a:gd name="connsiteY14" fmla="*/ 19100 h 3554362"/>
                <a:gd name="connsiteX15" fmla="*/ 1429014 w 4630930"/>
                <a:gd name="connsiteY15" fmla="*/ 26058 h 3554362"/>
                <a:gd name="connsiteX16" fmla="*/ 4228 w 4630930"/>
                <a:gd name="connsiteY16" fmla="*/ 2995583 h 3554362"/>
                <a:gd name="connsiteX17" fmla="*/ 19046 w 4630930"/>
                <a:gd name="connsiteY17" fmla="*/ 3052229 h 3554362"/>
                <a:gd name="connsiteX18" fmla="*/ 708017 w 4630930"/>
                <a:gd name="connsiteY18" fmla="*/ 3545607 h 3554362"/>
                <a:gd name="connsiteX19" fmla="*/ 771990 w 4630930"/>
                <a:gd name="connsiteY19" fmla="*/ 3534693 h 3554362"/>
                <a:gd name="connsiteX20" fmla="*/ 776053 w 4630930"/>
                <a:gd name="connsiteY20" fmla="*/ 3527736 h 3554362"/>
                <a:gd name="connsiteX21" fmla="*/ 1620536 w 4630930"/>
                <a:gd name="connsiteY21" fmla="*/ 1766605 h 3554362"/>
                <a:gd name="connsiteX22" fmla="*/ 1163719 w 4630930"/>
                <a:gd name="connsiteY22" fmla="*/ 2997498 h 3554362"/>
                <a:gd name="connsiteX23" fmla="*/ 1179652 w 4630930"/>
                <a:gd name="connsiteY23" fmla="*/ 3050314 h 3554362"/>
                <a:gd name="connsiteX24" fmla="*/ 1867029 w 4630930"/>
                <a:gd name="connsiteY24" fmla="*/ 3542416 h 3554362"/>
                <a:gd name="connsiteX25" fmla="*/ 1931003 w 4630930"/>
                <a:gd name="connsiteY25" fmla="*/ 3531502 h 3554362"/>
                <a:gd name="connsiteX26" fmla="*/ 1936659 w 4630930"/>
                <a:gd name="connsiteY26" fmla="*/ 3520715 h 3554362"/>
                <a:gd name="connsiteX27" fmla="*/ 2710874 w 4630930"/>
                <a:gd name="connsiteY27" fmla="*/ 1436463 h 3554362"/>
                <a:gd name="connsiteX28" fmla="*/ 2330220 w 4630930"/>
                <a:gd name="connsiteY28" fmla="*/ 3000210 h 3554362"/>
                <a:gd name="connsiteX29" fmla="*/ 2348225 w 4630930"/>
                <a:gd name="connsiteY29" fmla="*/ 3048080 h 3554362"/>
                <a:gd name="connsiteX30" fmla="*/ 3032256 w 4630930"/>
                <a:gd name="connsiteY30" fmla="*/ 3537789 h 3554362"/>
                <a:gd name="connsiteX31" fmla="*/ 3096070 w 4630930"/>
                <a:gd name="connsiteY31" fmla="*/ 3527321 h 3554362"/>
                <a:gd name="connsiteX32" fmla="*/ 3103479 w 4630930"/>
                <a:gd name="connsiteY32" fmla="*/ 3510981 h 3554362"/>
                <a:gd name="connsiteX33" fmla="*/ 3781615 w 4630930"/>
                <a:gd name="connsiteY33" fmla="*/ 721287 h 3554362"/>
                <a:gd name="connsiteX34" fmla="*/ 3506600 w 4630930"/>
                <a:gd name="connsiteY34" fmla="*/ 3003083 h 3554362"/>
                <a:gd name="connsiteX35" fmla="*/ 3525402 w 4630930"/>
                <a:gd name="connsiteY35" fmla="*/ 3045208 h 3554362"/>
                <a:gd name="connsiteX36" fmla="*/ 4204812 w 4630930"/>
                <a:gd name="connsiteY36" fmla="*/ 3531565 h 3554362"/>
                <a:gd name="connsiteX37" fmla="*/ 4268610 w 4630930"/>
                <a:gd name="connsiteY37" fmla="*/ 3520954 h 3554362"/>
                <a:gd name="connsiteX38" fmla="*/ 4276832 w 4630930"/>
                <a:gd name="connsiteY38" fmla="*/ 3499652 h 3554362"/>
                <a:gd name="connsiteX39" fmla="*/ 4630399 w 4630930"/>
                <a:gd name="connsiteY39" fmla="*/ 563636 h 3554362"/>
                <a:gd name="connsiteX40" fmla="*/ 4602038 w 4630930"/>
                <a:gd name="connsiteY40" fmla="*/ 499809 h 355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0930" h="3554362">
                  <a:moveTo>
                    <a:pt x="4602038" y="498852"/>
                  </a:moveTo>
                  <a:lnTo>
                    <a:pt x="3934099" y="20154"/>
                  </a:lnTo>
                  <a:cubicBezTo>
                    <a:pt x="3913561" y="5442"/>
                    <a:pt x="3884992" y="10197"/>
                    <a:pt x="3870301" y="30765"/>
                  </a:cubicBezTo>
                  <a:cubicBezTo>
                    <a:pt x="3865808" y="37052"/>
                    <a:pt x="3862972" y="44376"/>
                    <a:pt x="3862079" y="52067"/>
                  </a:cubicBezTo>
                  <a:lnTo>
                    <a:pt x="3807427" y="505554"/>
                  </a:lnTo>
                  <a:lnTo>
                    <a:pt x="3121006" y="14090"/>
                  </a:lnTo>
                  <a:cubicBezTo>
                    <a:pt x="3100595" y="-654"/>
                    <a:pt x="3072106" y="3974"/>
                    <a:pt x="3057383" y="24414"/>
                  </a:cubicBezTo>
                  <a:cubicBezTo>
                    <a:pt x="3053830" y="29361"/>
                    <a:pt x="3051296" y="34962"/>
                    <a:pt x="3049942" y="40897"/>
                  </a:cubicBezTo>
                  <a:lnTo>
                    <a:pt x="2949879" y="451940"/>
                  </a:lnTo>
                  <a:lnTo>
                    <a:pt x="2333725" y="10739"/>
                  </a:lnTo>
                  <a:cubicBezTo>
                    <a:pt x="2313139" y="-3909"/>
                    <a:pt x="2284586" y="926"/>
                    <a:pt x="2269959" y="21542"/>
                  </a:cubicBezTo>
                  <a:cubicBezTo>
                    <a:pt x="2267585" y="24909"/>
                    <a:pt x="2265657" y="28563"/>
                    <a:pt x="2264255" y="32440"/>
                  </a:cubicBezTo>
                  <a:lnTo>
                    <a:pt x="2110495" y="447312"/>
                  </a:lnTo>
                  <a:lnTo>
                    <a:pt x="1497050" y="8186"/>
                  </a:lnTo>
                  <a:cubicBezTo>
                    <a:pt x="1476368" y="-6494"/>
                    <a:pt x="1447736" y="-1611"/>
                    <a:pt x="1433077" y="19100"/>
                  </a:cubicBezTo>
                  <a:cubicBezTo>
                    <a:pt x="1431515" y="21302"/>
                    <a:pt x="1430161" y="23616"/>
                    <a:pt x="1429014" y="26058"/>
                  </a:cubicBezTo>
                  <a:lnTo>
                    <a:pt x="4228" y="2995583"/>
                  </a:lnTo>
                  <a:cubicBezTo>
                    <a:pt x="-5173" y="3015560"/>
                    <a:pt x="1073" y="3039431"/>
                    <a:pt x="19046" y="3052229"/>
                  </a:cubicBezTo>
                  <a:lnTo>
                    <a:pt x="708017" y="3545607"/>
                  </a:lnTo>
                  <a:cubicBezTo>
                    <a:pt x="728699" y="3560287"/>
                    <a:pt x="757331" y="3555404"/>
                    <a:pt x="771990" y="3534693"/>
                  </a:cubicBezTo>
                  <a:cubicBezTo>
                    <a:pt x="773552" y="3532507"/>
                    <a:pt x="774906" y="3530177"/>
                    <a:pt x="776053" y="3527736"/>
                  </a:cubicBezTo>
                  <a:lnTo>
                    <a:pt x="1620536" y="1766605"/>
                  </a:lnTo>
                  <a:lnTo>
                    <a:pt x="1163719" y="2997498"/>
                  </a:lnTo>
                  <a:cubicBezTo>
                    <a:pt x="1156772" y="3016693"/>
                    <a:pt x="1163257" y="3038187"/>
                    <a:pt x="1179652" y="3050314"/>
                  </a:cubicBezTo>
                  <a:lnTo>
                    <a:pt x="1867029" y="3542416"/>
                  </a:lnTo>
                  <a:cubicBezTo>
                    <a:pt x="1887711" y="3557096"/>
                    <a:pt x="1916344" y="3552197"/>
                    <a:pt x="1931003" y="3531502"/>
                  </a:cubicBezTo>
                  <a:cubicBezTo>
                    <a:pt x="1933361" y="3528166"/>
                    <a:pt x="1935257" y="3524544"/>
                    <a:pt x="1936659" y="3520715"/>
                  </a:cubicBezTo>
                  <a:lnTo>
                    <a:pt x="2710874" y="1436463"/>
                  </a:lnTo>
                  <a:lnTo>
                    <a:pt x="2330220" y="3000210"/>
                  </a:lnTo>
                  <a:cubicBezTo>
                    <a:pt x="2325982" y="3018353"/>
                    <a:pt x="2333088" y="3037245"/>
                    <a:pt x="2348225" y="3048080"/>
                  </a:cubicBezTo>
                  <a:lnTo>
                    <a:pt x="3032256" y="3537789"/>
                  </a:lnTo>
                  <a:cubicBezTo>
                    <a:pt x="3052762" y="3552548"/>
                    <a:pt x="3081347" y="3547857"/>
                    <a:pt x="3096070" y="3527321"/>
                  </a:cubicBezTo>
                  <a:cubicBezTo>
                    <a:pt x="3099591" y="3522422"/>
                    <a:pt x="3102109" y="3516869"/>
                    <a:pt x="3103479" y="3510981"/>
                  </a:cubicBezTo>
                  <a:lnTo>
                    <a:pt x="3781615" y="721287"/>
                  </a:lnTo>
                  <a:lnTo>
                    <a:pt x="3506600" y="3003083"/>
                  </a:lnTo>
                  <a:cubicBezTo>
                    <a:pt x="3504832" y="3019486"/>
                    <a:pt x="3512018" y="3035586"/>
                    <a:pt x="3525402" y="3045208"/>
                  </a:cubicBezTo>
                  <a:lnTo>
                    <a:pt x="4204812" y="3531565"/>
                  </a:lnTo>
                  <a:cubicBezTo>
                    <a:pt x="4225351" y="3546277"/>
                    <a:pt x="4253920" y="3541522"/>
                    <a:pt x="4268610" y="3520954"/>
                  </a:cubicBezTo>
                  <a:cubicBezTo>
                    <a:pt x="4273103" y="3514667"/>
                    <a:pt x="4275940" y="3507343"/>
                    <a:pt x="4276832" y="3499652"/>
                  </a:cubicBezTo>
                  <a:lnTo>
                    <a:pt x="4630399" y="563636"/>
                  </a:lnTo>
                  <a:cubicBezTo>
                    <a:pt x="4633108" y="538791"/>
                    <a:pt x="4622273" y="514425"/>
                    <a:pt x="4602038" y="499809"/>
                  </a:cubicBezTo>
                </a:path>
              </a:pathLst>
            </a:custGeom>
            <a:grpFill/>
            <a:ln w="15922" cap="flat">
              <a:noFill/>
              <a:prstDash val="solid"/>
              <a:miter/>
            </a:ln>
          </p:spPr>
          <p:txBody>
            <a:bodyPr rtlCol="0" anchor="ctr"/>
            <a:lstStyle/>
            <a:p>
              <a:endParaRPr lang="en-US" sz="2400"/>
            </a:p>
          </p:txBody>
        </p:sp>
      </p:grpSp>
      <p:pic>
        <p:nvPicPr>
          <p:cNvPr id="8" name="Picture 7" descr="A close up of a logo&#10;&#10;Description automatically generated">
            <a:extLst>
              <a:ext uri="{FF2B5EF4-FFF2-40B4-BE49-F238E27FC236}">
                <a16:creationId xmlns:a16="http://schemas.microsoft.com/office/drawing/2014/main" id="{555FA794-4343-294F-AD06-11A97772AB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126" y="4667880"/>
            <a:ext cx="1709543" cy="1806081"/>
          </a:xfrm>
          <a:prstGeom prst="rect">
            <a:avLst/>
          </a:prstGeom>
        </p:spPr>
      </p:pic>
      <p:sp>
        <p:nvSpPr>
          <p:cNvPr id="11" name="Text Placeholder 11"/>
          <p:cNvSpPr>
            <a:spLocks noGrp="1"/>
          </p:cNvSpPr>
          <p:nvPr>
            <p:ph type="body" sz="quarter" idx="13" hasCustomPrompt="1"/>
          </p:nvPr>
        </p:nvSpPr>
        <p:spPr>
          <a:xfrm>
            <a:off x="335360" y="332657"/>
            <a:ext cx="11425269" cy="720179"/>
          </a:xfrm>
          <a:prstGeom prst="rect">
            <a:avLst/>
          </a:prstGeom>
        </p:spPr>
        <p:txBody>
          <a:bodyPr/>
          <a:lstStyle>
            <a:lvl1pPr marL="0" indent="0">
              <a:buNone/>
              <a:defRPr sz="5600" b="1" i="0" kern="1000" spc="-133" baseline="0">
                <a:solidFill>
                  <a:srgbClr val="002840"/>
                </a:solidFill>
                <a:latin typeface="Century Gothic" panose="020B0502020202020204" pitchFamily="34" charset="0"/>
              </a:defRPr>
            </a:lvl1pPr>
          </a:lstStyle>
          <a:p>
            <a:pPr lvl="0"/>
            <a:r>
              <a:rPr lang="en-AU"/>
              <a:t>Headline</a:t>
            </a:r>
          </a:p>
        </p:txBody>
      </p:sp>
      <p:sp>
        <p:nvSpPr>
          <p:cNvPr id="9" name="Content Placeholder 2"/>
          <p:cNvSpPr>
            <a:spLocks noGrp="1"/>
          </p:cNvSpPr>
          <p:nvPr>
            <p:ph idx="1"/>
          </p:nvPr>
        </p:nvSpPr>
        <p:spPr>
          <a:xfrm>
            <a:off x="527381" y="2564905"/>
            <a:ext cx="11055019" cy="3744416"/>
          </a:xfrm>
          <a:prstGeom prst="rect">
            <a:avLst/>
          </a:prstGeom>
        </p:spPr>
        <p:txBody>
          <a:bodyPr/>
          <a:lstStyle>
            <a:lvl1pPr>
              <a:defRPr>
                <a:solidFill>
                  <a:srgbClr val="002840"/>
                </a:solidFill>
                <a:latin typeface="Century Gothic" panose="020B0502020202020204" pitchFamily="34" charset="0"/>
                <a:cs typeface="Arial" panose="020B0604020202020204" pitchFamily="34" charset="0"/>
              </a:defRPr>
            </a:lvl1pPr>
            <a:lvl2pPr>
              <a:defRPr>
                <a:solidFill>
                  <a:srgbClr val="002840"/>
                </a:solidFill>
                <a:latin typeface="Century Gothic" panose="020B0502020202020204" pitchFamily="34" charset="0"/>
                <a:cs typeface="Arial" panose="020B0604020202020204" pitchFamily="34" charset="0"/>
              </a:defRPr>
            </a:lvl2pPr>
            <a:lvl3pPr>
              <a:defRPr>
                <a:solidFill>
                  <a:srgbClr val="002840"/>
                </a:solidFill>
                <a:latin typeface="Century Gothic" panose="020B0502020202020204" pitchFamily="34" charset="0"/>
                <a:cs typeface="Arial" panose="020B0604020202020204" pitchFamily="34" charset="0"/>
              </a:defRPr>
            </a:lvl3pPr>
            <a:lvl4pPr>
              <a:defRPr>
                <a:solidFill>
                  <a:srgbClr val="002840"/>
                </a:solidFill>
                <a:latin typeface="Century Gothic" panose="020B0502020202020204" pitchFamily="34" charset="0"/>
                <a:cs typeface="Arial" panose="020B0604020202020204" pitchFamily="34" charset="0"/>
              </a:defRPr>
            </a:lvl4pPr>
            <a:lvl5pPr>
              <a:defRPr>
                <a:solidFill>
                  <a:srgbClr val="002840"/>
                </a:solidFill>
                <a:latin typeface="Century Gothic" panose="020B0502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15"/>
          <p:cNvSpPr>
            <a:spLocks noGrp="1"/>
          </p:cNvSpPr>
          <p:nvPr>
            <p:ph type="body" sz="quarter" idx="15" hasCustomPrompt="1"/>
          </p:nvPr>
        </p:nvSpPr>
        <p:spPr>
          <a:xfrm>
            <a:off x="527381" y="1796819"/>
            <a:ext cx="11055019" cy="576064"/>
          </a:xfrm>
          <a:prstGeom prst="rect">
            <a:avLst/>
          </a:prstGeom>
        </p:spPr>
        <p:txBody>
          <a:bodyPr/>
          <a:lstStyle>
            <a:lvl1pPr marL="0" indent="0">
              <a:buNone/>
              <a:defRPr sz="3467" b="1" i="0" spc="-133" baseline="0">
                <a:solidFill>
                  <a:srgbClr val="00DBD0"/>
                </a:solidFill>
                <a:latin typeface="Century Gothic" panose="020B0502020202020204" pitchFamily="34" charset="0"/>
              </a:defRPr>
            </a:lvl1pPr>
          </a:lstStyle>
          <a:p>
            <a:pPr lvl="0"/>
            <a:r>
              <a:rPr lang="en-AU"/>
              <a:t>Sub-headline</a:t>
            </a:r>
          </a:p>
        </p:txBody>
      </p:sp>
      <p:sp>
        <p:nvSpPr>
          <p:cNvPr id="7" name="Slide Number Placeholder 6"/>
          <p:cNvSpPr txBox="1">
            <a:spLocks/>
          </p:cNvSpPr>
          <p:nvPr userDrawn="1"/>
        </p:nvSpPr>
        <p:spPr>
          <a:xfrm>
            <a:off x="11241926" y="6117300"/>
            <a:ext cx="6809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5F5DC53A-085B-2C4F-B644-D5B782142514}" type="slidenum">
              <a:rPr lang="en-US" sz="1467" smtClean="0">
                <a:solidFill>
                  <a:schemeClr val="tx1"/>
                </a:solidFill>
                <a:latin typeface="Century Gothic" panose="020B0502020202020204" pitchFamily="34" charset="0"/>
                <a:cs typeface="Arial"/>
              </a:rPr>
              <a:pPr algn="l"/>
              <a:t>‹#›</a:t>
            </a:fld>
            <a:endParaRPr lang="en-US" sz="1467">
              <a:solidFill>
                <a:schemeClr val="tx1"/>
              </a:solidFill>
              <a:latin typeface="Century Gothic" panose="020B0502020202020204" pitchFamily="34" charset="0"/>
              <a:cs typeface="Arial"/>
            </a:endParaRPr>
          </a:p>
        </p:txBody>
      </p:sp>
    </p:spTree>
    <p:extLst>
      <p:ext uri="{BB962C8B-B14F-4D97-AF65-F5344CB8AC3E}">
        <p14:creationId xmlns:p14="http://schemas.microsoft.com/office/powerpoint/2010/main" val="29640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4" name="Picture 3" descr="A picture containing clock&#10;&#10;Description automatically generated">
            <a:extLst>
              <a:ext uri="{FF2B5EF4-FFF2-40B4-BE49-F238E27FC236}">
                <a16:creationId xmlns:a16="http://schemas.microsoft.com/office/drawing/2014/main" id="{8A16610F-B750-824E-AF81-CE05AC5BEE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11">
            <a:extLst>
              <a:ext uri="{FF2B5EF4-FFF2-40B4-BE49-F238E27FC236}">
                <a16:creationId xmlns:a16="http://schemas.microsoft.com/office/drawing/2014/main" id="{F7D88E85-E021-8448-8256-71F26FFC9B94}"/>
              </a:ext>
            </a:extLst>
          </p:cNvPr>
          <p:cNvSpPr>
            <a:spLocks noGrp="1"/>
          </p:cNvSpPr>
          <p:nvPr>
            <p:ph type="body" sz="quarter" idx="13" hasCustomPrompt="1"/>
          </p:nvPr>
        </p:nvSpPr>
        <p:spPr>
          <a:xfrm>
            <a:off x="620779" y="1519969"/>
            <a:ext cx="5760640" cy="960239"/>
          </a:xfrm>
          <a:prstGeom prst="rect">
            <a:avLst/>
          </a:prstGeom>
        </p:spPr>
        <p:txBody>
          <a:bodyPr/>
          <a:lstStyle>
            <a:lvl1pPr marL="0" indent="0">
              <a:buNone/>
              <a:defRPr sz="5600" b="1" i="0" kern="1000" spc="-133" baseline="0">
                <a:solidFill>
                  <a:srgbClr val="002840"/>
                </a:solidFill>
                <a:latin typeface="Century Gothic" panose="020B0502020202020204" pitchFamily="34" charset="0"/>
              </a:defRPr>
            </a:lvl1pPr>
          </a:lstStyle>
          <a:p>
            <a:pPr lvl="0"/>
            <a:r>
              <a:rPr lang="en-AU"/>
              <a:t>Headline</a:t>
            </a:r>
          </a:p>
        </p:txBody>
      </p:sp>
      <p:sp>
        <p:nvSpPr>
          <p:cNvPr id="6" name="Content Placeholder 2">
            <a:extLst>
              <a:ext uri="{FF2B5EF4-FFF2-40B4-BE49-F238E27FC236}">
                <a16:creationId xmlns:a16="http://schemas.microsoft.com/office/drawing/2014/main" id="{2812A9FF-DB6F-594B-813E-1FDB37CAD4BE}"/>
              </a:ext>
            </a:extLst>
          </p:cNvPr>
          <p:cNvSpPr>
            <a:spLocks noGrp="1"/>
          </p:cNvSpPr>
          <p:nvPr>
            <p:ph idx="1"/>
          </p:nvPr>
        </p:nvSpPr>
        <p:spPr>
          <a:xfrm>
            <a:off x="634571" y="2768104"/>
            <a:ext cx="5760640" cy="3936437"/>
          </a:xfrm>
          <a:prstGeom prst="rect">
            <a:avLst/>
          </a:prstGeom>
        </p:spPr>
        <p:txBody>
          <a:bodyPr/>
          <a:lstStyle>
            <a:lvl1pPr>
              <a:defRPr>
                <a:solidFill>
                  <a:srgbClr val="002840"/>
                </a:solidFill>
                <a:latin typeface="Century Gothic" panose="020B0502020202020204" pitchFamily="34" charset="0"/>
                <a:cs typeface="Arial" panose="020B0604020202020204" pitchFamily="34" charset="0"/>
              </a:defRPr>
            </a:lvl1pPr>
            <a:lvl2pPr>
              <a:defRPr>
                <a:solidFill>
                  <a:srgbClr val="002840"/>
                </a:solidFill>
                <a:latin typeface="Century Gothic" panose="020B0502020202020204" pitchFamily="34" charset="0"/>
                <a:cs typeface="Arial" panose="020B0604020202020204" pitchFamily="34" charset="0"/>
              </a:defRPr>
            </a:lvl2pPr>
            <a:lvl3pPr>
              <a:defRPr>
                <a:solidFill>
                  <a:srgbClr val="002840"/>
                </a:solidFill>
                <a:latin typeface="Century Gothic" panose="020B0502020202020204" pitchFamily="34" charset="0"/>
                <a:cs typeface="Arial" panose="020B0604020202020204" pitchFamily="34" charset="0"/>
              </a:defRPr>
            </a:lvl3pPr>
            <a:lvl4pPr>
              <a:defRPr>
                <a:solidFill>
                  <a:srgbClr val="002840"/>
                </a:solidFill>
                <a:latin typeface="Century Gothic" panose="020B0502020202020204" pitchFamily="34" charset="0"/>
                <a:cs typeface="Arial" panose="020B0604020202020204" pitchFamily="34" charset="0"/>
              </a:defRPr>
            </a:lvl4pPr>
            <a:lvl5pPr>
              <a:defRPr>
                <a:solidFill>
                  <a:srgbClr val="002840"/>
                </a:solidFill>
                <a:latin typeface="Century Gothic" panose="020B0502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8101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a:extLst>
              <a:ext uri="{FF2B5EF4-FFF2-40B4-BE49-F238E27FC236}">
                <a16:creationId xmlns:a16="http://schemas.microsoft.com/office/drawing/2014/main" id="{3FEF08B4-13C1-49F0-94FD-77DC771AD896}"/>
              </a:ext>
            </a:extLst>
          </p:cNvPr>
          <p:cNvSpPr>
            <a:spLocks noGrp="1"/>
          </p:cNvSpPr>
          <p:nvPr>
            <p:ph type="dt" sz="half" idx="10"/>
          </p:nvPr>
        </p:nvSpPr>
        <p:spPr/>
        <p:txBody>
          <a:bodyPr/>
          <a:lstStyle>
            <a:lvl1pPr>
              <a:defRPr/>
            </a:lvl1pPr>
          </a:lstStyle>
          <a:p>
            <a:pPr>
              <a:defRPr/>
            </a:pPr>
            <a:fld id="{E546106D-A27D-48A1-9396-ACE26B863A95}" type="datetime1">
              <a:rPr lang="en-US"/>
              <a:pPr>
                <a:defRPr/>
              </a:pPr>
              <a:t>12/2/2021</a:t>
            </a:fld>
            <a:endParaRPr lang="en-US"/>
          </a:p>
        </p:txBody>
      </p:sp>
      <p:sp>
        <p:nvSpPr>
          <p:cNvPr id="5" name="Footer Placeholder 4">
            <a:extLst>
              <a:ext uri="{FF2B5EF4-FFF2-40B4-BE49-F238E27FC236}">
                <a16:creationId xmlns:a16="http://schemas.microsoft.com/office/drawing/2014/main" id="{99B443C7-EAC0-49AC-9EF9-4713E8F66A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D79AFF-4CDC-4CD5-A98C-54D2CECB4AEF}"/>
              </a:ext>
            </a:extLst>
          </p:cNvPr>
          <p:cNvSpPr>
            <a:spLocks noGrp="1"/>
          </p:cNvSpPr>
          <p:nvPr>
            <p:ph type="sldNum" sz="quarter" idx="12"/>
          </p:nvPr>
        </p:nvSpPr>
        <p:spPr/>
        <p:txBody>
          <a:bodyPr/>
          <a:lstStyle>
            <a:lvl1pPr>
              <a:defRPr/>
            </a:lvl1pPr>
          </a:lstStyle>
          <a:p>
            <a:fld id="{7D4A3D17-9D78-4A08-8F47-3FFA12D8E5B7}" type="slidenum">
              <a:rPr lang="en-US" altLang="en-US"/>
              <a:pPr/>
              <a:t>‹#›</a:t>
            </a:fld>
            <a:endParaRPr lang="en-US" altLang="en-US"/>
          </a:p>
        </p:txBody>
      </p:sp>
    </p:spTree>
    <p:extLst>
      <p:ext uri="{BB962C8B-B14F-4D97-AF65-F5344CB8AC3E}">
        <p14:creationId xmlns:p14="http://schemas.microsoft.com/office/powerpoint/2010/main" val="2030913774"/>
      </p:ext>
    </p:extLst>
  </p:cSld>
  <p:clrMapOvr>
    <a:masterClrMapping/>
  </p:clrMapOvr>
  <p:transition spd="med">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DCD37AE4-033E-4ABA-A4A3-5A761DF6013E}"/>
              </a:ext>
            </a:extLst>
          </p:cNvPr>
          <p:cNvSpPr>
            <a:spLocks noGrp="1"/>
          </p:cNvSpPr>
          <p:nvPr>
            <p:ph type="dt" sz="half" idx="10"/>
          </p:nvPr>
        </p:nvSpPr>
        <p:spPr/>
        <p:txBody>
          <a:bodyPr/>
          <a:lstStyle>
            <a:lvl1pPr>
              <a:defRPr/>
            </a:lvl1pPr>
          </a:lstStyle>
          <a:p>
            <a:pPr>
              <a:defRPr/>
            </a:pPr>
            <a:fld id="{DAC219B8-D5C0-4BC1-9AB7-E19C9EAD31E6}" type="datetime1">
              <a:rPr lang="en-US"/>
              <a:pPr>
                <a:defRPr/>
              </a:pPr>
              <a:t>12/2/2021</a:t>
            </a:fld>
            <a:endParaRPr lang="en-US"/>
          </a:p>
        </p:txBody>
      </p:sp>
      <p:sp>
        <p:nvSpPr>
          <p:cNvPr id="5" name="Footer Placeholder 4">
            <a:extLst>
              <a:ext uri="{FF2B5EF4-FFF2-40B4-BE49-F238E27FC236}">
                <a16:creationId xmlns:a16="http://schemas.microsoft.com/office/drawing/2014/main" id="{865B8197-2643-40BB-96C0-22758B3E1C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596624-4167-4086-9970-CCB64B4FE281}"/>
              </a:ext>
            </a:extLst>
          </p:cNvPr>
          <p:cNvSpPr>
            <a:spLocks noGrp="1"/>
          </p:cNvSpPr>
          <p:nvPr>
            <p:ph type="sldNum" sz="quarter" idx="12"/>
          </p:nvPr>
        </p:nvSpPr>
        <p:spPr/>
        <p:txBody>
          <a:bodyPr/>
          <a:lstStyle>
            <a:lvl1pPr>
              <a:defRPr/>
            </a:lvl1pPr>
          </a:lstStyle>
          <a:p>
            <a:fld id="{5357C517-4FF1-4D6F-969A-BCE06B831A9B}" type="slidenum">
              <a:rPr lang="en-US" altLang="en-US"/>
              <a:pPr/>
              <a:t>‹#›</a:t>
            </a:fld>
            <a:endParaRPr lang="en-US" altLang="en-US"/>
          </a:p>
        </p:txBody>
      </p:sp>
    </p:spTree>
    <p:extLst>
      <p:ext uri="{BB962C8B-B14F-4D97-AF65-F5344CB8AC3E}">
        <p14:creationId xmlns:p14="http://schemas.microsoft.com/office/powerpoint/2010/main" val="2321928197"/>
      </p:ext>
    </p:extLst>
  </p:cSld>
  <p:clrMapOvr>
    <a:masterClrMapping/>
  </p:clrMapOvr>
  <p:transition spd="med">
    <p:wipe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a:extLst>
              <a:ext uri="{FF2B5EF4-FFF2-40B4-BE49-F238E27FC236}">
                <a16:creationId xmlns:a16="http://schemas.microsoft.com/office/drawing/2014/main" id="{AB428D99-78C1-4680-873C-8DD809795BEC}"/>
              </a:ext>
            </a:extLst>
          </p:cNvPr>
          <p:cNvSpPr>
            <a:spLocks noGrp="1"/>
          </p:cNvSpPr>
          <p:nvPr>
            <p:ph type="dt" sz="half" idx="10"/>
          </p:nvPr>
        </p:nvSpPr>
        <p:spPr/>
        <p:txBody>
          <a:bodyPr/>
          <a:lstStyle>
            <a:lvl1pPr>
              <a:defRPr/>
            </a:lvl1pPr>
          </a:lstStyle>
          <a:p>
            <a:pPr>
              <a:defRPr/>
            </a:pPr>
            <a:fld id="{F9DE5870-290A-4332-A718-6CEF04D73159}" type="datetime1">
              <a:rPr lang="en-US"/>
              <a:pPr>
                <a:defRPr/>
              </a:pPr>
              <a:t>12/2/2021</a:t>
            </a:fld>
            <a:endParaRPr lang="en-US"/>
          </a:p>
        </p:txBody>
      </p:sp>
      <p:sp>
        <p:nvSpPr>
          <p:cNvPr id="5" name="Footer Placeholder 4">
            <a:extLst>
              <a:ext uri="{FF2B5EF4-FFF2-40B4-BE49-F238E27FC236}">
                <a16:creationId xmlns:a16="http://schemas.microsoft.com/office/drawing/2014/main" id="{76919681-AF7F-4C17-AB11-69996B290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2A291A-3ABC-4881-8F3F-B9CC4AB667D3}"/>
              </a:ext>
            </a:extLst>
          </p:cNvPr>
          <p:cNvSpPr>
            <a:spLocks noGrp="1"/>
          </p:cNvSpPr>
          <p:nvPr>
            <p:ph type="sldNum" sz="quarter" idx="12"/>
          </p:nvPr>
        </p:nvSpPr>
        <p:spPr/>
        <p:txBody>
          <a:bodyPr/>
          <a:lstStyle>
            <a:lvl1pPr>
              <a:defRPr/>
            </a:lvl1pPr>
          </a:lstStyle>
          <a:p>
            <a:fld id="{CBAA207E-DAFB-4BB3-B7F5-8F32CD7BF0CF}" type="slidenum">
              <a:rPr lang="en-US" altLang="en-US"/>
              <a:pPr/>
              <a:t>‹#›</a:t>
            </a:fld>
            <a:endParaRPr lang="en-US" altLang="en-US"/>
          </a:p>
        </p:txBody>
      </p:sp>
    </p:spTree>
    <p:extLst>
      <p:ext uri="{BB962C8B-B14F-4D97-AF65-F5344CB8AC3E}">
        <p14:creationId xmlns:p14="http://schemas.microsoft.com/office/powerpoint/2010/main" val="1570550900"/>
      </p:ext>
    </p:extLst>
  </p:cSld>
  <p:clrMapOvr>
    <a:masterClrMapping/>
  </p:clrMapOvr>
  <p:transition spd="med">
    <p:wipe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745BDFDE-87A8-473B-829F-C0B68462F29B}"/>
              </a:ext>
            </a:extLst>
          </p:cNvPr>
          <p:cNvSpPr>
            <a:spLocks noGrp="1"/>
          </p:cNvSpPr>
          <p:nvPr>
            <p:ph type="dt" sz="half" idx="10"/>
          </p:nvPr>
        </p:nvSpPr>
        <p:spPr/>
        <p:txBody>
          <a:bodyPr/>
          <a:lstStyle>
            <a:lvl1pPr>
              <a:defRPr/>
            </a:lvl1pPr>
          </a:lstStyle>
          <a:p>
            <a:pPr>
              <a:defRPr/>
            </a:pPr>
            <a:fld id="{D78D92D8-C666-4134-9B24-FCC76B5F5A74}" type="datetime1">
              <a:rPr lang="en-US"/>
              <a:pPr>
                <a:defRPr/>
              </a:pPr>
              <a:t>12/2/2021</a:t>
            </a:fld>
            <a:endParaRPr lang="en-US"/>
          </a:p>
        </p:txBody>
      </p:sp>
      <p:sp>
        <p:nvSpPr>
          <p:cNvPr id="6" name="Footer Placeholder 4">
            <a:extLst>
              <a:ext uri="{FF2B5EF4-FFF2-40B4-BE49-F238E27FC236}">
                <a16:creationId xmlns:a16="http://schemas.microsoft.com/office/drawing/2014/main" id="{4E572C95-FCDE-4B9F-BC56-BC3AE78AE9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C432E2-7E4B-44EC-BED4-5E3A94121246}"/>
              </a:ext>
            </a:extLst>
          </p:cNvPr>
          <p:cNvSpPr>
            <a:spLocks noGrp="1"/>
          </p:cNvSpPr>
          <p:nvPr>
            <p:ph type="sldNum" sz="quarter" idx="12"/>
          </p:nvPr>
        </p:nvSpPr>
        <p:spPr/>
        <p:txBody>
          <a:bodyPr/>
          <a:lstStyle>
            <a:lvl1pPr>
              <a:defRPr/>
            </a:lvl1pPr>
          </a:lstStyle>
          <a:p>
            <a:fld id="{E6C49439-128A-45A5-A5B9-EAB484D90E37}" type="slidenum">
              <a:rPr lang="en-US" altLang="en-US"/>
              <a:pPr/>
              <a:t>‹#›</a:t>
            </a:fld>
            <a:endParaRPr lang="en-US" altLang="en-US"/>
          </a:p>
        </p:txBody>
      </p:sp>
    </p:spTree>
    <p:extLst>
      <p:ext uri="{BB962C8B-B14F-4D97-AF65-F5344CB8AC3E}">
        <p14:creationId xmlns:p14="http://schemas.microsoft.com/office/powerpoint/2010/main" val="3940074337"/>
      </p:ext>
    </p:extLst>
  </p:cSld>
  <p:clrMapOvr>
    <a:masterClrMapping/>
  </p:clrMapOvr>
  <p:transition spd="med">
    <p:wipe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F5C9E0B7-C79D-4CC6-B9CA-2F0EC389D8FE}"/>
              </a:ext>
            </a:extLst>
          </p:cNvPr>
          <p:cNvSpPr>
            <a:spLocks noGrp="1"/>
          </p:cNvSpPr>
          <p:nvPr>
            <p:ph type="dt" sz="half" idx="10"/>
          </p:nvPr>
        </p:nvSpPr>
        <p:spPr/>
        <p:txBody>
          <a:bodyPr/>
          <a:lstStyle>
            <a:lvl1pPr>
              <a:defRPr/>
            </a:lvl1pPr>
          </a:lstStyle>
          <a:p>
            <a:pPr>
              <a:defRPr/>
            </a:pPr>
            <a:fld id="{B47C734A-8FEA-42E0-84C6-18CFFABD0A60}" type="datetime1">
              <a:rPr lang="en-US"/>
              <a:pPr>
                <a:defRPr/>
              </a:pPr>
              <a:t>12/2/2021</a:t>
            </a:fld>
            <a:endParaRPr lang="en-US"/>
          </a:p>
        </p:txBody>
      </p:sp>
      <p:sp>
        <p:nvSpPr>
          <p:cNvPr id="8" name="Footer Placeholder 4">
            <a:extLst>
              <a:ext uri="{FF2B5EF4-FFF2-40B4-BE49-F238E27FC236}">
                <a16:creationId xmlns:a16="http://schemas.microsoft.com/office/drawing/2014/main" id="{62A33D07-AD7D-4888-9675-B92991AD20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7B462C-E5DC-4A97-85D0-2811492B7D47}"/>
              </a:ext>
            </a:extLst>
          </p:cNvPr>
          <p:cNvSpPr>
            <a:spLocks noGrp="1"/>
          </p:cNvSpPr>
          <p:nvPr>
            <p:ph type="sldNum" sz="quarter" idx="12"/>
          </p:nvPr>
        </p:nvSpPr>
        <p:spPr/>
        <p:txBody>
          <a:bodyPr/>
          <a:lstStyle>
            <a:lvl1pPr>
              <a:defRPr/>
            </a:lvl1pPr>
          </a:lstStyle>
          <a:p>
            <a:fld id="{F8F75983-A42B-4B39-896D-4A4F1CDA4642}" type="slidenum">
              <a:rPr lang="en-US" altLang="en-US"/>
              <a:pPr/>
              <a:t>‹#›</a:t>
            </a:fld>
            <a:endParaRPr lang="en-US" altLang="en-US"/>
          </a:p>
        </p:txBody>
      </p:sp>
    </p:spTree>
    <p:extLst>
      <p:ext uri="{BB962C8B-B14F-4D97-AF65-F5344CB8AC3E}">
        <p14:creationId xmlns:p14="http://schemas.microsoft.com/office/powerpoint/2010/main" val="1860528361"/>
      </p:ext>
    </p:extLst>
  </p:cSld>
  <p:clrMapOvr>
    <a:masterClrMapping/>
  </p:clrMapOvr>
  <p:transition spd="med">
    <p:wipe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2F43122B-5498-44CF-81E7-A2167BDCA9EC}"/>
              </a:ext>
            </a:extLst>
          </p:cNvPr>
          <p:cNvSpPr>
            <a:spLocks noGrp="1"/>
          </p:cNvSpPr>
          <p:nvPr>
            <p:ph type="dt" sz="half" idx="10"/>
          </p:nvPr>
        </p:nvSpPr>
        <p:spPr/>
        <p:txBody>
          <a:bodyPr/>
          <a:lstStyle>
            <a:lvl1pPr>
              <a:defRPr/>
            </a:lvl1pPr>
          </a:lstStyle>
          <a:p>
            <a:pPr>
              <a:defRPr/>
            </a:pPr>
            <a:fld id="{25A6258D-82EB-4687-ABF7-D793AE0FD836}" type="datetime1">
              <a:rPr lang="en-US"/>
              <a:pPr>
                <a:defRPr/>
              </a:pPr>
              <a:t>12/2/2021</a:t>
            </a:fld>
            <a:endParaRPr lang="en-US"/>
          </a:p>
        </p:txBody>
      </p:sp>
      <p:sp>
        <p:nvSpPr>
          <p:cNvPr id="4" name="Footer Placeholder 4">
            <a:extLst>
              <a:ext uri="{FF2B5EF4-FFF2-40B4-BE49-F238E27FC236}">
                <a16:creationId xmlns:a16="http://schemas.microsoft.com/office/drawing/2014/main" id="{65620FF9-4CDB-4D63-AD5F-6811C9A9041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17F3638-BA21-44F1-871F-171D92FB18C5}"/>
              </a:ext>
            </a:extLst>
          </p:cNvPr>
          <p:cNvSpPr>
            <a:spLocks noGrp="1"/>
          </p:cNvSpPr>
          <p:nvPr>
            <p:ph type="sldNum" sz="quarter" idx="12"/>
          </p:nvPr>
        </p:nvSpPr>
        <p:spPr/>
        <p:txBody>
          <a:bodyPr/>
          <a:lstStyle>
            <a:lvl1pPr>
              <a:defRPr/>
            </a:lvl1pPr>
          </a:lstStyle>
          <a:p>
            <a:fld id="{448E24AA-A5BC-45F1-A718-7EB14894B820}" type="slidenum">
              <a:rPr lang="en-US" altLang="en-US"/>
              <a:pPr/>
              <a:t>‹#›</a:t>
            </a:fld>
            <a:endParaRPr lang="en-US" altLang="en-US"/>
          </a:p>
        </p:txBody>
      </p:sp>
    </p:spTree>
    <p:extLst>
      <p:ext uri="{BB962C8B-B14F-4D97-AF65-F5344CB8AC3E}">
        <p14:creationId xmlns:p14="http://schemas.microsoft.com/office/powerpoint/2010/main" val="3605611756"/>
      </p:ext>
    </p:extLst>
  </p:cSld>
  <p:clrMapOvr>
    <a:masterClrMapping/>
  </p:clrMapOvr>
  <p:transition spd="med">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868159" y="1758614"/>
            <a:ext cx="4710430" cy="4208780"/>
          </a:xfrm>
          <a:prstGeom prst="rect">
            <a:avLst/>
          </a:prstGeom>
        </p:spPr>
        <p:txBody>
          <a:bodyPr wrap="square" lIns="0" tIns="0" rIns="0" bIns="0">
            <a:spAutoFit/>
          </a:bodyPr>
          <a:lstStyle>
            <a:lvl1pPr>
              <a:defRPr sz="2700" b="0" i="0">
                <a:solidFill>
                  <a:schemeClr val="bg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bg1"/>
                </a:solidFill>
                <a:latin typeface="Calibri"/>
                <a:cs typeface="Calibri"/>
              </a:defRPr>
            </a:lvl1p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
        <p:nvSpPr>
          <p:cNvPr id="6" name="Holder 6"/>
          <p:cNvSpPr>
            <a:spLocks noGrp="1"/>
          </p:cNvSpPr>
          <p:nvPr>
            <p:ph type="dt" sz="half" idx="6"/>
          </p:nvPr>
        </p:nvSpPr>
        <p:spPr/>
        <p:txBody>
          <a:bodyPr lIns="0" tIns="0" rIns="0" bIns="0"/>
          <a:lstStyle>
            <a:lvl1pPr>
              <a:defRPr sz="600" b="0" i="0">
                <a:solidFill>
                  <a:schemeClr val="bg1"/>
                </a:solidFill>
                <a:latin typeface="Calibri"/>
                <a:cs typeface="Calibri"/>
              </a:defRPr>
            </a:lvl1pPr>
          </a:lstStyle>
          <a:p>
            <a:pPr marL="12700">
              <a:lnSpc>
                <a:spcPts val="670"/>
              </a:lnSpc>
            </a:pPr>
            <a:r>
              <a:rPr spc="-5" dirty="0"/>
              <a:t>nbn-Confidential:</a:t>
            </a:r>
            <a:r>
              <a:rPr dirty="0"/>
              <a:t> </a:t>
            </a:r>
            <a:r>
              <a:rPr spc="-5" dirty="0"/>
              <a:t>Commercial</a:t>
            </a:r>
          </a:p>
        </p:txBody>
      </p:sp>
      <p:sp>
        <p:nvSpPr>
          <p:cNvPr id="7" name="Holder 7"/>
          <p:cNvSpPr>
            <a:spLocks noGrp="1"/>
          </p:cNvSpPr>
          <p:nvPr>
            <p:ph type="sldNum" sz="quarter" idx="7"/>
          </p:nvPr>
        </p:nvSpPr>
        <p:spPr/>
        <p:txBody>
          <a:bodyPr lIns="0" tIns="0" rIns="0" bIns="0"/>
          <a:lstStyle>
            <a:lvl1pPr>
              <a:defRPr sz="600" b="0" i="0">
                <a:solidFill>
                  <a:schemeClr val="bg1"/>
                </a:solidFill>
                <a:latin typeface="Calibri"/>
                <a:cs typeface="Calibri"/>
              </a:defRPr>
            </a:lvl1pPr>
          </a:lstStyle>
          <a:p>
            <a:pPr marL="38100">
              <a:lnSpc>
                <a:spcPts val="670"/>
              </a:lnSpc>
            </a:pPr>
            <a:fld id="{81D60167-4931-47E6-BA6A-407CBD079E47}" type="slidenum">
              <a:rPr dirty="0"/>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1C6F70-FD48-425F-A209-A034BFE76BC9}"/>
              </a:ext>
            </a:extLst>
          </p:cNvPr>
          <p:cNvSpPr>
            <a:spLocks noGrp="1"/>
          </p:cNvSpPr>
          <p:nvPr>
            <p:ph type="dt" sz="half" idx="10"/>
          </p:nvPr>
        </p:nvSpPr>
        <p:spPr/>
        <p:txBody>
          <a:bodyPr/>
          <a:lstStyle>
            <a:lvl1pPr>
              <a:defRPr/>
            </a:lvl1pPr>
          </a:lstStyle>
          <a:p>
            <a:pPr>
              <a:defRPr/>
            </a:pPr>
            <a:fld id="{B325EE25-0AED-4644-8820-6644F3F5D4B8}" type="datetime1">
              <a:rPr lang="en-US"/>
              <a:pPr>
                <a:defRPr/>
              </a:pPr>
              <a:t>12/2/2021</a:t>
            </a:fld>
            <a:endParaRPr lang="en-US"/>
          </a:p>
        </p:txBody>
      </p:sp>
      <p:sp>
        <p:nvSpPr>
          <p:cNvPr id="3" name="Footer Placeholder 4">
            <a:extLst>
              <a:ext uri="{FF2B5EF4-FFF2-40B4-BE49-F238E27FC236}">
                <a16:creationId xmlns:a16="http://schemas.microsoft.com/office/drawing/2014/main" id="{CFAB1D7E-410C-4178-B2B6-D0DC0F34A3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D2DF143-3A68-4682-A6E4-7D2D550EB7F7}"/>
              </a:ext>
            </a:extLst>
          </p:cNvPr>
          <p:cNvSpPr>
            <a:spLocks noGrp="1"/>
          </p:cNvSpPr>
          <p:nvPr>
            <p:ph type="sldNum" sz="quarter" idx="12"/>
          </p:nvPr>
        </p:nvSpPr>
        <p:spPr/>
        <p:txBody>
          <a:bodyPr/>
          <a:lstStyle>
            <a:lvl1pPr>
              <a:defRPr/>
            </a:lvl1pPr>
          </a:lstStyle>
          <a:p>
            <a:fld id="{23A85DD9-64FA-4DE4-8C75-5685D0751951}" type="slidenum">
              <a:rPr lang="en-US" altLang="en-US"/>
              <a:pPr/>
              <a:t>‹#›</a:t>
            </a:fld>
            <a:endParaRPr lang="en-US" altLang="en-US"/>
          </a:p>
        </p:txBody>
      </p:sp>
    </p:spTree>
    <p:extLst>
      <p:ext uri="{BB962C8B-B14F-4D97-AF65-F5344CB8AC3E}">
        <p14:creationId xmlns:p14="http://schemas.microsoft.com/office/powerpoint/2010/main" val="2900220368"/>
      </p:ext>
    </p:extLst>
  </p:cSld>
  <p:clrMapOvr>
    <a:masterClrMapping/>
  </p:clrMapOvr>
  <p:transition spd="med">
    <p:wipe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001DB235-CFDF-43D5-9952-D744F0C764BF}"/>
              </a:ext>
            </a:extLst>
          </p:cNvPr>
          <p:cNvSpPr>
            <a:spLocks noGrp="1"/>
          </p:cNvSpPr>
          <p:nvPr>
            <p:ph type="dt" sz="half" idx="10"/>
          </p:nvPr>
        </p:nvSpPr>
        <p:spPr/>
        <p:txBody>
          <a:bodyPr/>
          <a:lstStyle>
            <a:lvl1pPr>
              <a:defRPr/>
            </a:lvl1pPr>
          </a:lstStyle>
          <a:p>
            <a:pPr>
              <a:defRPr/>
            </a:pPr>
            <a:fld id="{12E96E9F-9600-4A38-A280-DF8AE98DA1C4}" type="datetime1">
              <a:rPr lang="en-US"/>
              <a:pPr>
                <a:defRPr/>
              </a:pPr>
              <a:t>12/2/2021</a:t>
            </a:fld>
            <a:endParaRPr lang="en-US"/>
          </a:p>
        </p:txBody>
      </p:sp>
      <p:sp>
        <p:nvSpPr>
          <p:cNvPr id="6" name="Footer Placeholder 4">
            <a:extLst>
              <a:ext uri="{FF2B5EF4-FFF2-40B4-BE49-F238E27FC236}">
                <a16:creationId xmlns:a16="http://schemas.microsoft.com/office/drawing/2014/main" id="{409A5B8F-F35F-44E8-A755-AF4055D4FA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71D503-5F80-4BBA-85D0-617735D2F51F}"/>
              </a:ext>
            </a:extLst>
          </p:cNvPr>
          <p:cNvSpPr>
            <a:spLocks noGrp="1"/>
          </p:cNvSpPr>
          <p:nvPr>
            <p:ph type="sldNum" sz="quarter" idx="12"/>
          </p:nvPr>
        </p:nvSpPr>
        <p:spPr/>
        <p:txBody>
          <a:bodyPr/>
          <a:lstStyle>
            <a:lvl1pPr>
              <a:defRPr/>
            </a:lvl1pPr>
          </a:lstStyle>
          <a:p>
            <a:fld id="{1D799F60-3EDD-4EA2-A54B-6066970CC297}" type="slidenum">
              <a:rPr lang="en-US" altLang="en-US"/>
              <a:pPr/>
              <a:t>‹#›</a:t>
            </a:fld>
            <a:endParaRPr lang="en-US" altLang="en-US"/>
          </a:p>
        </p:txBody>
      </p:sp>
    </p:spTree>
    <p:extLst>
      <p:ext uri="{BB962C8B-B14F-4D97-AF65-F5344CB8AC3E}">
        <p14:creationId xmlns:p14="http://schemas.microsoft.com/office/powerpoint/2010/main" val="1030313846"/>
      </p:ext>
    </p:extLst>
  </p:cSld>
  <p:clrMapOvr>
    <a:masterClrMapping/>
  </p:clrMapOvr>
  <p:transition spd="med">
    <p:wipe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a:extLst>
              <a:ext uri="{FF2B5EF4-FFF2-40B4-BE49-F238E27FC236}">
                <a16:creationId xmlns:a16="http://schemas.microsoft.com/office/drawing/2014/main" id="{AAF606DA-C733-4FC2-AA68-1AA00943B962}"/>
              </a:ext>
            </a:extLst>
          </p:cNvPr>
          <p:cNvSpPr>
            <a:spLocks noGrp="1"/>
          </p:cNvSpPr>
          <p:nvPr>
            <p:ph type="dt" sz="half" idx="10"/>
          </p:nvPr>
        </p:nvSpPr>
        <p:spPr/>
        <p:txBody>
          <a:bodyPr/>
          <a:lstStyle>
            <a:lvl1pPr>
              <a:defRPr/>
            </a:lvl1pPr>
          </a:lstStyle>
          <a:p>
            <a:pPr>
              <a:defRPr/>
            </a:pPr>
            <a:fld id="{DEC4520E-8710-438B-B82C-90D2741985C7}" type="datetime1">
              <a:rPr lang="en-US"/>
              <a:pPr>
                <a:defRPr/>
              </a:pPr>
              <a:t>12/2/2021</a:t>
            </a:fld>
            <a:endParaRPr lang="en-US"/>
          </a:p>
        </p:txBody>
      </p:sp>
      <p:sp>
        <p:nvSpPr>
          <p:cNvPr id="6" name="Footer Placeholder 4">
            <a:extLst>
              <a:ext uri="{FF2B5EF4-FFF2-40B4-BE49-F238E27FC236}">
                <a16:creationId xmlns:a16="http://schemas.microsoft.com/office/drawing/2014/main" id="{FBBEF846-B8E6-4AC8-8CCC-846928E722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88D182-4749-45D7-BF70-FCDD08C7F7E8}"/>
              </a:ext>
            </a:extLst>
          </p:cNvPr>
          <p:cNvSpPr>
            <a:spLocks noGrp="1"/>
          </p:cNvSpPr>
          <p:nvPr>
            <p:ph type="sldNum" sz="quarter" idx="12"/>
          </p:nvPr>
        </p:nvSpPr>
        <p:spPr/>
        <p:txBody>
          <a:bodyPr/>
          <a:lstStyle>
            <a:lvl1pPr>
              <a:defRPr/>
            </a:lvl1pPr>
          </a:lstStyle>
          <a:p>
            <a:fld id="{6F7B37F9-4E0C-491D-9655-AD47CFD1570D}" type="slidenum">
              <a:rPr lang="en-US" altLang="en-US"/>
              <a:pPr/>
              <a:t>‹#›</a:t>
            </a:fld>
            <a:endParaRPr lang="en-US" altLang="en-US"/>
          </a:p>
        </p:txBody>
      </p:sp>
    </p:spTree>
    <p:extLst>
      <p:ext uri="{BB962C8B-B14F-4D97-AF65-F5344CB8AC3E}">
        <p14:creationId xmlns:p14="http://schemas.microsoft.com/office/powerpoint/2010/main" val="4040027413"/>
      </p:ext>
    </p:extLst>
  </p:cSld>
  <p:clrMapOvr>
    <a:masterClrMapping/>
  </p:clrMapOvr>
  <p:transition spd="med">
    <p:wipe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8B397D75-A655-4404-BEFD-D8EFB71EF009}"/>
              </a:ext>
            </a:extLst>
          </p:cNvPr>
          <p:cNvSpPr>
            <a:spLocks noGrp="1"/>
          </p:cNvSpPr>
          <p:nvPr>
            <p:ph type="dt" sz="half" idx="10"/>
          </p:nvPr>
        </p:nvSpPr>
        <p:spPr/>
        <p:txBody>
          <a:bodyPr/>
          <a:lstStyle>
            <a:lvl1pPr>
              <a:defRPr/>
            </a:lvl1pPr>
          </a:lstStyle>
          <a:p>
            <a:pPr>
              <a:defRPr/>
            </a:pPr>
            <a:fld id="{50BDB383-237A-4453-A505-9631A74BFA52}" type="datetime1">
              <a:rPr lang="en-US"/>
              <a:pPr>
                <a:defRPr/>
              </a:pPr>
              <a:t>12/2/2021</a:t>
            </a:fld>
            <a:endParaRPr lang="en-US"/>
          </a:p>
        </p:txBody>
      </p:sp>
      <p:sp>
        <p:nvSpPr>
          <p:cNvPr id="5" name="Footer Placeholder 4">
            <a:extLst>
              <a:ext uri="{FF2B5EF4-FFF2-40B4-BE49-F238E27FC236}">
                <a16:creationId xmlns:a16="http://schemas.microsoft.com/office/drawing/2014/main" id="{F8025BD0-F8AE-4B92-AF62-7325BEB6DD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14CAE5-E2A7-417E-8F5A-BB9188E39D99}"/>
              </a:ext>
            </a:extLst>
          </p:cNvPr>
          <p:cNvSpPr>
            <a:spLocks noGrp="1"/>
          </p:cNvSpPr>
          <p:nvPr>
            <p:ph type="sldNum" sz="quarter" idx="12"/>
          </p:nvPr>
        </p:nvSpPr>
        <p:spPr/>
        <p:txBody>
          <a:bodyPr/>
          <a:lstStyle>
            <a:lvl1pPr>
              <a:defRPr/>
            </a:lvl1pPr>
          </a:lstStyle>
          <a:p>
            <a:fld id="{59D15F5A-E494-4A5A-B10A-971694E4E75D}" type="slidenum">
              <a:rPr lang="en-US" altLang="en-US"/>
              <a:pPr/>
              <a:t>‹#›</a:t>
            </a:fld>
            <a:endParaRPr lang="en-US" altLang="en-US"/>
          </a:p>
        </p:txBody>
      </p:sp>
    </p:spTree>
    <p:extLst>
      <p:ext uri="{BB962C8B-B14F-4D97-AF65-F5344CB8AC3E}">
        <p14:creationId xmlns:p14="http://schemas.microsoft.com/office/powerpoint/2010/main" val="297260777"/>
      </p:ext>
    </p:extLst>
  </p:cSld>
  <p:clrMapOvr>
    <a:masterClrMapping/>
  </p:clrMapOvr>
  <p:transition spd="med">
    <p:wipe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732CBA62-09D8-4EEA-9C04-3AADDEA1E65B}"/>
              </a:ext>
            </a:extLst>
          </p:cNvPr>
          <p:cNvSpPr>
            <a:spLocks noGrp="1"/>
          </p:cNvSpPr>
          <p:nvPr>
            <p:ph type="dt" sz="half" idx="10"/>
          </p:nvPr>
        </p:nvSpPr>
        <p:spPr/>
        <p:txBody>
          <a:bodyPr/>
          <a:lstStyle>
            <a:lvl1pPr>
              <a:defRPr/>
            </a:lvl1pPr>
          </a:lstStyle>
          <a:p>
            <a:pPr>
              <a:defRPr/>
            </a:pPr>
            <a:fld id="{17E705E3-41E8-4B06-95D2-5B378D7D8D61}" type="datetime1">
              <a:rPr lang="en-US"/>
              <a:pPr>
                <a:defRPr/>
              </a:pPr>
              <a:t>12/2/2021</a:t>
            </a:fld>
            <a:endParaRPr lang="en-US"/>
          </a:p>
        </p:txBody>
      </p:sp>
      <p:sp>
        <p:nvSpPr>
          <p:cNvPr id="5" name="Footer Placeholder 4">
            <a:extLst>
              <a:ext uri="{FF2B5EF4-FFF2-40B4-BE49-F238E27FC236}">
                <a16:creationId xmlns:a16="http://schemas.microsoft.com/office/drawing/2014/main" id="{7155B550-3E5B-4BD3-A1A8-C8FBCACCE4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97E297-4A15-45E3-9B14-5E447DD3E216}"/>
              </a:ext>
            </a:extLst>
          </p:cNvPr>
          <p:cNvSpPr>
            <a:spLocks noGrp="1"/>
          </p:cNvSpPr>
          <p:nvPr>
            <p:ph type="sldNum" sz="quarter" idx="12"/>
          </p:nvPr>
        </p:nvSpPr>
        <p:spPr/>
        <p:txBody>
          <a:bodyPr/>
          <a:lstStyle>
            <a:lvl1pPr>
              <a:defRPr/>
            </a:lvl1pPr>
          </a:lstStyle>
          <a:p>
            <a:fld id="{57E651B4-F37A-4F92-BF0B-79ABBF643833}" type="slidenum">
              <a:rPr lang="en-US" altLang="en-US"/>
              <a:pPr/>
              <a:t>‹#›</a:t>
            </a:fld>
            <a:endParaRPr lang="en-US" altLang="en-US"/>
          </a:p>
        </p:txBody>
      </p:sp>
    </p:spTree>
    <p:extLst>
      <p:ext uri="{BB962C8B-B14F-4D97-AF65-F5344CB8AC3E}">
        <p14:creationId xmlns:p14="http://schemas.microsoft.com/office/powerpoint/2010/main" val="3124803187"/>
      </p:ext>
    </p:extLst>
  </p:cSld>
  <p:clrMapOvr>
    <a:masterClrMapping/>
  </p:clrMapOvr>
  <p:transition spd="med">
    <p:wipe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0039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0125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750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6900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0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E1F4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bg1"/>
                </a:solidFill>
                <a:latin typeface="Calibri"/>
                <a:cs typeface="Calibri"/>
              </a:defRPr>
            </a:lvl1p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
        <p:nvSpPr>
          <p:cNvPr id="4" name="Holder 4"/>
          <p:cNvSpPr>
            <a:spLocks noGrp="1"/>
          </p:cNvSpPr>
          <p:nvPr>
            <p:ph type="dt" sz="half" idx="6"/>
          </p:nvPr>
        </p:nvSpPr>
        <p:spPr/>
        <p:txBody>
          <a:bodyPr lIns="0" tIns="0" rIns="0" bIns="0"/>
          <a:lstStyle>
            <a:lvl1pPr>
              <a:defRPr sz="600" b="0" i="0">
                <a:solidFill>
                  <a:schemeClr val="bg1"/>
                </a:solidFill>
                <a:latin typeface="Calibri"/>
                <a:cs typeface="Calibri"/>
              </a:defRPr>
            </a:lvl1pPr>
          </a:lstStyle>
          <a:p>
            <a:pPr marL="12700">
              <a:lnSpc>
                <a:spcPts val="670"/>
              </a:lnSpc>
            </a:pPr>
            <a:r>
              <a:rPr spc="-5" dirty="0"/>
              <a:t>nbn-Confidential:</a:t>
            </a:r>
            <a:r>
              <a:rPr dirty="0"/>
              <a:t> </a:t>
            </a:r>
            <a:r>
              <a:rPr spc="-5" dirty="0"/>
              <a:t>Commercial</a:t>
            </a:r>
          </a:p>
        </p:txBody>
      </p:sp>
      <p:sp>
        <p:nvSpPr>
          <p:cNvPr id="5" name="Holder 5"/>
          <p:cNvSpPr>
            <a:spLocks noGrp="1"/>
          </p:cNvSpPr>
          <p:nvPr>
            <p:ph type="sldNum" sz="quarter" idx="7"/>
          </p:nvPr>
        </p:nvSpPr>
        <p:spPr/>
        <p:txBody>
          <a:bodyPr lIns="0" tIns="0" rIns="0" bIns="0"/>
          <a:lstStyle>
            <a:lvl1pPr>
              <a:defRPr sz="600" b="0" i="0">
                <a:solidFill>
                  <a:schemeClr val="bg1"/>
                </a:solidFill>
                <a:latin typeface="Calibri"/>
                <a:cs typeface="Calibri"/>
              </a:defRPr>
            </a:lvl1pPr>
          </a:lstStyle>
          <a:p>
            <a:pPr marL="38100">
              <a:lnSpc>
                <a:spcPts val="670"/>
              </a:lnSpc>
            </a:pPr>
            <a:fld id="{81D60167-4931-47E6-BA6A-407CBD079E47}" type="slidenum">
              <a:rPr dirty="0"/>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4915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5121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715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0957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0791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572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bg1"/>
                </a:solidFill>
                <a:latin typeface="Calibri"/>
                <a:cs typeface="Calibri"/>
              </a:defRPr>
            </a:lvl1p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
        <p:nvSpPr>
          <p:cNvPr id="3" name="Holder 3"/>
          <p:cNvSpPr>
            <a:spLocks noGrp="1"/>
          </p:cNvSpPr>
          <p:nvPr>
            <p:ph type="dt" sz="half" idx="6"/>
          </p:nvPr>
        </p:nvSpPr>
        <p:spPr/>
        <p:txBody>
          <a:bodyPr lIns="0" tIns="0" rIns="0" bIns="0"/>
          <a:lstStyle>
            <a:lvl1pPr>
              <a:defRPr sz="600" b="0" i="0">
                <a:solidFill>
                  <a:schemeClr val="bg1"/>
                </a:solidFill>
                <a:latin typeface="Calibri"/>
                <a:cs typeface="Calibri"/>
              </a:defRPr>
            </a:lvl1pPr>
          </a:lstStyle>
          <a:p>
            <a:pPr marL="12700">
              <a:lnSpc>
                <a:spcPts val="670"/>
              </a:lnSpc>
            </a:pPr>
            <a:r>
              <a:rPr spc="-5" dirty="0"/>
              <a:t>nbn-Confidential:</a:t>
            </a:r>
            <a:r>
              <a:rPr dirty="0"/>
              <a:t> </a:t>
            </a:r>
            <a:r>
              <a:rPr spc="-5" dirty="0"/>
              <a:t>Commercial</a:t>
            </a:r>
          </a:p>
        </p:txBody>
      </p:sp>
      <p:sp>
        <p:nvSpPr>
          <p:cNvPr id="4" name="Holder 4"/>
          <p:cNvSpPr>
            <a:spLocks noGrp="1"/>
          </p:cNvSpPr>
          <p:nvPr>
            <p:ph type="sldNum" sz="quarter" idx="7"/>
          </p:nvPr>
        </p:nvSpPr>
        <p:spPr/>
        <p:txBody>
          <a:bodyPr lIns="0" tIns="0" rIns="0" bIns="0"/>
          <a:lstStyle>
            <a:lvl1pPr>
              <a:defRPr sz="600" b="0" i="0">
                <a:solidFill>
                  <a:schemeClr val="bg1"/>
                </a:solidFill>
                <a:latin typeface="Calibri"/>
                <a:cs typeface="Calibri"/>
              </a:defRPr>
            </a:lvl1pPr>
          </a:lstStyle>
          <a:p>
            <a:pPr marL="38100">
              <a:lnSpc>
                <a:spcPts val="67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491870-54E9-E84C-802E-B0FC8772D49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5533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AE6322-62E4-4713-AD84-50C119DC4BD0}" type="datetimeFigureOut">
              <a:rPr lang="en-AU" smtClean="0"/>
              <a:t>2/12/2021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7CEF1B1-0257-4E36-8BA8-DD1CE6D9F330}" type="slidenum">
              <a:rPr lang="en-AU" smtClean="0"/>
              <a:t>‹#›</a:t>
            </a:fld>
            <a:endParaRPr lang="en-AU"/>
          </a:p>
        </p:txBody>
      </p:sp>
    </p:spTree>
    <p:extLst>
      <p:ext uri="{BB962C8B-B14F-4D97-AF65-F5344CB8AC3E}">
        <p14:creationId xmlns:p14="http://schemas.microsoft.com/office/powerpoint/2010/main" val="352938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002840"/>
        </a:solidFill>
        <a:effectLst/>
      </p:bgPr>
    </p:bg>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9830D02F-267E-5B4B-9510-9A91C3E95E03}"/>
              </a:ext>
            </a:extLst>
          </p:cNvPr>
          <p:cNvGrpSpPr/>
          <p:nvPr userDrawn="1"/>
        </p:nvGrpSpPr>
        <p:grpSpPr>
          <a:xfrm>
            <a:off x="2208782" y="375576"/>
            <a:ext cx="9373617" cy="6138800"/>
            <a:chOff x="2301960" y="1701286"/>
            <a:chExt cx="5433369" cy="3558324"/>
          </a:xfrm>
          <a:solidFill>
            <a:schemeClr val="bg1">
              <a:alpha val="10000"/>
            </a:schemeClr>
          </a:solidFill>
        </p:grpSpPr>
        <p:sp>
          <p:nvSpPr>
            <p:cNvPr id="8" name="Freeform 7">
              <a:extLst>
                <a:ext uri="{FF2B5EF4-FFF2-40B4-BE49-F238E27FC236}">
                  <a16:creationId xmlns:a16="http://schemas.microsoft.com/office/drawing/2014/main" id="{3AD11179-39E2-4641-A66C-F6186BF50443}"/>
                </a:ext>
              </a:extLst>
            </p:cNvPr>
            <p:cNvSpPr/>
            <p:nvPr/>
          </p:nvSpPr>
          <p:spPr>
            <a:xfrm>
              <a:off x="6972740" y="1720584"/>
              <a:ext cx="764500" cy="3516354"/>
            </a:xfrm>
            <a:custGeom>
              <a:avLst/>
              <a:gdLst>
                <a:gd name="connsiteX0" fmla="*/ 745737 w 764500"/>
                <a:gd name="connsiteY0" fmla="*/ 490710 h 3516354"/>
                <a:gd name="connsiteX1" fmla="*/ 72541 w 764500"/>
                <a:gd name="connsiteY1" fmla="*/ 8660 h 3516354"/>
                <a:gd name="connsiteX2" fmla="*/ 8807 w 764500"/>
                <a:gd name="connsiteY2" fmla="*/ 18219 h 3516354"/>
                <a:gd name="connsiteX3" fmla="*/ -116 w 764500"/>
                <a:gd name="connsiteY3" fmla="*/ 45999 h 3516354"/>
                <a:gd name="connsiteX4" fmla="*/ -116 w 764500"/>
                <a:gd name="connsiteY4" fmla="*/ 2988398 h 3516354"/>
                <a:gd name="connsiteX5" fmla="*/ 19004 w 764500"/>
                <a:gd name="connsiteY5" fmla="*/ 3025577 h 3516354"/>
                <a:gd name="connsiteX6" fmla="*/ 692200 w 764500"/>
                <a:gd name="connsiteY6" fmla="*/ 3507626 h 3516354"/>
                <a:gd name="connsiteX7" fmla="*/ 755951 w 764500"/>
                <a:gd name="connsiteY7" fmla="*/ 3496760 h 3516354"/>
                <a:gd name="connsiteX8" fmla="*/ 764380 w 764500"/>
                <a:gd name="connsiteY8" fmla="*/ 3470447 h 3516354"/>
                <a:gd name="connsiteX9" fmla="*/ 764380 w 764500"/>
                <a:gd name="connsiteY9" fmla="*/ 527889 h 3516354"/>
                <a:gd name="connsiteX10" fmla="*/ 745259 w 764500"/>
                <a:gd name="connsiteY10" fmla="*/ 490710 h 351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500" h="3516354">
                  <a:moveTo>
                    <a:pt x="745737" y="490710"/>
                  </a:moveTo>
                  <a:lnTo>
                    <a:pt x="72541" y="8660"/>
                  </a:lnTo>
                  <a:cubicBezTo>
                    <a:pt x="52306" y="-6323"/>
                    <a:pt x="23768" y="-2046"/>
                    <a:pt x="8807" y="18219"/>
                  </a:cubicBezTo>
                  <a:cubicBezTo>
                    <a:pt x="2879" y="26261"/>
                    <a:pt x="-260" y="36010"/>
                    <a:pt x="-116" y="45999"/>
                  </a:cubicBezTo>
                  <a:lnTo>
                    <a:pt x="-116" y="2988398"/>
                  </a:lnTo>
                  <a:cubicBezTo>
                    <a:pt x="-180" y="3003174"/>
                    <a:pt x="6958" y="3017040"/>
                    <a:pt x="19004" y="3025577"/>
                  </a:cubicBezTo>
                  <a:lnTo>
                    <a:pt x="692200" y="3507626"/>
                  </a:lnTo>
                  <a:cubicBezTo>
                    <a:pt x="712803" y="3522258"/>
                    <a:pt x="741340" y="3517392"/>
                    <a:pt x="755951" y="3496760"/>
                  </a:cubicBezTo>
                  <a:cubicBezTo>
                    <a:pt x="761400" y="3489068"/>
                    <a:pt x="764348" y="3479878"/>
                    <a:pt x="764380" y="3470447"/>
                  </a:cubicBezTo>
                  <a:lnTo>
                    <a:pt x="764380" y="527889"/>
                  </a:lnTo>
                  <a:cubicBezTo>
                    <a:pt x="764332" y="513145"/>
                    <a:pt x="757226" y="499311"/>
                    <a:pt x="745259" y="490710"/>
                  </a:cubicBezTo>
                </a:path>
              </a:pathLst>
            </a:custGeom>
            <a:grpFill/>
            <a:ln w="15922" cap="flat">
              <a:noFill/>
              <a:prstDash val="solid"/>
              <a:miter/>
            </a:ln>
          </p:spPr>
          <p:txBody>
            <a:bodyPr rtlCol="0" anchor="ctr"/>
            <a:lstStyle/>
            <a:p>
              <a:endParaRPr lang="en-US" sz="2400"/>
            </a:p>
          </p:txBody>
        </p:sp>
        <p:sp>
          <p:nvSpPr>
            <p:cNvPr id="9" name="Freeform 8">
              <a:extLst>
                <a:ext uri="{FF2B5EF4-FFF2-40B4-BE49-F238E27FC236}">
                  <a16:creationId xmlns:a16="http://schemas.microsoft.com/office/drawing/2014/main" id="{7B8A61B2-F8E1-0F40-8432-C66309F2CCB9}"/>
                </a:ext>
              </a:extLst>
            </p:cNvPr>
            <p:cNvSpPr/>
            <p:nvPr/>
          </p:nvSpPr>
          <p:spPr>
            <a:xfrm>
              <a:off x="2301913" y="1702389"/>
              <a:ext cx="4630930" cy="3554362"/>
            </a:xfrm>
            <a:custGeom>
              <a:avLst/>
              <a:gdLst>
                <a:gd name="connsiteX0" fmla="*/ 4602038 w 4630930"/>
                <a:gd name="connsiteY0" fmla="*/ 498852 h 3554362"/>
                <a:gd name="connsiteX1" fmla="*/ 3934099 w 4630930"/>
                <a:gd name="connsiteY1" fmla="*/ 20154 h 3554362"/>
                <a:gd name="connsiteX2" fmla="*/ 3870301 w 4630930"/>
                <a:gd name="connsiteY2" fmla="*/ 30765 h 3554362"/>
                <a:gd name="connsiteX3" fmla="*/ 3862079 w 4630930"/>
                <a:gd name="connsiteY3" fmla="*/ 52067 h 3554362"/>
                <a:gd name="connsiteX4" fmla="*/ 3807427 w 4630930"/>
                <a:gd name="connsiteY4" fmla="*/ 505554 h 3554362"/>
                <a:gd name="connsiteX5" fmla="*/ 3121006 w 4630930"/>
                <a:gd name="connsiteY5" fmla="*/ 14090 h 3554362"/>
                <a:gd name="connsiteX6" fmla="*/ 3057383 w 4630930"/>
                <a:gd name="connsiteY6" fmla="*/ 24414 h 3554362"/>
                <a:gd name="connsiteX7" fmla="*/ 3049942 w 4630930"/>
                <a:gd name="connsiteY7" fmla="*/ 40897 h 3554362"/>
                <a:gd name="connsiteX8" fmla="*/ 2949879 w 4630930"/>
                <a:gd name="connsiteY8" fmla="*/ 451940 h 3554362"/>
                <a:gd name="connsiteX9" fmla="*/ 2333725 w 4630930"/>
                <a:gd name="connsiteY9" fmla="*/ 10739 h 3554362"/>
                <a:gd name="connsiteX10" fmla="*/ 2269959 w 4630930"/>
                <a:gd name="connsiteY10" fmla="*/ 21542 h 3554362"/>
                <a:gd name="connsiteX11" fmla="*/ 2264255 w 4630930"/>
                <a:gd name="connsiteY11" fmla="*/ 32440 h 3554362"/>
                <a:gd name="connsiteX12" fmla="*/ 2110495 w 4630930"/>
                <a:gd name="connsiteY12" fmla="*/ 447312 h 3554362"/>
                <a:gd name="connsiteX13" fmla="*/ 1497050 w 4630930"/>
                <a:gd name="connsiteY13" fmla="*/ 8186 h 3554362"/>
                <a:gd name="connsiteX14" fmla="*/ 1433077 w 4630930"/>
                <a:gd name="connsiteY14" fmla="*/ 19100 h 3554362"/>
                <a:gd name="connsiteX15" fmla="*/ 1429014 w 4630930"/>
                <a:gd name="connsiteY15" fmla="*/ 26058 h 3554362"/>
                <a:gd name="connsiteX16" fmla="*/ 4228 w 4630930"/>
                <a:gd name="connsiteY16" fmla="*/ 2995583 h 3554362"/>
                <a:gd name="connsiteX17" fmla="*/ 19046 w 4630930"/>
                <a:gd name="connsiteY17" fmla="*/ 3052229 h 3554362"/>
                <a:gd name="connsiteX18" fmla="*/ 708017 w 4630930"/>
                <a:gd name="connsiteY18" fmla="*/ 3545607 h 3554362"/>
                <a:gd name="connsiteX19" fmla="*/ 771990 w 4630930"/>
                <a:gd name="connsiteY19" fmla="*/ 3534693 h 3554362"/>
                <a:gd name="connsiteX20" fmla="*/ 776053 w 4630930"/>
                <a:gd name="connsiteY20" fmla="*/ 3527736 h 3554362"/>
                <a:gd name="connsiteX21" fmla="*/ 1620536 w 4630930"/>
                <a:gd name="connsiteY21" fmla="*/ 1766605 h 3554362"/>
                <a:gd name="connsiteX22" fmla="*/ 1163719 w 4630930"/>
                <a:gd name="connsiteY22" fmla="*/ 2997498 h 3554362"/>
                <a:gd name="connsiteX23" fmla="*/ 1179652 w 4630930"/>
                <a:gd name="connsiteY23" fmla="*/ 3050314 h 3554362"/>
                <a:gd name="connsiteX24" fmla="*/ 1867029 w 4630930"/>
                <a:gd name="connsiteY24" fmla="*/ 3542416 h 3554362"/>
                <a:gd name="connsiteX25" fmla="*/ 1931003 w 4630930"/>
                <a:gd name="connsiteY25" fmla="*/ 3531502 h 3554362"/>
                <a:gd name="connsiteX26" fmla="*/ 1936659 w 4630930"/>
                <a:gd name="connsiteY26" fmla="*/ 3520715 h 3554362"/>
                <a:gd name="connsiteX27" fmla="*/ 2710874 w 4630930"/>
                <a:gd name="connsiteY27" fmla="*/ 1436463 h 3554362"/>
                <a:gd name="connsiteX28" fmla="*/ 2330220 w 4630930"/>
                <a:gd name="connsiteY28" fmla="*/ 3000210 h 3554362"/>
                <a:gd name="connsiteX29" fmla="*/ 2348225 w 4630930"/>
                <a:gd name="connsiteY29" fmla="*/ 3048080 h 3554362"/>
                <a:gd name="connsiteX30" fmla="*/ 3032256 w 4630930"/>
                <a:gd name="connsiteY30" fmla="*/ 3537789 h 3554362"/>
                <a:gd name="connsiteX31" fmla="*/ 3096070 w 4630930"/>
                <a:gd name="connsiteY31" fmla="*/ 3527321 h 3554362"/>
                <a:gd name="connsiteX32" fmla="*/ 3103479 w 4630930"/>
                <a:gd name="connsiteY32" fmla="*/ 3510981 h 3554362"/>
                <a:gd name="connsiteX33" fmla="*/ 3781615 w 4630930"/>
                <a:gd name="connsiteY33" fmla="*/ 721287 h 3554362"/>
                <a:gd name="connsiteX34" fmla="*/ 3506600 w 4630930"/>
                <a:gd name="connsiteY34" fmla="*/ 3003083 h 3554362"/>
                <a:gd name="connsiteX35" fmla="*/ 3525402 w 4630930"/>
                <a:gd name="connsiteY35" fmla="*/ 3045208 h 3554362"/>
                <a:gd name="connsiteX36" fmla="*/ 4204812 w 4630930"/>
                <a:gd name="connsiteY36" fmla="*/ 3531565 h 3554362"/>
                <a:gd name="connsiteX37" fmla="*/ 4268610 w 4630930"/>
                <a:gd name="connsiteY37" fmla="*/ 3520954 h 3554362"/>
                <a:gd name="connsiteX38" fmla="*/ 4276832 w 4630930"/>
                <a:gd name="connsiteY38" fmla="*/ 3499652 h 3554362"/>
                <a:gd name="connsiteX39" fmla="*/ 4630399 w 4630930"/>
                <a:gd name="connsiteY39" fmla="*/ 563636 h 3554362"/>
                <a:gd name="connsiteX40" fmla="*/ 4602038 w 4630930"/>
                <a:gd name="connsiteY40" fmla="*/ 499809 h 355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0930" h="3554362">
                  <a:moveTo>
                    <a:pt x="4602038" y="498852"/>
                  </a:moveTo>
                  <a:lnTo>
                    <a:pt x="3934099" y="20154"/>
                  </a:lnTo>
                  <a:cubicBezTo>
                    <a:pt x="3913561" y="5442"/>
                    <a:pt x="3884992" y="10197"/>
                    <a:pt x="3870301" y="30765"/>
                  </a:cubicBezTo>
                  <a:cubicBezTo>
                    <a:pt x="3865808" y="37052"/>
                    <a:pt x="3862972" y="44376"/>
                    <a:pt x="3862079" y="52067"/>
                  </a:cubicBezTo>
                  <a:lnTo>
                    <a:pt x="3807427" y="505554"/>
                  </a:lnTo>
                  <a:lnTo>
                    <a:pt x="3121006" y="14090"/>
                  </a:lnTo>
                  <a:cubicBezTo>
                    <a:pt x="3100595" y="-654"/>
                    <a:pt x="3072106" y="3974"/>
                    <a:pt x="3057383" y="24414"/>
                  </a:cubicBezTo>
                  <a:cubicBezTo>
                    <a:pt x="3053830" y="29361"/>
                    <a:pt x="3051296" y="34962"/>
                    <a:pt x="3049942" y="40897"/>
                  </a:cubicBezTo>
                  <a:lnTo>
                    <a:pt x="2949879" y="451940"/>
                  </a:lnTo>
                  <a:lnTo>
                    <a:pt x="2333725" y="10739"/>
                  </a:lnTo>
                  <a:cubicBezTo>
                    <a:pt x="2313139" y="-3909"/>
                    <a:pt x="2284586" y="926"/>
                    <a:pt x="2269959" y="21542"/>
                  </a:cubicBezTo>
                  <a:cubicBezTo>
                    <a:pt x="2267585" y="24909"/>
                    <a:pt x="2265657" y="28563"/>
                    <a:pt x="2264255" y="32440"/>
                  </a:cubicBezTo>
                  <a:lnTo>
                    <a:pt x="2110495" y="447312"/>
                  </a:lnTo>
                  <a:lnTo>
                    <a:pt x="1497050" y="8186"/>
                  </a:lnTo>
                  <a:cubicBezTo>
                    <a:pt x="1476368" y="-6494"/>
                    <a:pt x="1447736" y="-1611"/>
                    <a:pt x="1433077" y="19100"/>
                  </a:cubicBezTo>
                  <a:cubicBezTo>
                    <a:pt x="1431515" y="21302"/>
                    <a:pt x="1430161" y="23616"/>
                    <a:pt x="1429014" y="26058"/>
                  </a:cubicBezTo>
                  <a:lnTo>
                    <a:pt x="4228" y="2995583"/>
                  </a:lnTo>
                  <a:cubicBezTo>
                    <a:pt x="-5173" y="3015560"/>
                    <a:pt x="1073" y="3039431"/>
                    <a:pt x="19046" y="3052229"/>
                  </a:cubicBezTo>
                  <a:lnTo>
                    <a:pt x="708017" y="3545607"/>
                  </a:lnTo>
                  <a:cubicBezTo>
                    <a:pt x="728699" y="3560287"/>
                    <a:pt x="757331" y="3555404"/>
                    <a:pt x="771990" y="3534693"/>
                  </a:cubicBezTo>
                  <a:cubicBezTo>
                    <a:pt x="773552" y="3532507"/>
                    <a:pt x="774906" y="3530177"/>
                    <a:pt x="776053" y="3527736"/>
                  </a:cubicBezTo>
                  <a:lnTo>
                    <a:pt x="1620536" y="1766605"/>
                  </a:lnTo>
                  <a:lnTo>
                    <a:pt x="1163719" y="2997498"/>
                  </a:lnTo>
                  <a:cubicBezTo>
                    <a:pt x="1156772" y="3016693"/>
                    <a:pt x="1163257" y="3038187"/>
                    <a:pt x="1179652" y="3050314"/>
                  </a:cubicBezTo>
                  <a:lnTo>
                    <a:pt x="1867029" y="3542416"/>
                  </a:lnTo>
                  <a:cubicBezTo>
                    <a:pt x="1887711" y="3557096"/>
                    <a:pt x="1916344" y="3552197"/>
                    <a:pt x="1931003" y="3531502"/>
                  </a:cubicBezTo>
                  <a:cubicBezTo>
                    <a:pt x="1933361" y="3528166"/>
                    <a:pt x="1935257" y="3524544"/>
                    <a:pt x="1936659" y="3520715"/>
                  </a:cubicBezTo>
                  <a:lnTo>
                    <a:pt x="2710874" y="1436463"/>
                  </a:lnTo>
                  <a:lnTo>
                    <a:pt x="2330220" y="3000210"/>
                  </a:lnTo>
                  <a:cubicBezTo>
                    <a:pt x="2325982" y="3018353"/>
                    <a:pt x="2333088" y="3037245"/>
                    <a:pt x="2348225" y="3048080"/>
                  </a:cubicBezTo>
                  <a:lnTo>
                    <a:pt x="3032256" y="3537789"/>
                  </a:lnTo>
                  <a:cubicBezTo>
                    <a:pt x="3052762" y="3552548"/>
                    <a:pt x="3081347" y="3547857"/>
                    <a:pt x="3096070" y="3527321"/>
                  </a:cubicBezTo>
                  <a:cubicBezTo>
                    <a:pt x="3099591" y="3522422"/>
                    <a:pt x="3102109" y="3516869"/>
                    <a:pt x="3103479" y="3510981"/>
                  </a:cubicBezTo>
                  <a:lnTo>
                    <a:pt x="3781615" y="721287"/>
                  </a:lnTo>
                  <a:lnTo>
                    <a:pt x="3506600" y="3003083"/>
                  </a:lnTo>
                  <a:cubicBezTo>
                    <a:pt x="3504832" y="3019486"/>
                    <a:pt x="3512018" y="3035586"/>
                    <a:pt x="3525402" y="3045208"/>
                  </a:cubicBezTo>
                  <a:lnTo>
                    <a:pt x="4204812" y="3531565"/>
                  </a:lnTo>
                  <a:cubicBezTo>
                    <a:pt x="4225351" y="3546277"/>
                    <a:pt x="4253920" y="3541522"/>
                    <a:pt x="4268610" y="3520954"/>
                  </a:cubicBezTo>
                  <a:cubicBezTo>
                    <a:pt x="4273103" y="3514667"/>
                    <a:pt x="4275940" y="3507343"/>
                    <a:pt x="4276832" y="3499652"/>
                  </a:cubicBezTo>
                  <a:lnTo>
                    <a:pt x="4630399" y="563636"/>
                  </a:lnTo>
                  <a:cubicBezTo>
                    <a:pt x="4633108" y="538791"/>
                    <a:pt x="4622273" y="514425"/>
                    <a:pt x="4602038" y="499809"/>
                  </a:cubicBezTo>
                </a:path>
              </a:pathLst>
            </a:custGeom>
            <a:grpFill/>
            <a:ln w="15922" cap="flat">
              <a:noFill/>
              <a:prstDash val="solid"/>
              <a:miter/>
            </a:ln>
          </p:spPr>
          <p:txBody>
            <a:bodyPr rtlCol="0" anchor="ctr"/>
            <a:lstStyle/>
            <a:p>
              <a:endParaRPr lang="en-US" sz="2400"/>
            </a:p>
          </p:txBody>
        </p:sp>
      </p:grpSp>
      <p:sp>
        <p:nvSpPr>
          <p:cNvPr id="14" name="Text Placeholder 11"/>
          <p:cNvSpPr>
            <a:spLocks noGrp="1"/>
          </p:cNvSpPr>
          <p:nvPr>
            <p:ph type="body" sz="quarter" idx="13" hasCustomPrompt="1"/>
          </p:nvPr>
        </p:nvSpPr>
        <p:spPr>
          <a:xfrm>
            <a:off x="417579" y="1556693"/>
            <a:ext cx="8449733" cy="720179"/>
          </a:xfrm>
          <a:prstGeom prst="rect">
            <a:avLst/>
          </a:prstGeom>
        </p:spPr>
        <p:txBody>
          <a:bodyPr/>
          <a:lstStyle>
            <a:lvl1pPr marL="0" indent="0">
              <a:buNone/>
              <a:defRPr sz="5600" b="1" i="0" kern="1000" spc="-133" baseline="0">
                <a:solidFill>
                  <a:srgbClr val="00DBD0"/>
                </a:solidFill>
                <a:latin typeface="Century Gothic" panose="020B0502020202020204" pitchFamily="34" charset="0"/>
              </a:defRPr>
            </a:lvl1pPr>
          </a:lstStyle>
          <a:p>
            <a:pPr lvl="0"/>
            <a:r>
              <a:rPr lang="en-AU"/>
              <a:t>Presenter name</a:t>
            </a:r>
          </a:p>
        </p:txBody>
      </p:sp>
      <p:sp>
        <p:nvSpPr>
          <p:cNvPr id="15" name="Text Placeholder 15"/>
          <p:cNvSpPr>
            <a:spLocks noGrp="1"/>
          </p:cNvSpPr>
          <p:nvPr>
            <p:ph type="body" sz="quarter" idx="14" hasCustomPrompt="1"/>
          </p:nvPr>
        </p:nvSpPr>
        <p:spPr>
          <a:xfrm>
            <a:off x="416652" y="260648"/>
            <a:ext cx="8449733" cy="864096"/>
          </a:xfrm>
          <a:prstGeom prst="rect">
            <a:avLst/>
          </a:prstGeom>
        </p:spPr>
        <p:txBody>
          <a:bodyPr/>
          <a:lstStyle>
            <a:lvl1pPr marL="0" indent="0">
              <a:buNone/>
              <a:defRPr sz="2667" b="1" i="0" spc="-133" baseline="0">
                <a:solidFill>
                  <a:schemeClr val="bg1"/>
                </a:solidFill>
                <a:latin typeface="Century Gothic" panose="020B0502020202020204" pitchFamily="34" charset="0"/>
              </a:defRPr>
            </a:lvl1pPr>
          </a:lstStyle>
          <a:p>
            <a:pPr lvl="0"/>
            <a:r>
              <a:rPr lang="en-AU"/>
              <a:t>Presentation title - Date, location</a:t>
            </a:r>
          </a:p>
        </p:txBody>
      </p:sp>
      <p:sp>
        <p:nvSpPr>
          <p:cNvPr id="16" name="Text Placeholder 15"/>
          <p:cNvSpPr>
            <a:spLocks noGrp="1"/>
          </p:cNvSpPr>
          <p:nvPr>
            <p:ph type="body" sz="quarter" idx="15" hasCustomPrompt="1"/>
          </p:nvPr>
        </p:nvSpPr>
        <p:spPr>
          <a:xfrm>
            <a:off x="417579" y="2348880"/>
            <a:ext cx="8449733" cy="864096"/>
          </a:xfrm>
          <a:prstGeom prst="rect">
            <a:avLst/>
          </a:prstGeom>
        </p:spPr>
        <p:txBody>
          <a:bodyPr/>
          <a:lstStyle>
            <a:lvl1pPr marL="0" indent="0">
              <a:buNone/>
              <a:defRPr sz="2667" b="1" i="0" spc="-133" baseline="0">
                <a:solidFill>
                  <a:schemeClr val="bg1"/>
                </a:solidFill>
                <a:latin typeface="Century Gothic" panose="020B0502020202020204" pitchFamily="34" charset="0"/>
              </a:defRPr>
            </a:lvl1pPr>
          </a:lstStyle>
          <a:p>
            <a:pPr lvl="0"/>
            <a:r>
              <a:rPr lang="en-AU"/>
              <a:t>Position/title - Organisation name</a:t>
            </a:r>
          </a:p>
        </p:txBody>
      </p:sp>
      <p:sp>
        <p:nvSpPr>
          <p:cNvPr id="6" name="Slide Number Placeholder 6">
            <a:extLst>
              <a:ext uri="{FF2B5EF4-FFF2-40B4-BE49-F238E27FC236}">
                <a16:creationId xmlns:a16="http://schemas.microsoft.com/office/drawing/2014/main" id="{34165BE2-0D40-4DBE-9BCB-0B452915D17C}"/>
              </a:ext>
            </a:extLst>
          </p:cNvPr>
          <p:cNvSpPr txBox="1">
            <a:spLocks/>
          </p:cNvSpPr>
          <p:nvPr userDrawn="1"/>
        </p:nvSpPr>
        <p:spPr>
          <a:xfrm>
            <a:off x="11241926" y="6117300"/>
            <a:ext cx="6809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5F5DC53A-085B-2C4F-B644-D5B782142514}" type="slidenum">
              <a:rPr lang="en-US" sz="1467" smtClean="0">
                <a:solidFill>
                  <a:schemeClr val="bg1"/>
                </a:solidFill>
                <a:latin typeface="Century Gothic" panose="020B0502020202020204" pitchFamily="34" charset="0"/>
                <a:cs typeface="Arial"/>
              </a:rPr>
              <a:pPr algn="l"/>
              <a:t>‹#›</a:t>
            </a:fld>
            <a:endParaRPr lang="en-US" sz="1467">
              <a:solidFill>
                <a:schemeClr val="bg1"/>
              </a:solidFill>
              <a:latin typeface="Century Gothic" panose="020B0502020202020204" pitchFamily="34" charset="0"/>
              <a:cs typeface="Arial"/>
            </a:endParaRPr>
          </a:p>
        </p:txBody>
      </p:sp>
      <p:pic>
        <p:nvPicPr>
          <p:cNvPr id="3" name="Picture 2" descr="A close up of a logo&#10;&#10;Description automatically generated">
            <a:extLst>
              <a:ext uri="{FF2B5EF4-FFF2-40B4-BE49-F238E27FC236}">
                <a16:creationId xmlns:a16="http://schemas.microsoft.com/office/drawing/2014/main" id="{CC580995-1D9C-104E-AF5F-08E66B5E74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127" y="4669185"/>
            <a:ext cx="1709543" cy="1806081"/>
          </a:xfrm>
          <a:prstGeom prst="rect">
            <a:avLst/>
          </a:prstGeom>
        </p:spPr>
      </p:pic>
    </p:spTree>
    <p:extLst>
      <p:ext uri="{BB962C8B-B14F-4D97-AF65-F5344CB8AC3E}">
        <p14:creationId xmlns:p14="http://schemas.microsoft.com/office/powerpoint/2010/main" val="225842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4B81-7F85-4767-BEBB-92231406D5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9E34057-EA5B-426D-AE63-FB49FBB6E6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45478EA-770D-4222-9924-F845BD0A3231}"/>
              </a:ext>
            </a:extLst>
          </p:cNvPr>
          <p:cNvSpPr>
            <a:spLocks noGrp="1"/>
          </p:cNvSpPr>
          <p:nvPr>
            <p:ph type="dt" sz="half" idx="10"/>
          </p:nvPr>
        </p:nvSpPr>
        <p:spPr/>
        <p:txBody>
          <a:bodyPr/>
          <a:lstStyle/>
          <a:p>
            <a:fld id="{59E1C440-0B56-4D13-AE73-56803B0626D9}" type="datetimeFigureOut">
              <a:rPr lang="en-AU" smtClean="0"/>
              <a:t>2/12/2021</a:t>
            </a:fld>
            <a:endParaRPr lang="en-AU"/>
          </a:p>
        </p:txBody>
      </p:sp>
      <p:sp>
        <p:nvSpPr>
          <p:cNvPr id="5" name="Footer Placeholder 4">
            <a:extLst>
              <a:ext uri="{FF2B5EF4-FFF2-40B4-BE49-F238E27FC236}">
                <a16:creationId xmlns:a16="http://schemas.microsoft.com/office/drawing/2014/main" id="{01610416-D01B-49BC-8798-E310633B80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B115FA-6525-4B34-8E9E-1A50CBF7CD97}"/>
              </a:ext>
            </a:extLst>
          </p:cNvPr>
          <p:cNvSpPr>
            <a:spLocks noGrp="1"/>
          </p:cNvSpPr>
          <p:nvPr>
            <p:ph type="sldNum" sz="quarter" idx="12"/>
          </p:nvPr>
        </p:nvSpPr>
        <p:spPr/>
        <p:txBody>
          <a:bodyPr/>
          <a:lstStyle/>
          <a:p>
            <a:fld id="{B85F8A15-CDFC-403E-864C-6BA06F44733F}" type="slidenum">
              <a:rPr lang="en-AU" smtClean="0"/>
              <a:t>‹#›</a:t>
            </a:fld>
            <a:endParaRPr lang="en-AU"/>
          </a:p>
        </p:txBody>
      </p:sp>
    </p:spTree>
    <p:extLst>
      <p:ext uri="{BB962C8B-B14F-4D97-AF65-F5344CB8AC3E}">
        <p14:creationId xmlns:p14="http://schemas.microsoft.com/office/powerpoint/2010/main" val="412411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E1F4F"/>
          </a:solidFill>
        </p:spPr>
        <p:txBody>
          <a:bodyPr wrap="square" lIns="0" tIns="0" rIns="0" bIns="0" rtlCol="0"/>
          <a:lstStyle/>
          <a:p>
            <a:endParaRPr/>
          </a:p>
        </p:txBody>
      </p:sp>
      <p:pic>
        <p:nvPicPr>
          <p:cNvPr id="17" name="bg object 17"/>
          <p:cNvPicPr/>
          <p:nvPr/>
        </p:nvPicPr>
        <p:blipFill>
          <a:blip r:embed="rId10" cstate="print"/>
          <a:stretch>
            <a:fillRect/>
          </a:stretch>
        </p:blipFill>
        <p:spPr>
          <a:xfrm>
            <a:off x="300223" y="6509005"/>
            <a:ext cx="1016323" cy="123226"/>
          </a:xfrm>
          <a:prstGeom prst="rect">
            <a:avLst/>
          </a:prstGeom>
        </p:spPr>
      </p:pic>
      <p:sp>
        <p:nvSpPr>
          <p:cNvPr id="2" name="Holder 2"/>
          <p:cNvSpPr>
            <a:spLocks noGrp="1"/>
          </p:cNvSpPr>
          <p:nvPr>
            <p:ph type="title"/>
          </p:nvPr>
        </p:nvSpPr>
        <p:spPr>
          <a:xfrm>
            <a:off x="5822441" y="600583"/>
            <a:ext cx="5484495" cy="74676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3" name="Holder 3"/>
          <p:cNvSpPr>
            <a:spLocks noGrp="1"/>
          </p:cNvSpPr>
          <p:nvPr>
            <p:ph type="body" idx="1"/>
          </p:nvPr>
        </p:nvSpPr>
        <p:spPr>
          <a:xfrm>
            <a:off x="591718" y="1731645"/>
            <a:ext cx="11008563" cy="2492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1321033" y="6575399"/>
            <a:ext cx="583565" cy="101600"/>
          </a:xfrm>
          <a:prstGeom prst="rect">
            <a:avLst/>
          </a:prstGeom>
        </p:spPr>
        <p:txBody>
          <a:bodyPr wrap="square" lIns="0" tIns="0" rIns="0" bIns="0">
            <a:spAutoFit/>
          </a:bodyPr>
          <a:lstStyle>
            <a:lvl1pPr>
              <a:defRPr sz="600" b="0" i="0">
                <a:solidFill>
                  <a:schemeClr val="bg1"/>
                </a:solidFill>
                <a:latin typeface="Calibri"/>
                <a:cs typeface="Calibri"/>
              </a:defRPr>
            </a:lvl1p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
        <p:nvSpPr>
          <p:cNvPr id="5" name="Holder 5"/>
          <p:cNvSpPr>
            <a:spLocks noGrp="1"/>
          </p:cNvSpPr>
          <p:nvPr>
            <p:ph type="dt" sz="half" idx="6"/>
          </p:nvPr>
        </p:nvSpPr>
        <p:spPr>
          <a:xfrm>
            <a:off x="9122156" y="6575399"/>
            <a:ext cx="952500" cy="101600"/>
          </a:xfrm>
          <a:prstGeom prst="rect">
            <a:avLst/>
          </a:prstGeom>
        </p:spPr>
        <p:txBody>
          <a:bodyPr wrap="square" lIns="0" tIns="0" rIns="0" bIns="0">
            <a:spAutoFit/>
          </a:bodyPr>
          <a:lstStyle>
            <a:lvl1pPr>
              <a:defRPr sz="600" b="0" i="0">
                <a:solidFill>
                  <a:schemeClr val="bg1"/>
                </a:solidFill>
                <a:latin typeface="Calibri"/>
                <a:cs typeface="Calibri"/>
              </a:defRPr>
            </a:lvl1pPr>
          </a:lstStyle>
          <a:p>
            <a:pPr marL="12700">
              <a:lnSpc>
                <a:spcPts val="670"/>
              </a:lnSpc>
            </a:pPr>
            <a:r>
              <a:rPr spc="-5" dirty="0"/>
              <a:t>nbn-Confidential:</a:t>
            </a:r>
            <a:r>
              <a:rPr dirty="0"/>
              <a:t> </a:t>
            </a:r>
            <a:r>
              <a:rPr spc="-5" dirty="0"/>
              <a:t>Commercial</a:t>
            </a:r>
          </a:p>
        </p:txBody>
      </p:sp>
      <p:sp>
        <p:nvSpPr>
          <p:cNvPr id="6" name="Holder 6"/>
          <p:cNvSpPr>
            <a:spLocks noGrp="1"/>
          </p:cNvSpPr>
          <p:nvPr>
            <p:ph type="sldNum" sz="quarter" idx="7"/>
          </p:nvPr>
        </p:nvSpPr>
        <p:spPr>
          <a:xfrm>
            <a:off x="6020689" y="6575399"/>
            <a:ext cx="165100" cy="101600"/>
          </a:xfrm>
          <a:prstGeom prst="rect">
            <a:avLst/>
          </a:prstGeom>
        </p:spPr>
        <p:txBody>
          <a:bodyPr wrap="square" lIns="0" tIns="0" rIns="0" bIns="0">
            <a:spAutoFit/>
          </a:bodyPr>
          <a:lstStyle>
            <a:lvl1pPr>
              <a:defRPr sz="600" b="0" i="0">
                <a:solidFill>
                  <a:schemeClr val="bg1"/>
                </a:solidFill>
                <a:latin typeface="Calibri"/>
                <a:cs typeface="Calibri"/>
              </a:defRPr>
            </a:lvl1pPr>
          </a:lstStyle>
          <a:p>
            <a:pPr marL="38100">
              <a:lnSpc>
                <a:spcPts val="67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75"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E5F24-A46A-4FDC-BB68-5AC7A9D60B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FC6C24-FC41-4057-9ADB-931C5C69C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9DD1D2-369B-4B4D-82B3-F34492DA1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1C440-0B56-4D13-AE73-56803B0626D9}" type="datetimeFigureOut">
              <a:rPr lang="en-AU" smtClean="0"/>
              <a:t>2/12/2021</a:t>
            </a:fld>
            <a:endParaRPr lang="en-AU"/>
          </a:p>
        </p:txBody>
      </p:sp>
      <p:sp>
        <p:nvSpPr>
          <p:cNvPr id="5" name="Footer Placeholder 4">
            <a:extLst>
              <a:ext uri="{FF2B5EF4-FFF2-40B4-BE49-F238E27FC236}">
                <a16:creationId xmlns:a16="http://schemas.microsoft.com/office/drawing/2014/main" id="{108815BE-928A-48C9-8DCE-5B320B150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5D738A2-25FB-4DE4-B238-6622F7685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F8A15-CDFC-403E-864C-6BA06F44733F}" type="slidenum">
              <a:rPr lang="en-AU" smtClean="0"/>
              <a:t>‹#›</a:t>
            </a:fld>
            <a:endParaRPr lang="en-AU"/>
          </a:p>
        </p:txBody>
      </p:sp>
      <p:sp>
        <p:nvSpPr>
          <p:cNvPr id="8" name="TextBox 7">
            <a:extLst>
              <a:ext uri="{FF2B5EF4-FFF2-40B4-BE49-F238E27FC236}">
                <a16:creationId xmlns:a16="http://schemas.microsoft.com/office/drawing/2014/main" id="{2E67B02C-2847-48D5-B21A-F3C8585C1DDB}"/>
              </a:ext>
            </a:extLst>
          </p:cNvPr>
          <p:cNvSpPr txBox="1"/>
          <p:nvPr userDrawn="1">
            <p:extLst>
              <p:ext uri="{1162E1C5-73C7-4A58-AE30-91384D911F3F}">
                <p184:classification xmlns="" xmlns:p184="http://schemas.microsoft.com/office/powerpoint/2018/4/main" val="hdr"/>
              </p:ext>
            </p:extLst>
          </p:nvPr>
        </p:nvSpPr>
        <p:spPr>
          <a:xfrm>
            <a:off x="56602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42288365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6D334A-E7DF-4EBE-BF65-E6E73A69835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a:extLst>
              <a:ext uri="{FF2B5EF4-FFF2-40B4-BE49-F238E27FC236}">
                <a16:creationId xmlns:a16="http://schemas.microsoft.com/office/drawing/2014/main" id="{31E95789-CECB-4C24-A22A-C044E087C4C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444775B9-1BE6-4292-82B8-EBE7BF47A847}"/>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9E1EBB05-4923-40B6-8A4A-BA2619AED2C1}" type="datetime1">
              <a:rPr lang="en-US"/>
              <a:pPr>
                <a:defRPr/>
              </a:pPr>
              <a:t>12/2/2021</a:t>
            </a:fld>
            <a:endParaRPr lang="en-US"/>
          </a:p>
        </p:txBody>
      </p:sp>
      <p:sp>
        <p:nvSpPr>
          <p:cNvPr id="5" name="Footer Placeholder 4">
            <a:extLst>
              <a:ext uri="{FF2B5EF4-FFF2-40B4-BE49-F238E27FC236}">
                <a16:creationId xmlns:a16="http://schemas.microsoft.com/office/drawing/2014/main" id="{E4763E9B-251C-4BC5-98AA-AD5872E1949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87C1B43-7EA4-4F2E-B5C4-D4417D1BA71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0D2D02F-102E-4C79-997B-ACD95CD68EED}" type="slidenum">
              <a:rPr lang="en-US" altLang="en-US"/>
              <a:pPr/>
              <a:t>‹#›</a:t>
            </a:fld>
            <a:endParaRPr lang="en-US" altLang="en-US"/>
          </a:p>
        </p:txBody>
      </p:sp>
    </p:spTree>
    <p:extLst>
      <p:ext uri="{BB962C8B-B14F-4D97-AF65-F5344CB8AC3E}">
        <p14:creationId xmlns:p14="http://schemas.microsoft.com/office/powerpoint/2010/main" val="15112155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med">
    <p:wipe dir="u"/>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58195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mailto:DIS.SmallBusiness@sa.gov.a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rachelleonow@nbnco.com.au"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hyperlink" Target="https://rdahc.com.au/" TargetMode="External"/><Relationship Id="rId4" Type="http://schemas.openxmlformats.org/officeDocument/2006/relationships/hyperlink" Target="https://economy.id.com.au/rda-ahfk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5.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0.png"/><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0.png"/><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mailto:DIS.SmallBusiness@sa.gov.au" TargetMode="External"/><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adelaidehillsbc.com.au/"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hyperlink" Target="mailto:Amanda.Hunt@sa.gov.au" TargetMode="External"/><Relationship Id="rId4" Type="http://schemas.openxmlformats.org/officeDocument/2006/relationships/hyperlink" Target="mailto:DIS.SmallBusiness@sa.gov.a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76600" y="0"/>
            <a:ext cx="8915400" cy="6858000"/>
          </a:xfrm>
          <a:prstGeom prst="rect">
            <a:avLst/>
          </a:prstGeom>
          <a:solidFill>
            <a:srgbClr val="00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4191000" y="3581400"/>
            <a:ext cx="6477000" cy="546016"/>
          </a:xfrm>
        </p:spPr>
        <p:txBody>
          <a:bodyPr>
            <a:normAutofit fontScale="90000"/>
          </a:bodyPr>
          <a:lstStyle/>
          <a:p>
            <a:pPr algn="l">
              <a:lnSpc>
                <a:spcPts val="5500"/>
              </a:lnSpc>
            </a:pPr>
            <a:r>
              <a:rPr lang="en-US" dirty="0" smtClean="0"/>
              <a:t>Home-based Business Networking Event</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36" y="2331718"/>
            <a:ext cx="2194564" cy="2194564"/>
          </a:xfrm>
          <a:prstGeom prst="rect">
            <a:avLst/>
          </a:prstGeom>
        </p:spPr>
      </p:pic>
    </p:spTree>
    <p:extLst>
      <p:ext uri="{BB962C8B-B14F-4D97-AF65-F5344CB8AC3E}">
        <p14:creationId xmlns:p14="http://schemas.microsoft.com/office/powerpoint/2010/main" val="3441669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121920" tIns="60960" rIns="121920" bIns="60960" rtlCol="0" anchor="t">
            <a:normAutofit/>
          </a:bodyPr>
          <a:lstStyle/>
          <a:p>
            <a:r>
              <a:rPr lang="en-AU" sz="4267">
                <a:solidFill>
                  <a:schemeClr val="tx1"/>
                </a:solidFill>
                <a:latin typeface="Century Gothic"/>
              </a:rPr>
              <a:t>Business Engagement Program</a:t>
            </a:r>
          </a:p>
        </p:txBody>
      </p:sp>
      <p:sp>
        <p:nvSpPr>
          <p:cNvPr id="3" name="Content Placeholder 2"/>
          <p:cNvSpPr>
            <a:spLocks noGrp="1"/>
          </p:cNvSpPr>
          <p:nvPr>
            <p:ph idx="1"/>
          </p:nvPr>
        </p:nvSpPr>
        <p:spPr>
          <a:xfrm>
            <a:off x="520485" y="1745837"/>
            <a:ext cx="11055019" cy="3744416"/>
          </a:xfrm>
        </p:spPr>
        <p:txBody>
          <a:bodyPr/>
          <a:lstStyle/>
          <a:p>
            <a:pPr marL="0" indent="0">
              <a:buNone/>
            </a:pPr>
            <a:endParaRPr lang="en-AU" sz="2400" b="1"/>
          </a:p>
          <a:p>
            <a:pPr marL="0" indent="0">
              <a:buNone/>
            </a:pPr>
            <a:endParaRPr lang="en-AU" sz="2400" b="1"/>
          </a:p>
        </p:txBody>
      </p:sp>
      <p:sp>
        <p:nvSpPr>
          <p:cNvPr id="4" name="Text Placeholder 3"/>
          <p:cNvSpPr>
            <a:spLocks noGrp="1"/>
          </p:cNvSpPr>
          <p:nvPr>
            <p:ph type="body" sz="quarter" idx="15"/>
          </p:nvPr>
        </p:nvSpPr>
        <p:spPr>
          <a:xfrm>
            <a:off x="520485" y="1102936"/>
            <a:ext cx="11055019" cy="576064"/>
          </a:xfrm>
        </p:spPr>
        <p:txBody>
          <a:bodyPr/>
          <a:lstStyle/>
          <a:p>
            <a:r>
              <a:rPr lang="en-AU"/>
              <a:t>Supporting business growth and competitiveness</a:t>
            </a:r>
          </a:p>
        </p:txBody>
      </p:sp>
      <p:sp>
        <p:nvSpPr>
          <p:cNvPr id="8" name="TextBox 7">
            <a:extLst>
              <a:ext uri="{FF2B5EF4-FFF2-40B4-BE49-F238E27FC236}">
                <a16:creationId xmlns:a16="http://schemas.microsoft.com/office/drawing/2014/main" id="{F9D26FC2-4410-4A0E-80D5-0CCDF65DDE26}"/>
              </a:ext>
            </a:extLst>
          </p:cNvPr>
          <p:cNvSpPr txBox="1"/>
          <p:nvPr/>
        </p:nvSpPr>
        <p:spPr>
          <a:xfrm>
            <a:off x="704423" y="1729101"/>
            <a:ext cx="10856101" cy="3569823"/>
          </a:xfrm>
          <a:prstGeom prst="rect">
            <a:avLst/>
          </a:prstGeom>
          <a:noFill/>
        </p:spPr>
        <p:txBody>
          <a:bodyPr wrap="square" lIns="121920" tIns="60960" rIns="121920" bIns="6096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Tailored Case Management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733"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DIS works closely with businesses to help them build their capability and capacity to grow.  This includes tailored case management services to connect businesses to the information, </a:t>
            </a:r>
            <a:r>
              <a:rPr kumimoji="0" lang="en-AU" sz="1733" b="0" i="0" u="none" strike="noStrike" kern="1200" cap="none" spc="0" normalizeH="0" baseline="0" noProof="0" dirty="0">
                <a:ln>
                  <a:noFill/>
                </a:ln>
                <a:solidFill>
                  <a:prstClr val="black"/>
                </a:solidFill>
                <a:effectLst/>
                <a:uLnTx/>
                <a:uFillTx/>
                <a:latin typeface="Century Gothic"/>
                <a:ea typeface="+mn-ea"/>
                <a:cs typeface="+mn-cs"/>
              </a:rPr>
              <a:t>advice, resources, programs, other businesses and opportunities, to support their business growth and competitiveness. </a:t>
            </a:r>
            <a:endParaRPr kumimoji="0" lang="en-AU" sz="1733"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dirty="0">
                <a:ln>
                  <a:noFill/>
                </a:ln>
                <a:solidFill>
                  <a:prstClr val="black"/>
                </a:solidFill>
                <a:effectLst/>
                <a:uLnTx/>
                <a:uFillTx/>
                <a:latin typeface="Century Gothic"/>
                <a:ea typeface="+mn-ea"/>
                <a:cs typeface="Times New Roman"/>
              </a:rPr>
              <a:t>In Partnership with Business and Industry:</a:t>
            </a:r>
            <a:endParaRPr kumimoji="0" lang="en-US" sz="1867" b="1" i="0" u="none" strike="noStrike" kern="1200" cap="none" spc="0" normalizeH="0" baseline="0" noProof="0" dirty="0">
              <a:ln>
                <a:noFill/>
              </a:ln>
              <a:solidFill>
                <a:prstClr val="black"/>
              </a:solidFill>
              <a:effectLst/>
              <a:uLnTx/>
              <a:uFillTx/>
              <a:latin typeface="Century Gothic"/>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733" b="0" i="0" u="none" strike="noStrike" kern="1200" cap="none" spc="0" normalizeH="0" baseline="0" noProof="0" dirty="0">
                <a:ln>
                  <a:noFill/>
                </a:ln>
                <a:solidFill>
                  <a:prstClr val="black"/>
                </a:solidFill>
                <a:effectLst/>
                <a:uLnTx/>
                <a:uFillTx/>
                <a:latin typeface="Century Gothic"/>
                <a:ea typeface="+mn-ea"/>
                <a:cs typeface="Times New Roman"/>
              </a:rPr>
              <a:t>DIS works closely in partnership with business and industry, and across the three tiers of government and other SA stakeholders, to ensure business and industry are provided access to the most up to date information and to inform the successful delivery of programs, initiatives, resources and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endParaRPr>
          </a:p>
        </p:txBody>
      </p:sp>
      <p:sp>
        <p:nvSpPr>
          <p:cNvPr id="6" name="Text Placeholder 3">
            <a:extLst>
              <a:ext uri="{FF2B5EF4-FFF2-40B4-BE49-F238E27FC236}">
                <a16:creationId xmlns:a16="http://schemas.microsoft.com/office/drawing/2014/main" id="{2249607A-D8F7-4302-9BF0-F9B8F84EFC68}"/>
              </a:ext>
            </a:extLst>
          </p:cNvPr>
          <p:cNvSpPr txBox="1">
            <a:spLocks/>
          </p:cNvSpPr>
          <p:nvPr/>
        </p:nvSpPr>
        <p:spPr>
          <a:xfrm>
            <a:off x="771311" y="1333077"/>
            <a:ext cx="11055019" cy="576064"/>
          </a:xfrm>
          <a:prstGeom prst="rect">
            <a:avLst/>
          </a:prstGeom>
        </p:spPr>
        <p:txBody>
          <a:bodyPr/>
          <a:lstStyle>
            <a:lvl1pPr marL="0" indent="0" algn="l" defTabSz="914378" rtl="0" eaLnBrk="1" latinLnBrk="0" hangingPunct="1">
              <a:spcBef>
                <a:spcPct val="20000"/>
              </a:spcBef>
              <a:buFont typeface="Arial" panose="020B0604020202020204" pitchFamily="34" charset="0"/>
              <a:buNone/>
              <a:defRPr sz="2600" b="1" i="0" kern="1200" spc="-100" baseline="0">
                <a:solidFill>
                  <a:srgbClr val="00DBD0"/>
                </a:solidFill>
                <a:latin typeface="Century Gothic" panose="020B0502020202020204" pitchFamily="34" charset="0"/>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3467" b="1" i="0" u="none" strike="noStrike" kern="1200" cap="none" spc="-100" normalizeH="0" baseline="0" noProof="0">
              <a:ln>
                <a:noFill/>
              </a:ln>
              <a:solidFill>
                <a:srgbClr val="00DBD0"/>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F162B74B-F734-462E-8B7E-4882BC875944}"/>
              </a:ext>
            </a:extLst>
          </p:cNvPr>
          <p:cNvPicPr/>
          <p:nvPr/>
        </p:nvPicPr>
        <p:blipFill rotWithShape="1">
          <a:blip r:embed="rId3"/>
          <a:srcRect l="9658" t="16109" r="83429" b="77035"/>
          <a:stretch/>
        </p:blipFill>
        <p:spPr bwMode="auto">
          <a:xfrm>
            <a:off x="10032437" y="5205883"/>
            <a:ext cx="1168400" cy="876300"/>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8C350056-FAB7-4F0E-80CE-26A33A583BAE}"/>
              </a:ext>
            </a:extLst>
          </p:cNvPr>
          <p:cNvSpPr txBox="1"/>
          <p:nvPr/>
        </p:nvSpPr>
        <p:spPr>
          <a:xfrm>
            <a:off x="3893048" y="5089714"/>
            <a:ext cx="5041337" cy="10770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33"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Website: </a:t>
            </a:r>
            <a:r>
              <a:rPr kumimoji="0" lang="en-AU"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business.sa.gov.au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33"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Phone: </a:t>
            </a:r>
            <a:r>
              <a:rPr kumimoji="0" lang="en-AU"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(08) 8429 3801</a:t>
            </a:r>
            <a:br>
              <a:rPr kumimoji="0" lang="en-AU"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br>
            <a:r>
              <a:rPr kumimoji="0" lang="en-AU" sz="2133"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Email: </a:t>
            </a:r>
            <a:r>
              <a:rPr kumimoji="0" lang="en-AU" sz="2133" b="0" i="0" u="sng" strike="noStrike" kern="1200" cap="none" spc="0" normalizeH="0" baseline="0" noProof="0">
                <a:ln>
                  <a:noFill/>
                </a:ln>
                <a:solidFill>
                  <a:srgbClr val="0563C1"/>
                </a:solidFill>
                <a:effectLst/>
                <a:uLnTx/>
                <a:uFillTx/>
                <a:latin typeface="Century Gothic" panose="020B0502020202020204" pitchFamily="34" charset="0"/>
                <a:ea typeface="Times New Roman" panose="02020603050405020304" pitchFamily="18" charset="0"/>
                <a:cs typeface="+mn-cs"/>
                <a:hlinkClick r:id="rId4"/>
              </a:rPr>
              <a:t> DIS.SmallBusiness@sa.gov.au</a:t>
            </a:r>
            <a:r>
              <a:rPr kumimoji="0" lang="en-AU" sz="2133" b="0"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n-cs"/>
              </a:rPr>
              <a:t> </a:t>
            </a:r>
            <a:endParaRPr kumimoji="0" lang="en-US"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57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AU" dirty="0"/>
              <a:t>Kirsty Parkin</a:t>
            </a:r>
          </a:p>
        </p:txBody>
      </p:sp>
      <p:sp>
        <p:nvSpPr>
          <p:cNvPr id="3" name="Text Placeholder 2"/>
          <p:cNvSpPr>
            <a:spLocks noGrp="1"/>
          </p:cNvSpPr>
          <p:nvPr>
            <p:ph type="body" sz="quarter" idx="14"/>
          </p:nvPr>
        </p:nvSpPr>
        <p:spPr/>
        <p:txBody>
          <a:bodyPr>
            <a:normAutofit/>
          </a:bodyPr>
          <a:lstStyle/>
          <a:p>
            <a:r>
              <a:rPr lang="en-AU" dirty="0"/>
              <a:t>Home-Based Business Information session</a:t>
            </a:r>
          </a:p>
          <a:p>
            <a:r>
              <a:rPr lang="en-AU" dirty="0"/>
              <a:t>Adelaide Hills Council</a:t>
            </a:r>
          </a:p>
        </p:txBody>
      </p:sp>
      <p:sp>
        <p:nvSpPr>
          <p:cNvPr id="4" name="Text Placeholder 3"/>
          <p:cNvSpPr>
            <a:spLocks noGrp="1"/>
          </p:cNvSpPr>
          <p:nvPr>
            <p:ph type="body" sz="quarter" idx="15"/>
          </p:nvPr>
        </p:nvSpPr>
        <p:spPr/>
        <p:txBody>
          <a:bodyPr>
            <a:normAutofit/>
          </a:bodyPr>
          <a:lstStyle/>
          <a:p>
            <a:r>
              <a:rPr lang="en-AU" dirty="0"/>
              <a:t>Business and Industry Development Manager</a:t>
            </a:r>
          </a:p>
          <a:p>
            <a:r>
              <a:rPr lang="en-AU" dirty="0"/>
              <a:t>Small Business Team</a:t>
            </a:r>
          </a:p>
        </p:txBody>
      </p:sp>
    </p:spTree>
    <p:extLst>
      <p:ext uri="{BB962C8B-B14F-4D97-AF65-F5344CB8AC3E}">
        <p14:creationId xmlns:p14="http://schemas.microsoft.com/office/powerpoint/2010/main" val="4391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E1F4F"/>
          </a:solidFill>
        </p:spPr>
        <p:txBody>
          <a:bodyPr wrap="square" lIns="0" tIns="0" rIns="0" bIns="0" rtlCol="0"/>
          <a:lstStyle/>
          <a:p>
            <a:endParaRPr/>
          </a:p>
        </p:txBody>
      </p:sp>
      <p:grpSp>
        <p:nvGrpSpPr>
          <p:cNvPr id="3" name="object 3"/>
          <p:cNvGrpSpPr/>
          <p:nvPr/>
        </p:nvGrpSpPr>
        <p:grpSpPr>
          <a:xfrm>
            <a:off x="260604" y="1213103"/>
            <a:ext cx="11631295" cy="3959225"/>
            <a:chOff x="260604" y="1213103"/>
            <a:chExt cx="11631295" cy="3959225"/>
          </a:xfrm>
        </p:grpSpPr>
        <p:sp>
          <p:nvSpPr>
            <p:cNvPr id="4" name="object 4"/>
            <p:cNvSpPr/>
            <p:nvPr/>
          </p:nvSpPr>
          <p:spPr>
            <a:xfrm>
              <a:off x="2369058" y="3821430"/>
              <a:ext cx="8816340" cy="1338580"/>
            </a:xfrm>
            <a:custGeom>
              <a:avLst/>
              <a:gdLst/>
              <a:ahLst/>
              <a:cxnLst/>
              <a:rect l="l" t="t" r="r" b="b"/>
              <a:pathLst>
                <a:path w="8816340" h="1338579">
                  <a:moveTo>
                    <a:pt x="0" y="434848"/>
                  </a:moveTo>
                  <a:lnTo>
                    <a:pt x="2551" y="387467"/>
                  </a:lnTo>
                  <a:lnTo>
                    <a:pt x="10029" y="341563"/>
                  </a:lnTo>
                  <a:lnTo>
                    <a:pt x="22169" y="297403"/>
                  </a:lnTo>
                  <a:lnTo>
                    <a:pt x="38704" y="255251"/>
                  </a:lnTo>
                  <a:lnTo>
                    <a:pt x="59370" y="215373"/>
                  </a:lnTo>
                  <a:lnTo>
                    <a:pt x="83901" y="178033"/>
                  </a:lnTo>
                  <a:lnTo>
                    <a:pt x="112032" y="143498"/>
                  </a:lnTo>
                  <a:lnTo>
                    <a:pt x="143498" y="112032"/>
                  </a:lnTo>
                  <a:lnTo>
                    <a:pt x="178033" y="83901"/>
                  </a:lnTo>
                  <a:lnTo>
                    <a:pt x="215373" y="59370"/>
                  </a:lnTo>
                  <a:lnTo>
                    <a:pt x="255251" y="38704"/>
                  </a:lnTo>
                  <a:lnTo>
                    <a:pt x="297403" y="22169"/>
                  </a:lnTo>
                  <a:lnTo>
                    <a:pt x="341563" y="10029"/>
                  </a:lnTo>
                  <a:lnTo>
                    <a:pt x="387467" y="2551"/>
                  </a:lnTo>
                  <a:lnTo>
                    <a:pt x="434848" y="0"/>
                  </a:lnTo>
                  <a:lnTo>
                    <a:pt x="8381492" y="0"/>
                  </a:lnTo>
                  <a:lnTo>
                    <a:pt x="8428872" y="2551"/>
                  </a:lnTo>
                  <a:lnTo>
                    <a:pt x="8474776" y="10029"/>
                  </a:lnTo>
                  <a:lnTo>
                    <a:pt x="8518936" y="22169"/>
                  </a:lnTo>
                  <a:lnTo>
                    <a:pt x="8561088" y="38704"/>
                  </a:lnTo>
                  <a:lnTo>
                    <a:pt x="8600966" y="59370"/>
                  </a:lnTo>
                  <a:lnTo>
                    <a:pt x="8638306" y="83901"/>
                  </a:lnTo>
                  <a:lnTo>
                    <a:pt x="8672841" y="112032"/>
                  </a:lnTo>
                  <a:lnTo>
                    <a:pt x="8704307" y="143498"/>
                  </a:lnTo>
                  <a:lnTo>
                    <a:pt x="8732438" y="178033"/>
                  </a:lnTo>
                  <a:lnTo>
                    <a:pt x="8756969" y="215373"/>
                  </a:lnTo>
                  <a:lnTo>
                    <a:pt x="8777635" y="255251"/>
                  </a:lnTo>
                  <a:lnTo>
                    <a:pt x="8794170" y="297403"/>
                  </a:lnTo>
                  <a:lnTo>
                    <a:pt x="8806310" y="341563"/>
                  </a:lnTo>
                  <a:lnTo>
                    <a:pt x="8813788" y="387467"/>
                  </a:lnTo>
                  <a:lnTo>
                    <a:pt x="8816340" y="434848"/>
                  </a:lnTo>
                  <a:lnTo>
                    <a:pt x="8816340" y="903224"/>
                  </a:lnTo>
                  <a:lnTo>
                    <a:pt x="8813788" y="950604"/>
                  </a:lnTo>
                  <a:lnTo>
                    <a:pt x="8806310" y="996508"/>
                  </a:lnTo>
                  <a:lnTo>
                    <a:pt x="8794170" y="1040668"/>
                  </a:lnTo>
                  <a:lnTo>
                    <a:pt x="8777635" y="1082820"/>
                  </a:lnTo>
                  <a:lnTo>
                    <a:pt x="8756969" y="1122698"/>
                  </a:lnTo>
                  <a:lnTo>
                    <a:pt x="8732438" y="1160038"/>
                  </a:lnTo>
                  <a:lnTo>
                    <a:pt x="8704307" y="1194573"/>
                  </a:lnTo>
                  <a:lnTo>
                    <a:pt x="8672841" y="1226039"/>
                  </a:lnTo>
                  <a:lnTo>
                    <a:pt x="8638306" y="1254170"/>
                  </a:lnTo>
                  <a:lnTo>
                    <a:pt x="8600966" y="1278701"/>
                  </a:lnTo>
                  <a:lnTo>
                    <a:pt x="8561088" y="1299367"/>
                  </a:lnTo>
                  <a:lnTo>
                    <a:pt x="8518936" y="1315902"/>
                  </a:lnTo>
                  <a:lnTo>
                    <a:pt x="8474776" y="1328042"/>
                  </a:lnTo>
                  <a:lnTo>
                    <a:pt x="8428872" y="1335520"/>
                  </a:lnTo>
                  <a:lnTo>
                    <a:pt x="8381492" y="1338072"/>
                  </a:lnTo>
                  <a:lnTo>
                    <a:pt x="434848" y="1338072"/>
                  </a:lnTo>
                  <a:lnTo>
                    <a:pt x="387467" y="1335520"/>
                  </a:lnTo>
                  <a:lnTo>
                    <a:pt x="341563" y="1328042"/>
                  </a:lnTo>
                  <a:lnTo>
                    <a:pt x="297403" y="1315902"/>
                  </a:lnTo>
                  <a:lnTo>
                    <a:pt x="255251" y="1299367"/>
                  </a:lnTo>
                  <a:lnTo>
                    <a:pt x="215373" y="1278701"/>
                  </a:lnTo>
                  <a:lnTo>
                    <a:pt x="178033" y="1254170"/>
                  </a:lnTo>
                  <a:lnTo>
                    <a:pt x="143498" y="1226039"/>
                  </a:lnTo>
                  <a:lnTo>
                    <a:pt x="112032" y="1194573"/>
                  </a:lnTo>
                  <a:lnTo>
                    <a:pt x="83901" y="1160038"/>
                  </a:lnTo>
                  <a:lnTo>
                    <a:pt x="59370" y="1122698"/>
                  </a:lnTo>
                  <a:lnTo>
                    <a:pt x="38704" y="1082820"/>
                  </a:lnTo>
                  <a:lnTo>
                    <a:pt x="22169" y="1040668"/>
                  </a:lnTo>
                  <a:lnTo>
                    <a:pt x="10029" y="996508"/>
                  </a:lnTo>
                  <a:lnTo>
                    <a:pt x="2551" y="950604"/>
                  </a:lnTo>
                  <a:lnTo>
                    <a:pt x="0" y="903224"/>
                  </a:lnTo>
                  <a:lnTo>
                    <a:pt x="0" y="434848"/>
                  </a:lnTo>
                  <a:close/>
                </a:path>
              </a:pathLst>
            </a:custGeom>
            <a:ln w="25399">
              <a:solidFill>
                <a:srgbClr val="00AC6F"/>
              </a:solidFill>
            </a:ln>
          </p:spPr>
          <p:txBody>
            <a:bodyPr wrap="square" lIns="0" tIns="0" rIns="0" bIns="0" rtlCol="0"/>
            <a:lstStyle/>
            <a:p>
              <a:endParaRPr/>
            </a:p>
          </p:txBody>
        </p:sp>
        <p:sp>
          <p:nvSpPr>
            <p:cNvPr id="5" name="object 5"/>
            <p:cNvSpPr/>
            <p:nvPr/>
          </p:nvSpPr>
          <p:spPr>
            <a:xfrm>
              <a:off x="260604" y="1213103"/>
              <a:ext cx="11631295" cy="3263265"/>
            </a:xfrm>
            <a:custGeom>
              <a:avLst/>
              <a:gdLst/>
              <a:ahLst/>
              <a:cxnLst/>
              <a:rect l="l" t="t" r="r" b="b"/>
              <a:pathLst>
                <a:path w="11631295" h="3263265">
                  <a:moveTo>
                    <a:pt x="11631168" y="0"/>
                  </a:moveTo>
                  <a:lnTo>
                    <a:pt x="0" y="0"/>
                  </a:lnTo>
                  <a:lnTo>
                    <a:pt x="0" y="3262884"/>
                  </a:lnTo>
                  <a:lnTo>
                    <a:pt x="11631168" y="3262884"/>
                  </a:lnTo>
                  <a:lnTo>
                    <a:pt x="11631168" y="0"/>
                  </a:lnTo>
                  <a:close/>
                </a:path>
              </a:pathLst>
            </a:custGeom>
            <a:solidFill>
              <a:srgbClr val="1E1F4F"/>
            </a:solidFill>
          </p:spPr>
          <p:txBody>
            <a:bodyPr wrap="square" lIns="0" tIns="0" rIns="0" bIns="0" rtlCol="0"/>
            <a:lstStyle/>
            <a:p>
              <a:endParaRPr/>
            </a:p>
          </p:txBody>
        </p:sp>
        <p:sp>
          <p:nvSpPr>
            <p:cNvPr id="6" name="object 6"/>
            <p:cNvSpPr/>
            <p:nvPr/>
          </p:nvSpPr>
          <p:spPr>
            <a:xfrm>
              <a:off x="498329" y="1446277"/>
              <a:ext cx="4159885" cy="503555"/>
            </a:xfrm>
            <a:custGeom>
              <a:avLst/>
              <a:gdLst/>
              <a:ahLst/>
              <a:cxnLst/>
              <a:rect l="l" t="t" r="r" b="b"/>
              <a:pathLst>
                <a:path w="4159885" h="503555">
                  <a:moveTo>
                    <a:pt x="66936" y="421006"/>
                  </a:moveTo>
                  <a:lnTo>
                    <a:pt x="33056" y="421006"/>
                  </a:lnTo>
                  <a:lnTo>
                    <a:pt x="57619" y="452092"/>
                  </a:lnTo>
                  <a:lnTo>
                    <a:pt x="89068" y="478447"/>
                  </a:lnTo>
                  <a:lnTo>
                    <a:pt x="128093" y="496720"/>
                  </a:lnTo>
                  <a:lnTo>
                    <a:pt x="175384" y="503556"/>
                  </a:lnTo>
                  <a:lnTo>
                    <a:pt x="216459" y="498011"/>
                  </a:lnTo>
                  <a:lnTo>
                    <a:pt x="255442" y="481815"/>
                  </a:lnTo>
                  <a:lnTo>
                    <a:pt x="269092" y="471454"/>
                  </a:lnTo>
                  <a:lnTo>
                    <a:pt x="171707" y="471454"/>
                  </a:lnTo>
                  <a:lnTo>
                    <a:pt x="129595" y="464637"/>
                  </a:lnTo>
                  <a:lnTo>
                    <a:pt x="91316" y="445096"/>
                  </a:lnTo>
                  <a:lnTo>
                    <a:pt x="66936" y="421006"/>
                  </a:lnTo>
                  <a:close/>
                </a:path>
                <a:path w="4159885" h="503555">
                  <a:moveTo>
                    <a:pt x="25711" y="0"/>
                  </a:moveTo>
                  <a:lnTo>
                    <a:pt x="7345" y="0"/>
                  </a:lnTo>
                  <a:lnTo>
                    <a:pt x="0" y="7336"/>
                  </a:lnTo>
                  <a:lnTo>
                    <a:pt x="0" y="490716"/>
                  </a:lnTo>
                  <a:lnTo>
                    <a:pt x="7345" y="498053"/>
                  </a:lnTo>
                  <a:lnTo>
                    <a:pt x="26629" y="498053"/>
                  </a:lnTo>
                  <a:lnTo>
                    <a:pt x="33056" y="490716"/>
                  </a:lnTo>
                  <a:lnTo>
                    <a:pt x="33056" y="421006"/>
                  </a:lnTo>
                  <a:lnTo>
                    <a:pt x="66936" y="421006"/>
                  </a:lnTo>
                  <a:lnTo>
                    <a:pt x="60045" y="414197"/>
                  </a:lnTo>
                  <a:lnTo>
                    <a:pt x="38955" y="373304"/>
                  </a:lnTo>
                  <a:lnTo>
                    <a:pt x="31220" y="323781"/>
                  </a:lnTo>
                  <a:lnTo>
                    <a:pt x="31220" y="322863"/>
                  </a:lnTo>
                  <a:lnTo>
                    <a:pt x="38955" y="273694"/>
                  </a:lnTo>
                  <a:lnTo>
                    <a:pt x="60045" y="232845"/>
                  </a:lnTo>
                  <a:lnTo>
                    <a:pt x="64530" y="228395"/>
                  </a:lnTo>
                  <a:lnTo>
                    <a:pt x="33056" y="228395"/>
                  </a:lnTo>
                  <a:lnTo>
                    <a:pt x="33056" y="7336"/>
                  </a:lnTo>
                  <a:lnTo>
                    <a:pt x="25711" y="0"/>
                  </a:lnTo>
                  <a:close/>
                </a:path>
                <a:path w="4159885" h="503555">
                  <a:moveTo>
                    <a:pt x="269522" y="175191"/>
                  </a:moveTo>
                  <a:lnTo>
                    <a:pt x="171707" y="175191"/>
                  </a:lnTo>
                  <a:lnTo>
                    <a:pt x="213604" y="181927"/>
                  </a:lnTo>
                  <a:lnTo>
                    <a:pt x="250563" y="201343"/>
                  </a:lnTo>
                  <a:lnTo>
                    <a:pt x="280071" y="232250"/>
                  </a:lnTo>
                  <a:lnTo>
                    <a:pt x="299618" y="273459"/>
                  </a:lnTo>
                  <a:lnTo>
                    <a:pt x="306692" y="323781"/>
                  </a:lnTo>
                  <a:lnTo>
                    <a:pt x="306692" y="324699"/>
                  </a:lnTo>
                  <a:lnTo>
                    <a:pt x="299882" y="375535"/>
                  </a:lnTo>
                  <a:lnTo>
                    <a:pt x="280862" y="416377"/>
                  </a:lnTo>
                  <a:lnTo>
                    <a:pt x="251750" y="446476"/>
                  </a:lnTo>
                  <a:lnTo>
                    <a:pt x="214659" y="465084"/>
                  </a:lnTo>
                  <a:lnTo>
                    <a:pt x="171707" y="471454"/>
                  </a:lnTo>
                  <a:lnTo>
                    <a:pt x="269092" y="471454"/>
                  </a:lnTo>
                  <a:lnTo>
                    <a:pt x="317543" y="420123"/>
                  </a:lnTo>
                  <a:lnTo>
                    <a:pt x="335866" y="375952"/>
                  </a:lnTo>
                  <a:lnTo>
                    <a:pt x="342390" y="324699"/>
                  </a:lnTo>
                  <a:lnTo>
                    <a:pt x="342507" y="321944"/>
                  </a:lnTo>
                  <a:lnTo>
                    <a:pt x="335866" y="269843"/>
                  </a:lnTo>
                  <a:lnTo>
                    <a:pt x="317543" y="225843"/>
                  </a:lnTo>
                  <a:lnTo>
                    <a:pt x="289936" y="190556"/>
                  </a:lnTo>
                  <a:lnTo>
                    <a:pt x="269522" y="175191"/>
                  </a:lnTo>
                  <a:close/>
                </a:path>
                <a:path w="4159885" h="503555">
                  <a:moveTo>
                    <a:pt x="175384" y="143090"/>
                  </a:moveTo>
                  <a:lnTo>
                    <a:pt x="128351" y="150098"/>
                  </a:lnTo>
                  <a:lnTo>
                    <a:pt x="89757" y="168886"/>
                  </a:lnTo>
                  <a:lnTo>
                    <a:pt x="58394" y="196103"/>
                  </a:lnTo>
                  <a:lnTo>
                    <a:pt x="33056" y="228395"/>
                  </a:lnTo>
                  <a:lnTo>
                    <a:pt x="64530" y="228395"/>
                  </a:lnTo>
                  <a:lnTo>
                    <a:pt x="91316" y="201813"/>
                  </a:lnTo>
                  <a:lnTo>
                    <a:pt x="129595" y="182096"/>
                  </a:lnTo>
                  <a:lnTo>
                    <a:pt x="171707" y="175191"/>
                  </a:lnTo>
                  <a:lnTo>
                    <a:pt x="269522" y="175191"/>
                  </a:lnTo>
                  <a:lnTo>
                    <a:pt x="255442" y="164593"/>
                  </a:lnTo>
                  <a:lnTo>
                    <a:pt x="216459" y="148567"/>
                  </a:lnTo>
                  <a:lnTo>
                    <a:pt x="175384" y="143090"/>
                  </a:lnTo>
                  <a:close/>
                </a:path>
                <a:path w="4159885" h="503555">
                  <a:moveTo>
                    <a:pt x="444425" y="148589"/>
                  </a:moveTo>
                  <a:lnTo>
                    <a:pt x="426068" y="148589"/>
                  </a:lnTo>
                  <a:lnTo>
                    <a:pt x="418723" y="155926"/>
                  </a:lnTo>
                  <a:lnTo>
                    <a:pt x="418723" y="362301"/>
                  </a:lnTo>
                  <a:lnTo>
                    <a:pt x="424672" y="408340"/>
                  </a:lnTo>
                  <a:lnTo>
                    <a:pt x="442080" y="447289"/>
                  </a:lnTo>
                  <a:lnTo>
                    <a:pt x="470287" y="477346"/>
                  </a:lnTo>
                  <a:lnTo>
                    <a:pt x="508632" y="496703"/>
                  </a:lnTo>
                  <a:lnTo>
                    <a:pt x="556456" y="503556"/>
                  </a:lnTo>
                  <a:lnTo>
                    <a:pt x="599469" y="497910"/>
                  </a:lnTo>
                  <a:lnTo>
                    <a:pt x="634047" y="482460"/>
                  </a:lnTo>
                  <a:lnTo>
                    <a:pt x="644808" y="473288"/>
                  </a:lnTo>
                  <a:lnTo>
                    <a:pt x="561042" y="473288"/>
                  </a:lnTo>
                  <a:lnTo>
                    <a:pt x="514919" y="464876"/>
                  </a:lnTo>
                  <a:lnTo>
                    <a:pt x="480588" y="441070"/>
                  </a:lnTo>
                  <a:lnTo>
                    <a:pt x="459168" y="404023"/>
                  </a:lnTo>
                  <a:lnTo>
                    <a:pt x="451780" y="355883"/>
                  </a:lnTo>
                  <a:lnTo>
                    <a:pt x="451780" y="155926"/>
                  </a:lnTo>
                  <a:lnTo>
                    <a:pt x="444425" y="148589"/>
                  </a:lnTo>
                  <a:close/>
                </a:path>
                <a:path w="4159885" h="503555">
                  <a:moveTo>
                    <a:pt x="714395" y="431096"/>
                  </a:moveTo>
                  <a:lnTo>
                    <a:pt x="681338" y="431096"/>
                  </a:lnTo>
                  <a:lnTo>
                    <a:pt x="681338" y="491633"/>
                  </a:lnTo>
                  <a:lnTo>
                    <a:pt x="688683" y="498053"/>
                  </a:lnTo>
                  <a:lnTo>
                    <a:pt x="707050" y="498053"/>
                  </a:lnTo>
                  <a:lnTo>
                    <a:pt x="714395" y="490716"/>
                  </a:lnTo>
                  <a:lnTo>
                    <a:pt x="714395" y="431096"/>
                  </a:lnTo>
                  <a:close/>
                </a:path>
                <a:path w="4159885" h="503555">
                  <a:moveTo>
                    <a:pt x="706130" y="148589"/>
                  </a:moveTo>
                  <a:lnTo>
                    <a:pt x="687763" y="148589"/>
                  </a:lnTo>
                  <a:lnTo>
                    <a:pt x="681338" y="155926"/>
                  </a:lnTo>
                  <a:lnTo>
                    <a:pt x="681338" y="350383"/>
                  </a:lnTo>
                  <a:lnTo>
                    <a:pt x="672098" y="399768"/>
                  </a:lnTo>
                  <a:lnTo>
                    <a:pt x="646672" y="438663"/>
                  </a:lnTo>
                  <a:lnTo>
                    <a:pt x="608506" y="464145"/>
                  </a:lnTo>
                  <a:lnTo>
                    <a:pt x="561042" y="473288"/>
                  </a:lnTo>
                  <a:lnTo>
                    <a:pt x="644808" y="473288"/>
                  </a:lnTo>
                  <a:lnTo>
                    <a:pt x="661051" y="459444"/>
                  </a:lnTo>
                  <a:lnTo>
                    <a:pt x="681338" y="431096"/>
                  </a:lnTo>
                  <a:lnTo>
                    <a:pt x="714395" y="431096"/>
                  </a:lnTo>
                  <a:lnTo>
                    <a:pt x="714395" y="155926"/>
                  </a:lnTo>
                  <a:lnTo>
                    <a:pt x="706130" y="148589"/>
                  </a:lnTo>
                  <a:close/>
                </a:path>
                <a:path w="4159885" h="503555">
                  <a:moveTo>
                    <a:pt x="810807" y="428344"/>
                  </a:moveTo>
                  <a:lnTo>
                    <a:pt x="797956" y="428344"/>
                  </a:lnTo>
                  <a:lnTo>
                    <a:pt x="790611" y="435682"/>
                  </a:lnTo>
                  <a:lnTo>
                    <a:pt x="790611" y="450358"/>
                  </a:lnTo>
                  <a:lnTo>
                    <a:pt x="794278" y="455861"/>
                  </a:lnTo>
                  <a:lnTo>
                    <a:pt x="859591" y="490142"/>
                  </a:lnTo>
                  <a:lnTo>
                    <a:pt x="931102" y="502639"/>
                  </a:lnTo>
                  <a:lnTo>
                    <a:pt x="977501" y="495516"/>
                  </a:lnTo>
                  <a:lnTo>
                    <a:pt x="1015118" y="475237"/>
                  </a:lnTo>
                  <a:lnTo>
                    <a:pt x="1018118" y="471454"/>
                  </a:lnTo>
                  <a:lnTo>
                    <a:pt x="932931" y="471454"/>
                  </a:lnTo>
                  <a:lnTo>
                    <a:pt x="902601" y="468903"/>
                  </a:lnTo>
                  <a:lnTo>
                    <a:pt x="873476" y="461364"/>
                  </a:lnTo>
                  <a:lnTo>
                    <a:pt x="845384" y="449011"/>
                  </a:lnTo>
                  <a:lnTo>
                    <a:pt x="818151" y="432013"/>
                  </a:lnTo>
                  <a:lnTo>
                    <a:pt x="815404" y="430179"/>
                  </a:lnTo>
                  <a:lnTo>
                    <a:pt x="810807" y="428344"/>
                  </a:lnTo>
                  <a:close/>
                </a:path>
                <a:path w="4159885" h="503555">
                  <a:moveTo>
                    <a:pt x="920080" y="144926"/>
                  </a:moveTo>
                  <a:lnTo>
                    <a:pt x="874010" y="151963"/>
                  </a:lnTo>
                  <a:lnTo>
                    <a:pt x="838013" y="171639"/>
                  </a:lnTo>
                  <a:lnTo>
                    <a:pt x="814584" y="201805"/>
                  </a:lnTo>
                  <a:lnTo>
                    <a:pt x="806220" y="240313"/>
                  </a:lnTo>
                  <a:lnTo>
                    <a:pt x="806220" y="241231"/>
                  </a:lnTo>
                  <a:lnTo>
                    <a:pt x="816851" y="279599"/>
                  </a:lnTo>
                  <a:lnTo>
                    <a:pt x="844439" y="305326"/>
                  </a:lnTo>
                  <a:lnTo>
                    <a:pt x="882530" y="322625"/>
                  </a:lnTo>
                  <a:lnTo>
                    <a:pt x="959018" y="346585"/>
                  </a:lnTo>
                  <a:lnTo>
                    <a:pt x="988028" y="360126"/>
                  </a:lnTo>
                  <a:lnTo>
                    <a:pt x="1008084" y="378656"/>
                  </a:lnTo>
                  <a:lnTo>
                    <a:pt x="1015572" y="404496"/>
                  </a:lnTo>
                  <a:lnTo>
                    <a:pt x="1015572" y="405414"/>
                  </a:lnTo>
                  <a:lnTo>
                    <a:pt x="1009246" y="432758"/>
                  </a:lnTo>
                  <a:lnTo>
                    <a:pt x="991815" y="453568"/>
                  </a:lnTo>
                  <a:lnTo>
                    <a:pt x="965603" y="466810"/>
                  </a:lnTo>
                  <a:lnTo>
                    <a:pt x="932931" y="471454"/>
                  </a:lnTo>
                  <a:lnTo>
                    <a:pt x="1018118" y="471454"/>
                  </a:lnTo>
                  <a:lnTo>
                    <a:pt x="1040338" y="443435"/>
                  </a:lnTo>
                  <a:lnTo>
                    <a:pt x="1049548" y="401744"/>
                  </a:lnTo>
                  <a:lnTo>
                    <a:pt x="1049548" y="400831"/>
                  </a:lnTo>
                  <a:lnTo>
                    <a:pt x="1039649" y="361905"/>
                  </a:lnTo>
                  <a:lnTo>
                    <a:pt x="977497" y="316730"/>
                  </a:lnTo>
                  <a:lnTo>
                    <a:pt x="936608" y="303598"/>
                  </a:lnTo>
                  <a:lnTo>
                    <a:pt x="900625" y="292765"/>
                  </a:lnTo>
                  <a:lnTo>
                    <a:pt x="869808" y="279524"/>
                  </a:lnTo>
                  <a:lnTo>
                    <a:pt x="848288" y="261810"/>
                  </a:lnTo>
                  <a:lnTo>
                    <a:pt x="840196" y="237558"/>
                  </a:lnTo>
                  <a:lnTo>
                    <a:pt x="840196" y="235731"/>
                  </a:lnTo>
                  <a:lnTo>
                    <a:pt x="845806" y="212098"/>
                  </a:lnTo>
                  <a:lnTo>
                    <a:pt x="861658" y="193193"/>
                  </a:lnTo>
                  <a:lnTo>
                    <a:pt x="886291" y="180653"/>
                  </a:lnTo>
                  <a:lnTo>
                    <a:pt x="918241" y="176109"/>
                  </a:lnTo>
                  <a:lnTo>
                    <a:pt x="1031181" y="176109"/>
                  </a:lnTo>
                  <a:lnTo>
                    <a:pt x="1005040" y="163110"/>
                  </a:lnTo>
                  <a:lnTo>
                    <a:pt x="977006" y="153293"/>
                  </a:lnTo>
                  <a:lnTo>
                    <a:pt x="948284" y="147089"/>
                  </a:lnTo>
                  <a:lnTo>
                    <a:pt x="920080" y="144926"/>
                  </a:lnTo>
                  <a:close/>
                </a:path>
                <a:path w="4159885" h="503555">
                  <a:moveTo>
                    <a:pt x="1031181" y="176109"/>
                  </a:moveTo>
                  <a:lnTo>
                    <a:pt x="918241" y="176109"/>
                  </a:lnTo>
                  <a:lnTo>
                    <a:pt x="942990" y="177973"/>
                  </a:lnTo>
                  <a:lnTo>
                    <a:pt x="967481" y="183447"/>
                  </a:lnTo>
                  <a:lnTo>
                    <a:pt x="991455" y="192360"/>
                  </a:lnTo>
                  <a:lnTo>
                    <a:pt x="1014653" y="204538"/>
                  </a:lnTo>
                  <a:lnTo>
                    <a:pt x="1016492" y="205456"/>
                  </a:lnTo>
                  <a:lnTo>
                    <a:pt x="1020169" y="206374"/>
                  </a:lnTo>
                  <a:lnTo>
                    <a:pt x="1033020" y="206374"/>
                  </a:lnTo>
                  <a:lnTo>
                    <a:pt x="1040365" y="199038"/>
                  </a:lnTo>
                  <a:lnTo>
                    <a:pt x="1040365" y="183446"/>
                  </a:lnTo>
                  <a:lnTo>
                    <a:pt x="1035778" y="178865"/>
                  </a:lnTo>
                  <a:lnTo>
                    <a:pt x="1031181" y="176109"/>
                  </a:lnTo>
                  <a:close/>
                </a:path>
                <a:path w="4159885" h="503555">
                  <a:moveTo>
                    <a:pt x="1156063" y="12846"/>
                  </a:moveTo>
                  <a:lnTo>
                    <a:pt x="1147731" y="14452"/>
                  </a:lnTo>
                  <a:lnTo>
                    <a:pt x="1141032" y="18808"/>
                  </a:lnTo>
                  <a:lnTo>
                    <a:pt x="1136570" y="25227"/>
                  </a:lnTo>
                  <a:lnTo>
                    <a:pt x="1134948" y="33019"/>
                  </a:lnTo>
                  <a:lnTo>
                    <a:pt x="1134948" y="44948"/>
                  </a:lnTo>
                  <a:lnTo>
                    <a:pt x="1136570" y="52741"/>
                  </a:lnTo>
                  <a:lnTo>
                    <a:pt x="1141032" y="59159"/>
                  </a:lnTo>
                  <a:lnTo>
                    <a:pt x="1147731" y="63516"/>
                  </a:lnTo>
                  <a:lnTo>
                    <a:pt x="1156063" y="65121"/>
                  </a:lnTo>
                  <a:lnTo>
                    <a:pt x="1163871" y="63516"/>
                  </a:lnTo>
                  <a:lnTo>
                    <a:pt x="1170300" y="59159"/>
                  </a:lnTo>
                  <a:lnTo>
                    <a:pt x="1174662" y="52741"/>
                  </a:lnTo>
                  <a:lnTo>
                    <a:pt x="1176269" y="44948"/>
                  </a:lnTo>
                  <a:lnTo>
                    <a:pt x="1176269" y="33019"/>
                  </a:lnTo>
                  <a:lnTo>
                    <a:pt x="1174662" y="25227"/>
                  </a:lnTo>
                  <a:lnTo>
                    <a:pt x="1170300" y="18808"/>
                  </a:lnTo>
                  <a:lnTo>
                    <a:pt x="1163871" y="14452"/>
                  </a:lnTo>
                  <a:lnTo>
                    <a:pt x="1156063" y="12846"/>
                  </a:lnTo>
                  <a:close/>
                </a:path>
                <a:path w="4159885" h="503555">
                  <a:moveTo>
                    <a:pt x="1165247" y="148589"/>
                  </a:moveTo>
                  <a:lnTo>
                    <a:pt x="1145971" y="148589"/>
                  </a:lnTo>
                  <a:lnTo>
                    <a:pt x="1139535" y="155926"/>
                  </a:lnTo>
                  <a:lnTo>
                    <a:pt x="1139535" y="491633"/>
                  </a:lnTo>
                  <a:lnTo>
                    <a:pt x="1146880" y="498053"/>
                  </a:lnTo>
                  <a:lnTo>
                    <a:pt x="1166166" y="498053"/>
                  </a:lnTo>
                  <a:lnTo>
                    <a:pt x="1172592" y="491633"/>
                  </a:lnTo>
                  <a:lnTo>
                    <a:pt x="1172592" y="155926"/>
                  </a:lnTo>
                  <a:lnTo>
                    <a:pt x="1165247" y="148589"/>
                  </a:lnTo>
                  <a:close/>
                </a:path>
                <a:path w="4159885" h="503555">
                  <a:moveTo>
                    <a:pt x="1308496" y="148589"/>
                  </a:moveTo>
                  <a:lnTo>
                    <a:pt x="1289210" y="148589"/>
                  </a:lnTo>
                  <a:lnTo>
                    <a:pt x="1282784" y="155926"/>
                  </a:lnTo>
                  <a:lnTo>
                    <a:pt x="1282784" y="491633"/>
                  </a:lnTo>
                  <a:lnTo>
                    <a:pt x="1290129" y="498053"/>
                  </a:lnTo>
                  <a:lnTo>
                    <a:pt x="1308496" y="498053"/>
                  </a:lnTo>
                  <a:lnTo>
                    <a:pt x="1315841" y="491633"/>
                  </a:lnTo>
                  <a:lnTo>
                    <a:pt x="1315841" y="296261"/>
                  </a:lnTo>
                  <a:lnTo>
                    <a:pt x="1324938" y="246876"/>
                  </a:lnTo>
                  <a:lnTo>
                    <a:pt x="1345162" y="215548"/>
                  </a:lnTo>
                  <a:lnTo>
                    <a:pt x="1315841" y="215548"/>
                  </a:lnTo>
                  <a:lnTo>
                    <a:pt x="1315841" y="155926"/>
                  </a:lnTo>
                  <a:lnTo>
                    <a:pt x="1308496" y="148589"/>
                  </a:lnTo>
                  <a:close/>
                </a:path>
                <a:path w="4159885" h="503555">
                  <a:moveTo>
                    <a:pt x="1529700" y="173354"/>
                  </a:moveTo>
                  <a:lnTo>
                    <a:pt x="1435217" y="173354"/>
                  </a:lnTo>
                  <a:lnTo>
                    <a:pt x="1481728" y="181768"/>
                  </a:lnTo>
                  <a:lnTo>
                    <a:pt x="1516016" y="205575"/>
                  </a:lnTo>
                  <a:lnTo>
                    <a:pt x="1537220" y="242623"/>
                  </a:lnTo>
                  <a:lnTo>
                    <a:pt x="1544480" y="290761"/>
                  </a:lnTo>
                  <a:lnTo>
                    <a:pt x="1544480" y="491633"/>
                  </a:lnTo>
                  <a:lnTo>
                    <a:pt x="1551825" y="498053"/>
                  </a:lnTo>
                  <a:lnTo>
                    <a:pt x="1571111" y="498053"/>
                  </a:lnTo>
                  <a:lnTo>
                    <a:pt x="1577537" y="491633"/>
                  </a:lnTo>
                  <a:lnTo>
                    <a:pt x="1577537" y="285261"/>
                  </a:lnTo>
                  <a:lnTo>
                    <a:pt x="1571586" y="238776"/>
                  </a:lnTo>
                  <a:lnTo>
                    <a:pt x="1554176" y="199555"/>
                  </a:lnTo>
                  <a:lnTo>
                    <a:pt x="1529700" y="173354"/>
                  </a:lnTo>
                  <a:close/>
                </a:path>
                <a:path w="4159885" h="503555">
                  <a:moveTo>
                    <a:pt x="1439804" y="143090"/>
                  </a:moveTo>
                  <a:lnTo>
                    <a:pt x="1397322" y="148736"/>
                  </a:lnTo>
                  <a:lnTo>
                    <a:pt x="1363017" y="164185"/>
                  </a:lnTo>
                  <a:lnTo>
                    <a:pt x="1336114" y="187201"/>
                  </a:lnTo>
                  <a:lnTo>
                    <a:pt x="1315841" y="215548"/>
                  </a:lnTo>
                  <a:lnTo>
                    <a:pt x="1345162" y="215548"/>
                  </a:lnTo>
                  <a:lnTo>
                    <a:pt x="1350047" y="207980"/>
                  </a:lnTo>
                  <a:lnTo>
                    <a:pt x="1387897" y="182498"/>
                  </a:lnTo>
                  <a:lnTo>
                    <a:pt x="1435217" y="173354"/>
                  </a:lnTo>
                  <a:lnTo>
                    <a:pt x="1529700" y="173354"/>
                  </a:lnTo>
                  <a:lnTo>
                    <a:pt x="1525968" y="169360"/>
                  </a:lnTo>
                  <a:lnTo>
                    <a:pt x="1487624" y="149951"/>
                  </a:lnTo>
                  <a:lnTo>
                    <a:pt x="1439804" y="143090"/>
                  </a:lnTo>
                  <a:close/>
                </a:path>
                <a:path w="4159885" h="503555">
                  <a:moveTo>
                    <a:pt x="1816278" y="143090"/>
                  </a:moveTo>
                  <a:lnTo>
                    <a:pt x="1771653" y="149463"/>
                  </a:lnTo>
                  <a:lnTo>
                    <a:pt x="1732280" y="167480"/>
                  </a:lnTo>
                  <a:lnTo>
                    <a:pt x="1699436" y="195484"/>
                  </a:lnTo>
                  <a:lnTo>
                    <a:pt x="1674396" y="231820"/>
                  </a:lnTo>
                  <a:lnTo>
                    <a:pt x="1658437" y="274831"/>
                  </a:lnTo>
                  <a:lnTo>
                    <a:pt x="1652834" y="322863"/>
                  </a:lnTo>
                  <a:lnTo>
                    <a:pt x="1652834" y="323781"/>
                  </a:lnTo>
                  <a:lnTo>
                    <a:pt x="1659036" y="374360"/>
                  </a:lnTo>
                  <a:lnTo>
                    <a:pt x="1676437" y="418085"/>
                  </a:lnTo>
                  <a:lnTo>
                    <a:pt x="1703224" y="453912"/>
                  </a:lnTo>
                  <a:lnTo>
                    <a:pt x="1737587" y="480796"/>
                  </a:lnTo>
                  <a:lnTo>
                    <a:pt x="1777715" y="497692"/>
                  </a:lnTo>
                  <a:lnTo>
                    <a:pt x="1821795" y="503556"/>
                  </a:lnTo>
                  <a:lnTo>
                    <a:pt x="1863917" y="499587"/>
                  </a:lnTo>
                  <a:lnTo>
                    <a:pt x="1899155" y="488308"/>
                  </a:lnTo>
                  <a:lnTo>
                    <a:pt x="1926322" y="472371"/>
                  </a:lnTo>
                  <a:lnTo>
                    <a:pt x="1822714" y="472371"/>
                  </a:lnTo>
                  <a:lnTo>
                    <a:pt x="1783552" y="466530"/>
                  </a:lnTo>
                  <a:lnTo>
                    <a:pt x="1748092" y="449418"/>
                  </a:lnTo>
                  <a:lnTo>
                    <a:pt x="1718714" y="421651"/>
                  </a:lnTo>
                  <a:lnTo>
                    <a:pt x="1697800" y="383846"/>
                  </a:lnTo>
                  <a:lnTo>
                    <a:pt x="1687729" y="336618"/>
                  </a:lnTo>
                  <a:lnTo>
                    <a:pt x="1965953" y="336618"/>
                  </a:lnTo>
                  <a:lnTo>
                    <a:pt x="1974217" y="329281"/>
                  </a:lnTo>
                  <a:lnTo>
                    <a:pt x="1974217" y="321026"/>
                  </a:lnTo>
                  <a:lnTo>
                    <a:pt x="1972761" y="307271"/>
                  </a:lnTo>
                  <a:lnTo>
                    <a:pt x="1687729" y="307271"/>
                  </a:lnTo>
                  <a:lnTo>
                    <a:pt x="1700684" y="254229"/>
                  </a:lnTo>
                  <a:lnTo>
                    <a:pt x="1728017" y="211763"/>
                  </a:lnTo>
                  <a:lnTo>
                    <a:pt x="1766886" y="183573"/>
                  </a:lnTo>
                  <a:lnTo>
                    <a:pt x="1814450" y="173354"/>
                  </a:lnTo>
                  <a:lnTo>
                    <a:pt x="1906766" y="173354"/>
                  </a:lnTo>
                  <a:lnTo>
                    <a:pt x="1900080" y="167412"/>
                  </a:lnTo>
                  <a:lnTo>
                    <a:pt x="1861458" y="149455"/>
                  </a:lnTo>
                  <a:lnTo>
                    <a:pt x="1816278" y="143090"/>
                  </a:lnTo>
                  <a:close/>
                </a:path>
                <a:path w="4159885" h="503555">
                  <a:moveTo>
                    <a:pt x="1954022" y="421006"/>
                  </a:moveTo>
                  <a:lnTo>
                    <a:pt x="1940241" y="421006"/>
                  </a:lnTo>
                  <a:lnTo>
                    <a:pt x="1936574" y="422841"/>
                  </a:lnTo>
                  <a:lnTo>
                    <a:pt x="1933816" y="425593"/>
                  </a:lnTo>
                  <a:lnTo>
                    <a:pt x="1911810" y="444123"/>
                  </a:lnTo>
                  <a:lnTo>
                    <a:pt x="1886532" y="458956"/>
                  </a:lnTo>
                  <a:lnTo>
                    <a:pt x="1857120" y="468802"/>
                  </a:lnTo>
                  <a:lnTo>
                    <a:pt x="1822714" y="472371"/>
                  </a:lnTo>
                  <a:lnTo>
                    <a:pt x="1926322" y="472371"/>
                  </a:lnTo>
                  <a:lnTo>
                    <a:pt x="1929230" y="470666"/>
                  </a:lnTo>
                  <a:lnTo>
                    <a:pt x="1955860" y="447606"/>
                  </a:lnTo>
                  <a:lnTo>
                    <a:pt x="1959528" y="443937"/>
                  </a:lnTo>
                  <a:lnTo>
                    <a:pt x="1961366" y="439351"/>
                  </a:lnTo>
                  <a:lnTo>
                    <a:pt x="1961366" y="427427"/>
                  </a:lnTo>
                  <a:lnTo>
                    <a:pt x="1954022" y="421006"/>
                  </a:lnTo>
                  <a:close/>
                </a:path>
                <a:path w="4159885" h="503555">
                  <a:moveTo>
                    <a:pt x="1906766" y="173354"/>
                  </a:moveTo>
                  <a:lnTo>
                    <a:pt x="1814450" y="173354"/>
                  </a:lnTo>
                  <a:lnTo>
                    <a:pt x="1866486" y="184475"/>
                  </a:lnTo>
                  <a:lnTo>
                    <a:pt x="1904319" y="214170"/>
                  </a:lnTo>
                  <a:lnTo>
                    <a:pt x="1928208" y="256936"/>
                  </a:lnTo>
                  <a:lnTo>
                    <a:pt x="1938413" y="307271"/>
                  </a:lnTo>
                  <a:lnTo>
                    <a:pt x="1972761" y="307271"/>
                  </a:lnTo>
                  <a:lnTo>
                    <a:pt x="1969214" y="273769"/>
                  </a:lnTo>
                  <a:lnTo>
                    <a:pt x="1954697" y="231276"/>
                  </a:lnTo>
                  <a:lnTo>
                    <a:pt x="1931406" y="195255"/>
                  </a:lnTo>
                  <a:lnTo>
                    <a:pt x="1906766" y="173354"/>
                  </a:lnTo>
                  <a:close/>
                </a:path>
                <a:path w="4159885" h="503555">
                  <a:moveTo>
                    <a:pt x="2042169" y="428344"/>
                  </a:moveTo>
                  <a:lnTo>
                    <a:pt x="2029319" y="428344"/>
                  </a:lnTo>
                  <a:lnTo>
                    <a:pt x="2021974" y="435682"/>
                  </a:lnTo>
                  <a:lnTo>
                    <a:pt x="2021974" y="450358"/>
                  </a:lnTo>
                  <a:lnTo>
                    <a:pt x="2025641" y="455861"/>
                  </a:lnTo>
                  <a:lnTo>
                    <a:pt x="2090494" y="490142"/>
                  </a:lnTo>
                  <a:lnTo>
                    <a:pt x="2161545" y="502639"/>
                  </a:lnTo>
                  <a:lnTo>
                    <a:pt x="2208088" y="495516"/>
                  </a:lnTo>
                  <a:lnTo>
                    <a:pt x="2246021" y="475237"/>
                  </a:lnTo>
                  <a:lnTo>
                    <a:pt x="2249059" y="471454"/>
                  </a:lnTo>
                  <a:lnTo>
                    <a:pt x="2163374" y="471454"/>
                  </a:lnTo>
                  <a:lnTo>
                    <a:pt x="2133432" y="468903"/>
                  </a:lnTo>
                  <a:lnTo>
                    <a:pt x="2104264" y="461364"/>
                  </a:lnTo>
                  <a:lnTo>
                    <a:pt x="2075957" y="449011"/>
                  </a:lnTo>
                  <a:lnTo>
                    <a:pt x="2048595" y="432013"/>
                  </a:lnTo>
                  <a:lnTo>
                    <a:pt x="2045847" y="430179"/>
                  </a:lnTo>
                  <a:lnTo>
                    <a:pt x="2042169" y="428344"/>
                  </a:lnTo>
                  <a:close/>
                </a:path>
                <a:path w="4159885" h="503555">
                  <a:moveTo>
                    <a:pt x="2150523" y="144926"/>
                  </a:moveTo>
                  <a:lnTo>
                    <a:pt x="2104985" y="151963"/>
                  </a:lnTo>
                  <a:lnTo>
                    <a:pt x="2069260" y="171639"/>
                  </a:lnTo>
                  <a:lnTo>
                    <a:pt x="2045933" y="201805"/>
                  </a:lnTo>
                  <a:lnTo>
                    <a:pt x="2037583" y="240313"/>
                  </a:lnTo>
                  <a:lnTo>
                    <a:pt x="2037583" y="241231"/>
                  </a:lnTo>
                  <a:lnTo>
                    <a:pt x="2048214" y="279599"/>
                  </a:lnTo>
                  <a:lnTo>
                    <a:pt x="2075802" y="305326"/>
                  </a:lnTo>
                  <a:lnTo>
                    <a:pt x="2113892" y="322625"/>
                  </a:lnTo>
                  <a:lnTo>
                    <a:pt x="2190381" y="346585"/>
                  </a:lnTo>
                  <a:lnTo>
                    <a:pt x="2219391" y="360126"/>
                  </a:lnTo>
                  <a:lnTo>
                    <a:pt x="2239447" y="378656"/>
                  </a:lnTo>
                  <a:lnTo>
                    <a:pt x="2246935" y="404496"/>
                  </a:lnTo>
                  <a:lnTo>
                    <a:pt x="2246935" y="405414"/>
                  </a:lnTo>
                  <a:lnTo>
                    <a:pt x="2240465" y="432758"/>
                  </a:lnTo>
                  <a:lnTo>
                    <a:pt x="2222719" y="453568"/>
                  </a:lnTo>
                  <a:lnTo>
                    <a:pt x="2196190" y="466810"/>
                  </a:lnTo>
                  <a:lnTo>
                    <a:pt x="2163374" y="471454"/>
                  </a:lnTo>
                  <a:lnTo>
                    <a:pt x="2249059" y="471454"/>
                  </a:lnTo>
                  <a:lnTo>
                    <a:pt x="2271558" y="443435"/>
                  </a:lnTo>
                  <a:lnTo>
                    <a:pt x="2280911" y="401744"/>
                  </a:lnTo>
                  <a:lnTo>
                    <a:pt x="2280911" y="400831"/>
                  </a:lnTo>
                  <a:lnTo>
                    <a:pt x="2270868" y="361905"/>
                  </a:lnTo>
                  <a:lnTo>
                    <a:pt x="2208084" y="316730"/>
                  </a:lnTo>
                  <a:lnTo>
                    <a:pt x="2167052" y="303598"/>
                  </a:lnTo>
                  <a:lnTo>
                    <a:pt x="2131212" y="292765"/>
                  </a:lnTo>
                  <a:lnTo>
                    <a:pt x="2100711" y="279524"/>
                  </a:lnTo>
                  <a:lnTo>
                    <a:pt x="2079507" y="261810"/>
                  </a:lnTo>
                  <a:lnTo>
                    <a:pt x="2071559" y="237558"/>
                  </a:lnTo>
                  <a:lnTo>
                    <a:pt x="2071559" y="235731"/>
                  </a:lnTo>
                  <a:lnTo>
                    <a:pt x="2077168" y="212098"/>
                  </a:lnTo>
                  <a:lnTo>
                    <a:pt x="2093021" y="193193"/>
                  </a:lnTo>
                  <a:lnTo>
                    <a:pt x="2117654" y="180653"/>
                  </a:lnTo>
                  <a:lnTo>
                    <a:pt x="2149604" y="176109"/>
                  </a:lnTo>
                  <a:lnTo>
                    <a:pt x="2262544" y="176109"/>
                  </a:lnTo>
                  <a:lnTo>
                    <a:pt x="2236389" y="163110"/>
                  </a:lnTo>
                  <a:lnTo>
                    <a:pt x="2208254" y="153293"/>
                  </a:lnTo>
                  <a:lnTo>
                    <a:pt x="2179259" y="147089"/>
                  </a:lnTo>
                  <a:lnTo>
                    <a:pt x="2150523" y="144926"/>
                  </a:lnTo>
                  <a:close/>
                </a:path>
                <a:path w="4159885" h="503555">
                  <a:moveTo>
                    <a:pt x="2262544" y="176109"/>
                  </a:moveTo>
                  <a:lnTo>
                    <a:pt x="2149604" y="176109"/>
                  </a:lnTo>
                  <a:lnTo>
                    <a:pt x="2174339" y="177973"/>
                  </a:lnTo>
                  <a:lnTo>
                    <a:pt x="2198730" y="183447"/>
                  </a:lnTo>
                  <a:lnTo>
                    <a:pt x="2222434" y="192360"/>
                  </a:lnTo>
                  <a:lnTo>
                    <a:pt x="2245107" y="204538"/>
                  </a:lnTo>
                  <a:lnTo>
                    <a:pt x="2250613" y="206374"/>
                  </a:lnTo>
                  <a:lnTo>
                    <a:pt x="2263463" y="206374"/>
                  </a:lnTo>
                  <a:lnTo>
                    <a:pt x="2270808" y="199038"/>
                  </a:lnTo>
                  <a:lnTo>
                    <a:pt x="2270808" y="183446"/>
                  </a:lnTo>
                  <a:lnTo>
                    <a:pt x="2266222" y="178865"/>
                  </a:lnTo>
                  <a:lnTo>
                    <a:pt x="2262544" y="176109"/>
                  </a:lnTo>
                  <a:close/>
                </a:path>
                <a:path w="4159885" h="503555">
                  <a:moveTo>
                    <a:pt x="2350702" y="428344"/>
                  </a:moveTo>
                  <a:lnTo>
                    <a:pt x="2337841" y="428344"/>
                  </a:lnTo>
                  <a:lnTo>
                    <a:pt x="2330496" y="435682"/>
                  </a:lnTo>
                  <a:lnTo>
                    <a:pt x="2330496" y="450358"/>
                  </a:lnTo>
                  <a:lnTo>
                    <a:pt x="2334174" y="455861"/>
                  </a:lnTo>
                  <a:lnTo>
                    <a:pt x="2399365" y="490142"/>
                  </a:lnTo>
                  <a:lnTo>
                    <a:pt x="2470068" y="502639"/>
                  </a:lnTo>
                  <a:lnTo>
                    <a:pt x="2516612" y="495516"/>
                  </a:lnTo>
                  <a:lnTo>
                    <a:pt x="2554549" y="475237"/>
                  </a:lnTo>
                  <a:lnTo>
                    <a:pt x="2557587" y="471454"/>
                  </a:lnTo>
                  <a:lnTo>
                    <a:pt x="2472826" y="471454"/>
                  </a:lnTo>
                  <a:lnTo>
                    <a:pt x="2442352" y="468903"/>
                  </a:lnTo>
                  <a:lnTo>
                    <a:pt x="2412912" y="461364"/>
                  </a:lnTo>
                  <a:lnTo>
                    <a:pt x="2384504" y="449011"/>
                  </a:lnTo>
                  <a:lnTo>
                    <a:pt x="2357128" y="432013"/>
                  </a:lnTo>
                  <a:lnTo>
                    <a:pt x="2355289" y="430179"/>
                  </a:lnTo>
                  <a:lnTo>
                    <a:pt x="2350702" y="428344"/>
                  </a:lnTo>
                  <a:close/>
                </a:path>
                <a:path w="4159885" h="503555">
                  <a:moveTo>
                    <a:pt x="2459975" y="144926"/>
                  </a:moveTo>
                  <a:lnTo>
                    <a:pt x="2413904" y="151963"/>
                  </a:lnTo>
                  <a:lnTo>
                    <a:pt x="2377903" y="171639"/>
                  </a:lnTo>
                  <a:lnTo>
                    <a:pt x="2354471" y="201805"/>
                  </a:lnTo>
                  <a:lnTo>
                    <a:pt x="2346105" y="240313"/>
                  </a:lnTo>
                  <a:lnTo>
                    <a:pt x="2346105" y="241231"/>
                  </a:lnTo>
                  <a:lnTo>
                    <a:pt x="2356738" y="279599"/>
                  </a:lnTo>
                  <a:lnTo>
                    <a:pt x="2384330" y="305326"/>
                  </a:lnTo>
                  <a:lnTo>
                    <a:pt x="2422424" y="322625"/>
                  </a:lnTo>
                  <a:lnTo>
                    <a:pt x="2498909" y="346585"/>
                  </a:lnTo>
                  <a:lnTo>
                    <a:pt x="2527920" y="360126"/>
                  </a:lnTo>
                  <a:lnTo>
                    <a:pt x="2547978" y="378656"/>
                  </a:lnTo>
                  <a:lnTo>
                    <a:pt x="2555468" y="404496"/>
                  </a:lnTo>
                  <a:lnTo>
                    <a:pt x="2555468" y="405414"/>
                  </a:lnTo>
                  <a:lnTo>
                    <a:pt x="2549011" y="432758"/>
                  </a:lnTo>
                  <a:lnTo>
                    <a:pt x="2531362" y="453568"/>
                  </a:lnTo>
                  <a:lnTo>
                    <a:pt x="2505106" y="466810"/>
                  </a:lnTo>
                  <a:lnTo>
                    <a:pt x="2472826" y="471454"/>
                  </a:lnTo>
                  <a:lnTo>
                    <a:pt x="2557587" y="471454"/>
                  </a:lnTo>
                  <a:lnTo>
                    <a:pt x="2580089" y="443435"/>
                  </a:lnTo>
                  <a:lnTo>
                    <a:pt x="2589444" y="401744"/>
                  </a:lnTo>
                  <a:lnTo>
                    <a:pt x="2589444" y="400831"/>
                  </a:lnTo>
                  <a:lnTo>
                    <a:pt x="2579401" y="361905"/>
                  </a:lnTo>
                  <a:lnTo>
                    <a:pt x="2516616" y="316730"/>
                  </a:lnTo>
                  <a:lnTo>
                    <a:pt x="2475584" y="303598"/>
                  </a:lnTo>
                  <a:lnTo>
                    <a:pt x="2440131" y="292765"/>
                  </a:lnTo>
                  <a:lnTo>
                    <a:pt x="2409583" y="279524"/>
                  </a:lnTo>
                  <a:lnTo>
                    <a:pt x="2388160" y="261810"/>
                  </a:lnTo>
                  <a:lnTo>
                    <a:pt x="2380081" y="237558"/>
                  </a:lnTo>
                  <a:lnTo>
                    <a:pt x="2380081" y="235731"/>
                  </a:lnTo>
                  <a:lnTo>
                    <a:pt x="2385691" y="212098"/>
                  </a:lnTo>
                  <a:lnTo>
                    <a:pt x="2401545" y="193193"/>
                  </a:lnTo>
                  <a:lnTo>
                    <a:pt x="2426181" y="180653"/>
                  </a:lnTo>
                  <a:lnTo>
                    <a:pt x="2458137" y="176109"/>
                  </a:lnTo>
                  <a:lnTo>
                    <a:pt x="2571077" y="176109"/>
                  </a:lnTo>
                  <a:lnTo>
                    <a:pt x="2544936" y="163110"/>
                  </a:lnTo>
                  <a:lnTo>
                    <a:pt x="2516901" y="153293"/>
                  </a:lnTo>
                  <a:lnTo>
                    <a:pt x="2488179" y="147089"/>
                  </a:lnTo>
                  <a:lnTo>
                    <a:pt x="2459975" y="144926"/>
                  </a:lnTo>
                  <a:close/>
                </a:path>
                <a:path w="4159885" h="503555">
                  <a:moveTo>
                    <a:pt x="2571077" y="176109"/>
                  </a:moveTo>
                  <a:lnTo>
                    <a:pt x="2458137" y="176109"/>
                  </a:lnTo>
                  <a:lnTo>
                    <a:pt x="2482886" y="177973"/>
                  </a:lnTo>
                  <a:lnTo>
                    <a:pt x="2507377" y="183447"/>
                  </a:lnTo>
                  <a:lnTo>
                    <a:pt x="2531351" y="192360"/>
                  </a:lnTo>
                  <a:lnTo>
                    <a:pt x="2554549" y="204538"/>
                  </a:lnTo>
                  <a:lnTo>
                    <a:pt x="2556387" y="205456"/>
                  </a:lnTo>
                  <a:lnTo>
                    <a:pt x="2559146" y="206374"/>
                  </a:lnTo>
                  <a:lnTo>
                    <a:pt x="2571996" y="206374"/>
                  </a:lnTo>
                  <a:lnTo>
                    <a:pt x="2579341" y="199038"/>
                  </a:lnTo>
                  <a:lnTo>
                    <a:pt x="2579341" y="183446"/>
                  </a:lnTo>
                  <a:lnTo>
                    <a:pt x="2574754" y="178865"/>
                  </a:lnTo>
                  <a:lnTo>
                    <a:pt x="2571077" y="176109"/>
                  </a:lnTo>
                  <a:close/>
                </a:path>
                <a:path w="4159885" h="503555">
                  <a:moveTo>
                    <a:pt x="2872265" y="135753"/>
                  </a:moveTo>
                  <a:lnTo>
                    <a:pt x="2856264" y="138834"/>
                  </a:lnTo>
                  <a:lnTo>
                    <a:pt x="2843453" y="147333"/>
                  </a:lnTo>
                  <a:lnTo>
                    <a:pt x="2834947" y="160131"/>
                  </a:lnTo>
                  <a:lnTo>
                    <a:pt x="2831863" y="176109"/>
                  </a:lnTo>
                  <a:lnTo>
                    <a:pt x="2831863" y="458613"/>
                  </a:lnTo>
                  <a:lnTo>
                    <a:pt x="2835076" y="474593"/>
                  </a:lnTo>
                  <a:lnTo>
                    <a:pt x="2843797" y="487390"/>
                  </a:lnTo>
                  <a:lnTo>
                    <a:pt x="2856652" y="495889"/>
                  </a:lnTo>
                  <a:lnTo>
                    <a:pt x="2872265" y="498970"/>
                  </a:lnTo>
                  <a:lnTo>
                    <a:pt x="2888405" y="495889"/>
                  </a:lnTo>
                  <a:lnTo>
                    <a:pt x="2901533" y="487390"/>
                  </a:lnTo>
                  <a:lnTo>
                    <a:pt x="2910357" y="474593"/>
                  </a:lnTo>
                  <a:lnTo>
                    <a:pt x="2913586" y="458613"/>
                  </a:lnTo>
                  <a:lnTo>
                    <a:pt x="2913586" y="294435"/>
                  </a:lnTo>
                  <a:lnTo>
                    <a:pt x="2919483" y="257455"/>
                  </a:lnTo>
                  <a:lnTo>
                    <a:pt x="2935968" y="229764"/>
                  </a:lnTo>
                  <a:lnTo>
                    <a:pt x="2961233" y="212394"/>
                  </a:lnTo>
                  <a:lnTo>
                    <a:pt x="2993469" y="206374"/>
                  </a:lnTo>
                  <a:lnTo>
                    <a:pt x="3139215" y="206374"/>
                  </a:lnTo>
                  <a:lnTo>
                    <a:pt x="3133780" y="193538"/>
                  </a:lnTo>
                  <a:lnTo>
                    <a:pt x="2913586" y="193538"/>
                  </a:lnTo>
                  <a:lnTo>
                    <a:pt x="2913586" y="176109"/>
                  </a:lnTo>
                  <a:lnTo>
                    <a:pt x="2910357" y="160131"/>
                  </a:lnTo>
                  <a:lnTo>
                    <a:pt x="2901533" y="147333"/>
                  </a:lnTo>
                  <a:lnTo>
                    <a:pt x="2888405" y="138834"/>
                  </a:lnTo>
                  <a:lnTo>
                    <a:pt x="2872265" y="135753"/>
                  </a:lnTo>
                  <a:close/>
                </a:path>
                <a:path w="4159885" h="503555">
                  <a:moveTo>
                    <a:pt x="3139215" y="206374"/>
                  </a:moveTo>
                  <a:lnTo>
                    <a:pt x="2993469" y="206374"/>
                  </a:lnTo>
                  <a:lnTo>
                    <a:pt x="3025909" y="212121"/>
                  </a:lnTo>
                  <a:lnTo>
                    <a:pt x="3049827" y="228961"/>
                  </a:lnTo>
                  <a:lnTo>
                    <a:pt x="3064621" y="256293"/>
                  </a:lnTo>
                  <a:lnTo>
                    <a:pt x="3069686" y="293516"/>
                  </a:lnTo>
                  <a:lnTo>
                    <a:pt x="3069686" y="458613"/>
                  </a:lnTo>
                  <a:lnTo>
                    <a:pt x="3072914" y="474593"/>
                  </a:lnTo>
                  <a:lnTo>
                    <a:pt x="3081739" y="487390"/>
                  </a:lnTo>
                  <a:lnTo>
                    <a:pt x="3094867" y="495889"/>
                  </a:lnTo>
                  <a:lnTo>
                    <a:pt x="3111007" y="498970"/>
                  </a:lnTo>
                  <a:lnTo>
                    <a:pt x="3127003" y="495889"/>
                  </a:lnTo>
                  <a:lnTo>
                    <a:pt x="3139815" y="487390"/>
                  </a:lnTo>
                  <a:lnTo>
                    <a:pt x="3148323" y="474593"/>
                  </a:lnTo>
                  <a:lnTo>
                    <a:pt x="3151408" y="458613"/>
                  </a:lnTo>
                  <a:lnTo>
                    <a:pt x="3151408" y="267833"/>
                  </a:lnTo>
                  <a:lnTo>
                    <a:pt x="3145986" y="222368"/>
                  </a:lnTo>
                  <a:lnTo>
                    <a:pt x="3139215" y="206374"/>
                  </a:lnTo>
                  <a:close/>
                </a:path>
                <a:path w="4159885" h="503555">
                  <a:moveTo>
                    <a:pt x="3024687" y="132079"/>
                  </a:moveTo>
                  <a:lnTo>
                    <a:pt x="2987314" y="137039"/>
                  </a:lnTo>
                  <a:lnTo>
                    <a:pt x="2957085" y="150426"/>
                  </a:lnTo>
                  <a:lnTo>
                    <a:pt x="2932882" y="170005"/>
                  </a:lnTo>
                  <a:lnTo>
                    <a:pt x="2913586" y="193538"/>
                  </a:lnTo>
                  <a:lnTo>
                    <a:pt x="3133780" y="193538"/>
                  </a:lnTo>
                  <a:lnTo>
                    <a:pt x="3130074" y="184783"/>
                  </a:lnTo>
                  <a:lnTo>
                    <a:pt x="3104200" y="156355"/>
                  </a:lnTo>
                  <a:lnTo>
                    <a:pt x="3068895" y="138361"/>
                  </a:lnTo>
                  <a:lnTo>
                    <a:pt x="3024687" y="132079"/>
                  </a:lnTo>
                  <a:close/>
                </a:path>
                <a:path w="4159885" h="503555">
                  <a:moveTo>
                    <a:pt x="3544401" y="440268"/>
                  </a:moveTo>
                  <a:lnTo>
                    <a:pt x="3298325" y="440268"/>
                  </a:lnTo>
                  <a:lnTo>
                    <a:pt x="3319330" y="463944"/>
                  </a:lnTo>
                  <a:lnTo>
                    <a:pt x="3345845" y="483836"/>
                  </a:lnTo>
                  <a:lnTo>
                    <a:pt x="3378901" y="497537"/>
                  </a:lnTo>
                  <a:lnTo>
                    <a:pt x="3419529" y="502639"/>
                  </a:lnTo>
                  <a:lnTo>
                    <a:pt x="3461106" y="497136"/>
                  </a:lnTo>
                  <a:lnTo>
                    <a:pt x="3499927" y="480932"/>
                  </a:lnTo>
                  <a:lnTo>
                    <a:pt x="3533851" y="454485"/>
                  </a:lnTo>
                  <a:lnTo>
                    <a:pt x="3544401" y="440268"/>
                  </a:lnTo>
                  <a:close/>
                </a:path>
                <a:path w="4159885" h="503555">
                  <a:moveTo>
                    <a:pt x="3257004" y="0"/>
                  </a:moveTo>
                  <a:lnTo>
                    <a:pt x="3241007" y="3081"/>
                  </a:lnTo>
                  <a:lnTo>
                    <a:pt x="3228195" y="11580"/>
                  </a:lnTo>
                  <a:lnTo>
                    <a:pt x="3219687" y="24378"/>
                  </a:lnTo>
                  <a:lnTo>
                    <a:pt x="3216602" y="40356"/>
                  </a:lnTo>
                  <a:lnTo>
                    <a:pt x="3216602" y="458613"/>
                  </a:lnTo>
                  <a:lnTo>
                    <a:pt x="3219816" y="474206"/>
                  </a:lnTo>
                  <a:lnTo>
                    <a:pt x="3228540" y="487046"/>
                  </a:lnTo>
                  <a:lnTo>
                    <a:pt x="3241395" y="495760"/>
                  </a:lnTo>
                  <a:lnTo>
                    <a:pt x="3257004" y="498970"/>
                  </a:lnTo>
                  <a:lnTo>
                    <a:pt x="3273144" y="495760"/>
                  </a:lnTo>
                  <a:lnTo>
                    <a:pt x="3286272" y="487046"/>
                  </a:lnTo>
                  <a:lnTo>
                    <a:pt x="3295096" y="474206"/>
                  </a:lnTo>
                  <a:lnTo>
                    <a:pt x="3298325" y="458613"/>
                  </a:lnTo>
                  <a:lnTo>
                    <a:pt x="3298325" y="440268"/>
                  </a:lnTo>
                  <a:lnTo>
                    <a:pt x="3544401" y="440268"/>
                  </a:lnTo>
                  <a:lnTo>
                    <a:pt x="3550526" y="432013"/>
                  </a:lnTo>
                  <a:lnTo>
                    <a:pt x="3400253" y="432013"/>
                  </a:lnTo>
                  <a:lnTo>
                    <a:pt x="3360266" y="423786"/>
                  </a:lnTo>
                  <a:lnTo>
                    <a:pt x="3326906" y="400597"/>
                  </a:lnTo>
                  <a:lnTo>
                    <a:pt x="3304047" y="364683"/>
                  </a:lnTo>
                  <a:lnTo>
                    <a:pt x="3295567" y="318281"/>
                  </a:lnTo>
                  <a:lnTo>
                    <a:pt x="3295567" y="316444"/>
                  </a:lnTo>
                  <a:lnTo>
                    <a:pt x="3304047" y="270038"/>
                  </a:lnTo>
                  <a:lnTo>
                    <a:pt x="3326906" y="234124"/>
                  </a:lnTo>
                  <a:lnTo>
                    <a:pt x="3360266" y="210937"/>
                  </a:lnTo>
                  <a:lnTo>
                    <a:pt x="3400253" y="202711"/>
                  </a:lnTo>
                  <a:lnTo>
                    <a:pt x="3550559" y="202711"/>
                  </a:lnTo>
                  <a:lnTo>
                    <a:pt x="3547814" y="199038"/>
                  </a:lnTo>
                  <a:lnTo>
                    <a:pt x="3298325" y="199038"/>
                  </a:lnTo>
                  <a:lnTo>
                    <a:pt x="3298325" y="40356"/>
                  </a:lnTo>
                  <a:lnTo>
                    <a:pt x="3295096" y="24378"/>
                  </a:lnTo>
                  <a:lnTo>
                    <a:pt x="3286272" y="11580"/>
                  </a:lnTo>
                  <a:lnTo>
                    <a:pt x="3273144" y="3081"/>
                  </a:lnTo>
                  <a:lnTo>
                    <a:pt x="3257004" y="0"/>
                  </a:lnTo>
                  <a:close/>
                </a:path>
                <a:path w="4159885" h="503555">
                  <a:moveTo>
                    <a:pt x="3550559" y="202711"/>
                  </a:moveTo>
                  <a:lnTo>
                    <a:pt x="3400253" y="202711"/>
                  </a:lnTo>
                  <a:lnTo>
                    <a:pt x="3439419" y="210808"/>
                  </a:lnTo>
                  <a:lnTo>
                    <a:pt x="3471871" y="233780"/>
                  </a:lnTo>
                  <a:lnTo>
                    <a:pt x="3493994" y="269651"/>
                  </a:lnTo>
                  <a:lnTo>
                    <a:pt x="3502171" y="316444"/>
                  </a:lnTo>
                  <a:lnTo>
                    <a:pt x="3502171" y="318281"/>
                  </a:lnTo>
                  <a:lnTo>
                    <a:pt x="3494123" y="365458"/>
                  </a:lnTo>
                  <a:lnTo>
                    <a:pt x="3472216" y="401286"/>
                  </a:lnTo>
                  <a:lnTo>
                    <a:pt x="3439807" y="424045"/>
                  </a:lnTo>
                  <a:lnTo>
                    <a:pt x="3400253" y="432013"/>
                  </a:lnTo>
                  <a:lnTo>
                    <a:pt x="3550526" y="432013"/>
                  </a:lnTo>
                  <a:lnTo>
                    <a:pt x="3560735" y="418256"/>
                  </a:lnTo>
                  <a:lnTo>
                    <a:pt x="3578436" y="372701"/>
                  </a:lnTo>
                  <a:lnTo>
                    <a:pt x="3584813" y="318281"/>
                  </a:lnTo>
                  <a:lnTo>
                    <a:pt x="3584813" y="316444"/>
                  </a:lnTo>
                  <a:lnTo>
                    <a:pt x="3578372" y="261703"/>
                  </a:lnTo>
                  <a:lnTo>
                    <a:pt x="3560531" y="216057"/>
                  </a:lnTo>
                  <a:lnTo>
                    <a:pt x="3550559" y="202711"/>
                  </a:lnTo>
                  <a:close/>
                </a:path>
                <a:path w="4159885" h="503555">
                  <a:moveTo>
                    <a:pt x="3419529" y="132079"/>
                  </a:moveTo>
                  <a:lnTo>
                    <a:pt x="3379802" y="137254"/>
                  </a:lnTo>
                  <a:lnTo>
                    <a:pt x="3346876" y="151458"/>
                  </a:lnTo>
                  <a:lnTo>
                    <a:pt x="3319975" y="172712"/>
                  </a:lnTo>
                  <a:lnTo>
                    <a:pt x="3298325" y="199038"/>
                  </a:lnTo>
                  <a:lnTo>
                    <a:pt x="3547814" y="199038"/>
                  </a:lnTo>
                  <a:lnTo>
                    <a:pt x="3533507" y="179890"/>
                  </a:lnTo>
                  <a:lnTo>
                    <a:pt x="3499519" y="153583"/>
                  </a:lnTo>
                  <a:lnTo>
                    <a:pt x="3460787" y="137519"/>
                  </a:lnTo>
                  <a:lnTo>
                    <a:pt x="3419529" y="132079"/>
                  </a:lnTo>
                  <a:close/>
                </a:path>
                <a:path w="4159885" h="503555">
                  <a:moveTo>
                    <a:pt x="3684902" y="135753"/>
                  </a:moveTo>
                  <a:lnTo>
                    <a:pt x="3668906" y="138834"/>
                  </a:lnTo>
                  <a:lnTo>
                    <a:pt x="3656094" y="147333"/>
                  </a:lnTo>
                  <a:lnTo>
                    <a:pt x="3647586" y="160131"/>
                  </a:lnTo>
                  <a:lnTo>
                    <a:pt x="3644501" y="176109"/>
                  </a:lnTo>
                  <a:lnTo>
                    <a:pt x="3644501" y="458613"/>
                  </a:lnTo>
                  <a:lnTo>
                    <a:pt x="3647715" y="474593"/>
                  </a:lnTo>
                  <a:lnTo>
                    <a:pt x="3656439" y="487390"/>
                  </a:lnTo>
                  <a:lnTo>
                    <a:pt x="3669294" y="495889"/>
                  </a:lnTo>
                  <a:lnTo>
                    <a:pt x="3684902" y="498970"/>
                  </a:lnTo>
                  <a:lnTo>
                    <a:pt x="3701047" y="495889"/>
                  </a:lnTo>
                  <a:lnTo>
                    <a:pt x="3714174" y="487390"/>
                  </a:lnTo>
                  <a:lnTo>
                    <a:pt x="3722996" y="474593"/>
                  </a:lnTo>
                  <a:lnTo>
                    <a:pt x="3726223" y="458613"/>
                  </a:lnTo>
                  <a:lnTo>
                    <a:pt x="3726223" y="294435"/>
                  </a:lnTo>
                  <a:lnTo>
                    <a:pt x="3732120" y="257455"/>
                  </a:lnTo>
                  <a:lnTo>
                    <a:pt x="3748606" y="229764"/>
                  </a:lnTo>
                  <a:lnTo>
                    <a:pt x="3773874" y="212394"/>
                  </a:lnTo>
                  <a:lnTo>
                    <a:pt x="3806117" y="206374"/>
                  </a:lnTo>
                  <a:lnTo>
                    <a:pt x="3951863" y="206374"/>
                  </a:lnTo>
                  <a:lnTo>
                    <a:pt x="3946428" y="193538"/>
                  </a:lnTo>
                  <a:lnTo>
                    <a:pt x="3726223" y="193538"/>
                  </a:lnTo>
                  <a:lnTo>
                    <a:pt x="3726223" y="176109"/>
                  </a:lnTo>
                  <a:lnTo>
                    <a:pt x="3722996" y="160131"/>
                  </a:lnTo>
                  <a:lnTo>
                    <a:pt x="3714174" y="147333"/>
                  </a:lnTo>
                  <a:lnTo>
                    <a:pt x="3701047" y="138834"/>
                  </a:lnTo>
                  <a:lnTo>
                    <a:pt x="3684902" y="135753"/>
                  </a:lnTo>
                  <a:close/>
                </a:path>
                <a:path w="4159885" h="503555">
                  <a:moveTo>
                    <a:pt x="3951863" y="206374"/>
                  </a:moveTo>
                  <a:lnTo>
                    <a:pt x="3806117" y="206374"/>
                  </a:lnTo>
                  <a:lnTo>
                    <a:pt x="3838555" y="212121"/>
                  </a:lnTo>
                  <a:lnTo>
                    <a:pt x="3862470" y="228961"/>
                  </a:lnTo>
                  <a:lnTo>
                    <a:pt x="3877260" y="256293"/>
                  </a:lnTo>
                  <a:lnTo>
                    <a:pt x="3882323" y="293516"/>
                  </a:lnTo>
                  <a:lnTo>
                    <a:pt x="3882323" y="458613"/>
                  </a:lnTo>
                  <a:lnTo>
                    <a:pt x="3885552" y="474593"/>
                  </a:lnTo>
                  <a:lnTo>
                    <a:pt x="3894376" y="487390"/>
                  </a:lnTo>
                  <a:lnTo>
                    <a:pt x="3907504" y="495889"/>
                  </a:lnTo>
                  <a:lnTo>
                    <a:pt x="3923644" y="498970"/>
                  </a:lnTo>
                  <a:lnTo>
                    <a:pt x="3939647" y="495889"/>
                  </a:lnTo>
                  <a:lnTo>
                    <a:pt x="3952462" y="487390"/>
                  </a:lnTo>
                  <a:lnTo>
                    <a:pt x="3960971" y="474593"/>
                  </a:lnTo>
                  <a:lnTo>
                    <a:pt x="3964056" y="458613"/>
                  </a:lnTo>
                  <a:lnTo>
                    <a:pt x="3964056" y="267833"/>
                  </a:lnTo>
                  <a:lnTo>
                    <a:pt x="3958634" y="222368"/>
                  </a:lnTo>
                  <a:lnTo>
                    <a:pt x="3951863" y="206374"/>
                  </a:lnTo>
                  <a:close/>
                </a:path>
                <a:path w="4159885" h="503555">
                  <a:moveTo>
                    <a:pt x="3837335" y="132079"/>
                  </a:moveTo>
                  <a:lnTo>
                    <a:pt x="3799962" y="137039"/>
                  </a:lnTo>
                  <a:lnTo>
                    <a:pt x="3769732" y="150426"/>
                  </a:lnTo>
                  <a:lnTo>
                    <a:pt x="3745525" y="170005"/>
                  </a:lnTo>
                  <a:lnTo>
                    <a:pt x="3726223" y="193538"/>
                  </a:lnTo>
                  <a:lnTo>
                    <a:pt x="3946428" y="193538"/>
                  </a:lnTo>
                  <a:lnTo>
                    <a:pt x="3942722" y="184783"/>
                  </a:lnTo>
                  <a:lnTo>
                    <a:pt x="3916848" y="156355"/>
                  </a:lnTo>
                  <a:lnTo>
                    <a:pt x="3881543" y="138361"/>
                  </a:lnTo>
                  <a:lnTo>
                    <a:pt x="3837335" y="132079"/>
                  </a:lnTo>
                  <a:close/>
                </a:path>
                <a:path w="4159885" h="503555">
                  <a:moveTo>
                    <a:pt x="4023734" y="71550"/>
                  </a:moveTo>
                  <a:lnTo>
                    <a:pt x="4007205" y="71550"/>
                  </a:lnTo>
                  <a:lnTo>
                    <a:pt x="4007205" y="146753"/>
                  </a:lnTo>
                  <a:lnTo>
                    <a:pt x="4010883" y="150426"/>
                  </a:lnTo>
                  <a:lnTo>
                    <a:pt x="4020067" y="150426"/>
                  </a:lnTo>
                  <a:lnTo>
                    <a:pt x="4023734" y="146753"/>
                  </a:lnTo>
                  <a:lnTo>
                    <a:pt x="4023734" y="71550"/>
                  </a:lnTo>
                  <a:close/>
                </a:path>
                <a:path w="4159885" h="503555">
                  <a:moveTo>
                    <a:pt x="4051284" y="55948"/>
                  </a:moveTo>
                  <a:lnTo>
                    <a:pt x="3979665" y="55948"/>
                  </a:lnTo>
                  <a:lnTo>
                    <a:pt x="3976907" y="59621"/>
                  </a:lnTo>
                  <a:lnTo>
                    <a:pt x="3976907" y="67876"/>
                  </a:lnTo>
                  <a:lnTo>
                    <a:pt x="3979665" y="71550"/>
                  </a:lnTo>
                  <a:lnTo>
                    <a:pt x="4051284" y="71550"/>
                  </a:lnTo>
                  <a:lnTo>
                    <a:pt x="4054043" y="67876"/>
                  </a:lnTo>
                  <a:lnTo>
                    <a:pt x="4054043" y="59621"/>
                  </a:lnTo>
                  <a:lnTo>
                    <a:pt x="4051284" y="55948"/>
                  </a:lnTo>
                  <a:close/>
                </a:path>
                <a:path w="4159885" h="503555">
                  <a:moveTo>
                    <a:pt x="4080664" y="55040"/>
                  </a:moveTo>
                  <a:lnTo>
                    <a:pt x="4070571" y="55040"/>
                  </a:lnTo>
                  <a:lnTo>
                    <a:pt x="4066893" y="59621"/>
                  </a:lnTo>
                  <a:lnTo>
                    <a:pt x="4066893" y="146753"/>
                  </a:lnTo>
                  <a:lnTo>
                    <a:pt x="4070571" y="150426"/>
                  </a:lnTo>
                  <a:lnTo>
                    <a:pt x="4079755" y="150426"/>
                  </a:lnTo>
                  <a:lnTo>
                    <a:pt x="4083422" y="146753"/>
                  </a:lnTo>
                  <a:lnTo>
                    <a:pt x="4083422" y="86223"/>
                  </a:lnTo>
                  <a:lnTo>
                    <a:pt x="4102104" y="86223"/>
                  </a:lnTo>
                  <a:lnTo>
                    <a:pt x="4085261" y="59621"/>
                  </a:lnTo>
                  <a:lnTo>
                    <a:pt x="4083422" y="56866"/>
                  </a:lnTo>
                  <a:lnTo>
                    <a:pt x="4080664" y="55040"/>
                  </a:lnTo>
                  <a:close/>
                </a:path>
                <a:path w="4159885" h="503555">
                  <a:moveTo>
                    <a:pt x="4159638" y="86223"/>
                  </a:moveTo>
                  <a:lnTo>
                    <a:pt x="4143110" y="86223"/>
                  </a:lnTo>
                  <a:lnTo>
                    <a:pt x="4143110" y="146753"/>
                  </a:lnTo>
                  <a:lnTo>
                    <a:pt x="4146777" y="150426"/>
                  </a:lnTo>
                  <a:lnTo>
                    <a:pt x="4155961" y="150426"/>
                  </a:lnTo>
                  <a:lnTo>
                    <a:pt x="4159638" y="146753"/>
                  </a:lnTo>
                  <a:lnTo>
                    <a:pt x="4159638" y="86223"/>
                  </a:lnTo>
                  <a:close/>
                </a:path>
                <a:path w="4159885" h="503555">
                  <a:moveTo>
                    <a:pt x="4102104" y="86223"/>
                  </a:moveTo>
                  <a:lnTo>
                    <a:pt x="4083422" y="86223"/>
                  </a:lnTo>
                  <a:lnTo>
                    <a:pt x="4106376" y="120161"/>
                  </a:lnTo>
                  <a:lnTo>
                    <a:pt x="4108214" y="122906"/>
                  </a:lnTo>
                  <a:lnTo>
                    <a:pt x="4110053" y="124743"/>
                  </a:lnTo>
                  <a:lnTo>
                    <a:pt x="4116479" y="124743"/>
                  </a:lnTo>
                  <a:lnTo>
                    <a:pt x="4118317" y="122906"/>
                  </a:lnTo>
                  <a:lnTo>
                    <a:pt x="4130701" y="104570"/>
                  </a:lnTo>
                  <a:lnTo>
                    <a:pt x="4113720" y="104570"/>
                  </a:lnTo>
                  <a:lnTo>
                    <a:pt x="4102104" y="86223"/>
                  </a:lnTo>
                  <a:close/>
                </a:path>
                <a:path w="4159885" h="503555">
                  <a:moveTo>
                    <a:pt x="4155961" y="55040"/>
                  </a:moveTo>
                  <a:lnTo>
                    <a:pt x="4145868" y="55040"/>
                  </a:lnTo>
                  <a:lnTo>
                    <a:pt x="4144029" y="56866"/>
                  </a:lnTo>
                  <a:lnTo>
                    <a:pt x="4142190" y="59621"/>
                  </a:lnTo>
                  <a:lnTo>
                    <a:pt x="4113720" y="104570"/>
                  </a:lnTo>
                  <a:lnTo>
                    <a:pt x="4130701" y="104570"/>
                  </a:lnTo>
                  <a:lnTo>
                    <a:pt x="4143110" y="86223"/>
                  </a:lnTo>
                  <a:lnTo>
                    <a:pt x="4159638" y="86223"/>
                  </a:lnTo>
                  <a:lnTo>
                    <a:pt x="4159638" y="59621"/>
                  </a:lnTo>
                  <a:lnTo>
                    <a:pt x="4155961" y="5504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485038" y="1943862"/>
            <a:ext cx="4315562" cy="782907"/>
          </a:xfrm>
          <a:prstGeom prst="rect">
            <a:avLst/>
          </a:prstGeom>
        </p:spPr>
        <p:txBody>
          <a:bodyPr vert="horz" wrap="square" lIns="0" tIns="13335" rIns="0" bIns="0" rtlCol="0">
            <a:spAutoFit/>
          </a:bodyPr>
          <a:lstStyle/>
          <a:p>
            <a:pPr marL="12700">
              <a:lnSpc>
                <a:spcPct val="100000"/>
              </a:lnSpc>
              <a:spcBef>
                <a:spcPts val="105"/>
              </a:spcBef>
            </a:pPr>
            <a:r>
              <a:rPr sz="5000" spc="-20" dirty="0">
                <a:solidFill>
                  <a:srgbClr val="00B16B"/>
                </a:solidFill>
              </a:rPr>
              <a:t>fibre</a:t>
            </a:r>
            <a:r>
              <a:rPr sz="5000" spc="-60" dirty="0">
                <a:solidFill>
                  <a:srgbClr val="00B16B"/>
                </a:solidFill>
              </a:rPr>
              <a:t> </a:t>
            </a:r>
            <a:r>
              <a:rPr sz="5000" spc="-10" dirty="0">
                <a:solidFill>
                  <a:srgbClr val="00B16B"/>
                </a:solidFill>
              </a:rPr>
              <a:t>initiative</a:t>
            </a:r>
            <a:endParaRPr sz="5000" dirty="0"/>
          </a:p>
        </p:txBody>
      </p:sp>
      <p:sp>
        <p:nvSpPr>
          <p:cNvPr id="8" name="object 8"/>
          <p:cNvSpPr txBox="1"/>
          <p:nvPr/>
        </p:nvSpPr>
        <p:spPr>
          <a:xfrm>
            <a:off x="485038" y="3132835"/>
            <a:ext cx="4157345" cy="1123315"/>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Calibri"/>
                <a:cs typeface="Calibri"/>
              </a:rPr>
              <a:t>Aligned</a:t>
            </a:r>
            <a:r>
              <a:rPr sz="1800" spc="15" dirty="0">
                <a:solidFill>
                  <a:srgbClr val="FFFFFF"/>
                </a:solidFill>
                <a:latin typeface="Calibri"/>
                <a:cs typeface="Calibri"/>
              </a:rPr>
              <a:t> </a:t>
            </a:r>
            <a:r>
              <a:rPr sz="1800" spc="-5" dirty="0">
                <a:solidFill>
                  <a:srgbClr val="FFFFFF"/>
                </a:solidFill>
                <a:latin typeface="Calibri"/>
                <a:cs typeface="Calibri"/>
              </a:rPr>
              <a:t>with</a:t>
            </a:r>
            <a:r>
              <a:rPr sz="1800" spc="15" dirty="0">
                <a:solidFill>
                  <a:srgbClr val="FFFFFF"/>
                </a:solidFill>
                <a:latin typeface="Calibri"/>
                <a:cs typeface="Calibri"/>
              </a:rPr>
              <a:t> </a:t>
            </a:r>
            <a:r>
              <a:rPr sz="1800" spc="-10" dirty="0">
                <a:solidFill>
                  <a:srgbClr val="FFFFFF"/>
                </a:solidFill>
                <a:latin typeface="Calibri"/>
                <a:cs typeface="Calibri"/>
              </a:rPr>
              <a:t>Federal</a:t>
            </a:r>
            <a:r>
              <a:rPr sz="1800" dirty="0">
                <a:solidFill>
                  <a:srgbClr val="FFFFFF"/>
                </a:solidFill>
                <a:latin typeface="Calibri"/>
                <a:cs typeface="Calibri"/>
              </a:rPr>
              <a:t> </a:t>
            </a:r>
            <a:r>
              <a:rPr sz="1800" spc="-5" dirty="0">
                <a:solidFill>
                  <a:srgbClr val="FFFFFF"/>
                </a:solidFill>
                <a:latin typeface="Calibri"/>
                <a:cs typeface="Calibri"/>
              </a:rPr>
              <a:t>Government</a:t>
            </a:r>
            <a:r>
              <a:rPr sz="1800" spc="5" dirty="0">
                <a:solidFill>
                  <a:srgbClr val="FFFFFF"/>
                </a:solidFill>
                <a:latin typeface="Calibri"/>
                <a:cs typeface="Calibri"/>
              </a:rPr>
              <a:t> </a:t>
            </a:r>
            <a:r>
              <a:rPr sz="1800" spc="-10" dirty="0">
                <a:solidFill>
                  <a:srgbClr val="FFFFFF"/>
                </a:solidFill>
                <a:latin typeface="Calibri"/>
                <a:cs typeface="Calibri"/>
              </a:rPr>
              <a:t>initiatives, </a:t>
            </a:r>
            <a:r>
              <a:rPr sz="1800" spc="-390" dirty="0">
                <a:solidFill>
                  <a:srgbClr val="FFFFFF"/>
                </a:solidFill>
                <a:latin typeface="Calibri"/>
                <a:cs typeface="Calibri"/>
              </a:rPr>
              <a:t> </a:t>
            </a:r>
            <a:r>
              <a:rPr sz="1800" b="1" dirty="0">
                <a:solidFill>
                  <a:srgbClr val="FFFFFF"/>
                </a:solidFill>
                <a:latin typeface="Calibri"/>
                <a:cs typeface="Calibri"/>
              </a:rPr>
              <a:t>nbn</a:t>
            </a:r>
            <a:r>
              <a:rPr sz="1800" dirty="0">
                <a:solidFill>
                  <a:srgbClr val="FFFFFF"/>
                </a:solidFill>
                <a:latin typeface="Calibri"/>
                <a:cs typeface="Calibri"/>
              </a:rPr>
              <a:t>™ </a:t>
            </a:r>
            <a:r>
              <a:rPr sz="1800" spc="-10" dirty="0">
                <a:solidFill>
                  <a:srgbClr val="FFFFFF"/>
                </a:solidFill>
                <a:latin typeface="Calibri"/>
                <a:cs typeface="Calibri"/>
              </a:rPr>
              <a:t>continues to </a:t>
            </a:r>
            <a:r>
              <a:rPr sz="1800" spc="-15" dirty="0">
                <a:solidFill>
                  <a:srgbClr val="FFFFFF"/>
                </a:solidFill>
                <a:latin typeface="Calibri"/>
                <a:cs typeface="Calibri"/>
              </a:rPr>
              <a:t>invest </a:t>
            </a:r>
            <a:r>
              <a:rPr sz="1800" spc="-10" dirty="0">
                <a:solidFill>
                  <a:srgbClr val="FFFFFF"/>
                </a:solidFill>
                <a:latin typeface="Calibri"/>
                <a:cs typeface="Calibri"/>
              </a:rPr>
              <a:t>to accelerate </a:t>
            </a:r>
            <a:r>
              <a:rPr sz="1800" spc="-5" dirty="0">
                <a:solidFill>
                  <a:srgbClr val="FFFFFF"/>
                </a:solidFill>
                <a:latin typeface="Calibri"/>
                <a:cs typeface="Calibri"/>
              </a:rPr>
              <a:t> economic</a:t>
            </a:r>
            <a:r>
              <a:rPr sz="1800" spc="10" dirty="0">
                <a:solidFill>
                  <a:srgbClr val="FFFFFF"/>
                </a:solidFill>
                <a:latin typeface="Calibri"/>
                <a:cs typeface="Calibri"/>
              </a:rPr>
              <a:t> </a:t>
            </a:r>
            <a:r>
              <a:rPr sz="1800" spc="-10" dirty="0">
                <a:solidFill>
                  <a:srgbClr val="FFFFFF"/>
                </a:solidFill>
                <a:latin typeface="Calibri"/>
                <a:cs typeface="Calibri"/>
              </a:rPr>
              <a:t>growth</a:t>
            </a:r>
            <a:r>
              <a:rPr sz="1800" spc="5" dirty="0">
                <a:solidFill>
                  <a:srgbClr val="FFFFFF"/>
                </a:solidFill>
                <a:latin typeface="Calibri"/>
                <a:cs typeface="Calibri"/>
              </a:rPr>
              <a:t> </a:t>
            </a:r>
            <a:r>
              <a:rPr sz="1800" dirty="0">
                <a:solidFill>
                  <a:srgbClr val="FFFFFF"/>
                </a:solidFill>
                <a:latin typeface="Calibri"/>
                <a:cs typeface="Calibri"/>
              </a:rPr>
              <a:t>and</a:t>
            </a:r>
            <a:r>
              <a:rPr sz="1800" spc="15" dirty="0">
                <a:solidFill>
                  <a:srgbClr val="FFFFFF"/>
                </a:solidFill>
                <a:latin typeface="Calibri"/>
                <a:cs typeface="Calibri"/>
              </a:rPr>
              <a:t> </a:t>
            </a:r>
            <a:r>
              <a:rPr sz="1800" spc="-5" dirty="0">
                <a:solidFill>
                  <a:srgbClr val="FFFFFF"/>
                </a:solidFill>
                <a:latin typeface="Calibri"/>
                <a:cs typeface="Calibri"/>
              </a:rPr>
              <a:t>support</a:t>
            </a:r>
            <a:r>
              <a:rPr sz="1800" spc="-15" dirty="0">
                <a:solidFill>
                  <a:srgbClr val="FFFFFF"/>
                </a:solidFill>
                <a:latin typeface="Calibri"/>
                <a:cs typeface="Calibri"/>
              </a:rPr>
              <a:t> </a:t>
            </a:r>
            <a:r>
              <a:rPr sz="1800" spc="-10" dirty="0">
                <a:solidFill>
                  <a:srgbClr val="FFFFFF"/>
                </a:solidFill>
                <a:latin typeface="Calibri"/>
                <a:cs typeface="Calibri"/>
              </a:rPr>
              <a:t>regional</a:t>
            </a:r>
            <a:endParaRPr sz="1800">
              <a:latin typeface="Calibri"/>
              <a:cs typeface="Calibri"/>
            </a:endParaRPr>
          </a:p>
          <a:p>
            <a:pPr marL="12700">
              <a:lnSpc>
                <a:spcPct val="100000"/>
              </a:lnSpc>
            </a:pPr>
            <a:r>
              <a:rPr sz="1800" dirty="0">
                <a:solidFill>
                  <a:srgbClr val="FFFFFF"/>
                </a:solidFill>
                <a:latin typeface="Calibri"/>
                <a:cs typeface="Calibri"/>
              </a:rPr>
              <a:t>and</a:t>
            </a:r>
            <a:r>
              <a:rPr sz="1800" spc="-5" dirty="0">
                <a:solidFill>
                  <a:srgbClr val="FFFFFF"/>
                </a:solidFill>
                <a:latin typeface="Calibri"/>
                <a:cs typeface="Calibri"/>
              </a:rPr>
              <a:t> </a:t>
            </a:r>
            <a:r>
              <a:rPr sz="1800" spc="-10" dirty="0">
                <a:solidFill>
                  <a:srgbClr val="FFFFFF"/>
                </a:solidFill>
                <a:latin typeface="Calibri"/>
                <a:cs typeface="Calibri"/>
              </a:rPr>
              <a:t>metropolitan</a:t>
            </a:r>
            <a:r>
              <a:rPr sz="1800" spc="-5" dirty="0">
                <a:solidFill>
                  <a:srgbClr val="FFFFFF"/>
                </a:solidFill>
                <a:latin typeface="Calibri"/>
                <a:cs typeface="Calibri"/>
              </a:rPr>
              <a:t> businesses.</a:t>
            </a:r>
            <a:endParaRPr sz="1800">
              <a:latin typeface="Calibri"/>
              <a:cs typeface="Calibri"/>
            </a:endParaRPr>
          </a:p>
        </p:txBody>
      </p:sp>
      <p:grpSp>
        <p:nvGrpSpPr>
          <p:cNvPr id="9" name="object 9"/>
          <p:cNvGrpSpPr/>
          <p:nvPr/>
        </p:nvGrpSpPr>
        <p:grpSpPr>
          <a:xfrm>
            <a:off x="502234" y="5641479"/>
            <a:ext cx="11147425" cy="332105"/>
            <a:chOff x="502234" y="5641479"/>
            <a:chExt cx="11147425" cy="332105"/>
          </a:xfrm>
        </p:grpSpPr>
        <p:pic>
          <p:nvPicPr>
            <p:cNvPr id="10" name="object 10"/>
            <p:cNvPicPr/>
            <p:nvPr/>
          </p:nvPicPr>
          <p:blipFill>
            <a:blip r:embed="rId3" cstate="print"/>
            <a:stretch>
              <a:fillRect/>
            </a:stretch>
          </p:blipFill>
          <p:spPr>
            <a:xfrm>
              <a:off x="505421" y="5641479"/>
              <a:ext cx="1230414" cy="70751"/>
            </a:xfrm>
            <a:prstGeom prst="rect">
              <a:avLst/>
            </a:prstGeom>
          </p:spPr>
        </p:pic>
        <p:sp>
          <p:nvSpPr>
            <p:cNvPr id="11" name="object 11"/>
            <p:cNvSpPr/>
            <p:nvPr/>
          </p:nvSpPr>
          <p:spPr>
            <a:xfrm>
              <a:off x="1771650" y="5683065"/>
              <a:ext cx="78105" cy="0"/>
            </a:xfrm>
            <a:custGeom>
              <a:avLst/>
              <a:gdLst/>
              <a:ahLst/>
              <a:cxnLst/>
              <a:rect l="l" t="t" r="r" b="b"/>
              <a:pathLst>
                <a:path w="78105">
                  <a:moveTo>
                    <a:pt x="0" y="0"/>
                  </a:moveTo>
                  <a:lnTo>
                    <a:pt x="77597" y="0"/>
                  </a:lnTo>
                </a:path>
              </a:pathLst>
            </a:custGeom>
            <a:ln w="7277">
              <a:solidFill>
                <a:srgbClr val="FFFFF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502234" y="5641479"/>
              <a:ext cx="11147221" cy="331838"/>
            </a:xfrm>
            <a:prstGeom prst="rect">
              <a:avLst/>
            </a:prstGeom>
          </p:spPr>
        </p:pic>
      </p:grpSp>
      <p:grpSp>
        <p:nvGrpSpPr>
          <p:cNvPr id="13" name="object 13"/>
          <p:cNvGrpSpPr/>
          <p:nvPr/>
        </p:nvGrpSpPr>
        <p:grpSpPr>
          <a:xfrm>
            <a:off x="2313432" y="2979420"/>
            <a:ext cx="9457690" cy="2181225"/>
            <a:chOff x="2313432" y="2979420"/>
            <a:chExt cx="9457690" cy="2181225"/>
          </a:xfrm>
        </p:grpSpPr>
        <p:sp>
          <p:nvSpPr>
            <p:cNvPr id="14" name="object 14"/>
            <p:cNvSpPr/>
            <p:nvPr/>
          </p:nvSpPr>
          <p:spPr>
            <a:xfrm>
              <a:off x="6749034" y="4476750"/>
              <a:ext cx="2630805" cy="683895"/>
            </a:xfrm>
            <a:custGeom>
              <a:avLst/>
              <a:gdLst/>
              <a:ahLst/>
              <a:cxnLst/>
              <a:rect l="l" t="t" r="r" b="b"/>
              <a:pathLst>
                <a:path w="2630804" h="683895">
                  <a:moveTo>
                    <a:pt x="0" y="683387"/>
                  </a:moveTo>
                  <a:lnTo>
                    <a:pt x="0" y="0"/>
                  </a:lnTo>
                </a:path>
                <a:path w="2630804" h="683895">
                  <a:moveTo>
                    <a:pt x="2630424" y="683387"/>
                  </a:moveTo>
                  <a:lnTo>
                    <a:pt x="2630424" y="0"/>
                  </a:lnTo>
                </a:path>
              </a:pathLst>
            </a:custGeom>
            <a:ln w="25400">
              <a:solidFill>
                <a:srgbClr val="00AC6F"/>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6696455" y="4405884"/>
              <a:ext cx="108203" cy="111252"/>
            </a:xfrm>
            <a:prstGeom prst="rect">
              <a:avLst/>
            </a:prstGeom>
          </p:spPr>
        </p:pic>
        <p:pic>
          <p:nvPicPr>
            <p:cNvPr id="16" name="object 16"/>
            <p:cNvPicPr/>
            <p:nvPr/>
          </p:nvPicPr>
          <p:blipFill>
            <a:blip r:embed="rId5" cstate="print"/>
            <a:stretch>
              <a:fillRect/>
            </a:stretch>
          </p:blipFill>
          <p:spPr>
            <a:xfrm>
              <a:off x="9325355" y="4405884"/>
              <a:ext cx="108203" cy="111252"/>
            </a:xfrm>
            <a:prstGeom prst="rect">
              <a:avLst/>
            </a:prstGeom>
          </p:spPr>
        </p:pic>
        <p:pic>
          <p:nvPicPr>
            <p:cNvPr id="17" name="object 17"/>
            <p:cNvPicPr/>
            <p:nvPr/>
          </p:nvPicPr>
          <p:blipFill>
            <a:blip r:embed="rId6" cstate="print"/>
            <a:stretch>
              <a:fillRect/>
            </a:stretch>
          </p:blipFill>
          <p:spPr>
            <a:xfrm>
              <a:off x="11131296" y="4405884"/>
              <a:ext cx="109727" cy="111252"/>
            </a:xfrm>
            <a:prstGeom prst="rect">
              <a:avLst/>
            </a:prstGeom>
          </p:spPr>
        </p:pic>
        <p:pic>
          <p:nvPicPr>
            <p:cNvPr id="18" name="object 18"/>
            <p:cNvPicPr/>
            <p:nvPr/>
          </p:nvPicPr>
          <p:blipFill>
            <a:blip r:embed="rId6" cstate="print"/>
            <a:stretch>
              <a:fillRect/>
            </a:stretch>
          </p:blipFill>
          <p:spPr>
            <a:xfrm>
              <a:off x="2313432" y="4405884"/>
              <a:ext cx="109728" cy="111252"/>
            </a:xfrm>
            <a:prstGeom prst="rect">
              <a:avLst/>
            </a:prstGeom>
          </p:spPr>
        </p:pic>
        <p:sp>
          <p:nvSpPr>
            <p:cNvPr id="19" name="object 19"/>
            <p:cNvSpPr/>
            <p:nvPr/>
          </p:nvSpPr>
          <p:spPr>
            <a:xfrm>
              <a:off x="6096761" y="4330446"/>
              <a:ext cx="5674360" cy="0"/>
            </a:xfrm>
            <a:custGeom>
              <a:avLst/>
              <a:gdLst/>
              <a:ahLst/>
              <a:cxnLst/>
              <a:rect l="l" t="t" r="r" b="b"/>
              <a:pathLst>
                <a:path w="5674359">
                  <a:moveTo>
                    <a:pt x="0" y="0"/>
                  </a:moveTo>
                  <a:lnTo>
                    <a:pt x="5673979" y="0"/>
                  </a:lnTo>
                </a:path>
              </a:pathLst>
            </a:custGeom>
            <a:ln w="25400">
              <a:solidFill>
                <a:srgbClr val="DADFE2"/>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6478523" y="2979420"/>
              <a:ext cx="4956048" cy="1338071"/>
            </a:xfrm>
            <a:prstGeom prst="rect">
              <a:avLst/>
            </a:prstGeom>
          </p:spPr>
        </p:pic>
      </p:gr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670"/>
              </a:lnSpc>
            </a:pPr>
            <a:r>
              <a:rPr spc="-5" dirty="0"/>
              <a:t>nbn-Confidential:</a:t>
            </a:r>
            <a:r>
              <a:rPr dirty="0"/>
              <a:t> </a:t>
            </a:r>
            <a:r>
              <a:rPr spc="-5" dirty="0"/>
              <a:t>Commercial</a:t>
            </a: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E1F4F"/>
          </a:solidFill>
        </p:spPr>
        <p:txBody>
          <a:bodyPr wrap="square" lIns="0" tIns="0" rIns="0" bIns="0" rtlCol="0"/>
          <a:lstStyle/>
          <a:p>
            <a:endParaRPr/>
          </a:p>
        </p:txBody>
      </p:sp>
      <p:grpSp>
        <p:nvGrpSpPr>
          <p:cNvPr id="3" name="object 3"/>
          <p:cNvGrpSpPr/>
          <p:nvPr/>
        </p:nvGrpSpPr>
        <p:grpSpPr>
          <a:xfrm>
            <a:off x="227075" y="233172"/>
            <a:ext cx="11650980" cy="6624955"/>
            <a:chOff x="227075" y="233172"/>
            <a:chExt cx="11650980" cy="6624955"/>
          </a:xfrm>
        </p:grpSpPr>
        <p:sp>
          <p:nvSpPr>
            <p:cNvPr id="4" name="object 4"/>
            <p:cNvSpPr/>
            <p:nvPr/>
          </p:nvSpPr>
          <p:spPr>
            <a:xfrm>
              <a:off x="7594854" y="2088642"/>
              <a:ext cx="659130" cy="5080"/>
            </a:xfrm>
            <a:custGeom>
              <a:avLst/>
              <a:gdLst/>
              <a:ahLst/>
              <a:cxnLst/>
              <a:rect l="l" t="t" r="r" b="b"/>
              <a:pathLst>
                <a:path w="659129" h="5080">
                  <a:moveTo>
                    <a:pt x="659129" y="0"/>
                  </a:moveTo>
                  <a:lnTo>
                    <a:pt x="0" y="4953"/>
                  </a:lnTo>
                </a:path>
              </a:pathLst>
            </a:custGeom>
            <a:ln w="25399">
              <a:solidFill>
                <a:srgbClr val="00AC6F"/>
              </a:solidFill>
            </a:ln>
          </p:spPr>
          <p:txBody>
            <a:bodyPr wrap="square" lIns="0" tIns="0" rIns="0" bIns="0" rtlCol="0"/>
            <a:lstStyle/>
            <a:p>
              <a:endParaRPr/>
            </a:p>
          </p:txBody>
        </p:sp>
        <p:sp>
          <p:nvSpPr>
            <p:cNvPr id="5" name="object 5"/>
            <p:cNvSpPr/>
            <p:nvPr/>
          </p:nvSpPr>
          <p:spPr>
            <a:xfrm>
              <a:off x="227075" y="233172"/>
              <a:ext cx="7772400" cy="6624955"/>
            </a:xfrm>
            <a:custGeom>
              <a:avLst/>
              <a:gdLst/>
              <a:ahLst/>
              <a:cxnLst/>
              <a:rect l="l" t="t" r="r" b="b"/>
              <a:pathLst>
                <a:path w="7772400" h="6624955">
                  <a:moveTo>
                    <a:pt x="6264529" y="0"/>
                  </a:moveTo>
                  <a:lnTo>
                    <a:pt x="1507871" y="0"/>
                  </a:lnTo>
                  <a:lnTo>
                    <a:pt x="1451340" y="740"/>
                  </a:lnTo>
                  <a:lnTo>
                    <a:pt x="1395334" y="2944"/>
                  </a:lnTo>
                  <a:lnTo>
                    <a:pt x="1339891" y="6587"/>
                  </a:lnTo>
                  <a:lnTo>
                    <a:pt x="1285045" y="11641"/>
                  </a:lnTo>
                  <a:lnTo>
                    <a:pt x="1230834" y="18081"/>
                  </a:lnTo>
                  <a:lnTo>
                    <a:pt x="1177293" y="25881"/>
                  </a:lnTo>
                  <a:lnTo>
                    <a:pt x="1124461" y="35016"/>
                  </a:lnTo>
                  <a:lnTo>
                    <a:pt x="1072372" y="45458"/>
                  </a:lnTo>
                  <a:lnTo>
                    <a:pt x="1021063" y="57183"/>
                  </a:lnTo>
                  <a:lnTo>
                    <a:pt x="970571" y="70164"/>
                  </a:lnTo>
                  <a:lnTo>
                    <a:pt x="920932" y="84375"/>
                  </a:lnTo>
                  <a:lnTo>
                    <a:pt x="872183" y="99791"/>
                  </a:lnTo>
                  <a:lnTo>
                    <a:pt x="824360" y="116385"/>
                  </a:lnTo>
                  <a:lnTo>
                    <a:pt x="777500" y="134132"/>
                  </a:lnTo>
                  <a:lnTo>
                    <a:pt x="731638" y="153005"/>
                  </a:lnTo>
                  <a:lnTo>
                    <a:pt x="686812" y="172979"/>
                  </a:lnTo>
                  <a:lnTo>
                    <a:pt x="643058" y="194028"/>
                  </a:lnTo>
                  <a:lnTo>
                    <a:pt x="600412" y="216125"/>
                  </a:lnTo>
                  <a:lnTo>
                    <a:pt x="558910" y="239245"/>
                  </a:lnTo>
                  <a:lnTo>
                    <a:pt x="518590" y="263362"/>
                  </a:lnTo>
                  <a:lnTo>
                    <a:pt x="479487" y="288450"/>
                  </a:lnTo>
                  <a:lnTo>
                    <a:pt x="441639" y="314483"/>
                  </a:lnTo>
                  <a:lnTo>
                    <a:pt x="405081" y="341435"/>
                  </a:lnTo>
                  <a:lnTo>
                    <a:pt x="369850" y="369280"/>
                  </a:lnTo>
                  <a:lnTo>
                    <a:pt x="335982" y="397993"/>
                  </a:lnTo>
                  <a:lnTo>
                    <a:pt x="303514" y="427546"/>
                  </a:lnTo>
                  <a:lnTo>
                    <a:pt x="272482" y="457915"/>
                  </a:lnTo>
                  <a:lnTo>
                    <a:pt x="242923" y="489073"/>
                  </a:lnTo>
                  <a:lnTo>
                    <a:pt x="214873" y="520995"/>
                  </a:lnTo>
                  <a:lnTo>
                    <a:pt x="188369" y="553654"/>
                  </a:lnTo>
                  <a:lnTo>
                    <a:pt x="163446" y="587024"/>
                  </a:lnTo>
                  <a:lnTo>
                    <a:pt x="140142" y="621080"/>
                  </a:lnTo>
                  <a:lnTo>
                    <a:pt x="118493" y="655796"/>
                  </a:lnTo>
                  <a:lnTo>
                    <a:pt x="98536" y="691145"/>
                  </a:lnTo>
                  <a:lnTo>
                    <a:pt x="80306" y="727102"/>
                  </a:lnTo>
                  <a:lnTo>
                    <a:pt x="63840" y="763641"/>
                  </a:lnTo>
                  <a:lnTo>
                    <a:pt x="49175" y="800736"/>
                  </a:lnTo>
                  <a:lnTo>
                    <a:pt x="36347" y="838361"/>
                  </a:lnTo>
                  <a:lnTo>
                    <a:pt x="25393" y="876489"/>
                  </a:lnTo>
                  <a:lnTo>
                    <a:pt x="16348" y="915096"/>
                  </a:lnTo>
                  <a:lnTo>
                    <a:pt x="9250" y="954155"/>
                  </a:lnTo>
                  <a:lnTo>
                    <a:pt x="4135" y="993640"/>
                  </a:lnTo>
                  <a:lnTo>
                    <a:pt x="1040" y="1033525"/>
                  </a:lnTo>
                  <a:lnTo>
                    <a:pt x="0" y="1073785"/>
                  </a:lnTo>
                  <a:lnTo>
                    <a:pt x="0" y="6585841"/>
                  </a:lnTo>
                  <a:lnTo>
                    <a:pt x="2768" y="6624827"/>
                  </a:lnTo>
                  <a:lnTo>
                    <a:pt x="7769606" y="6624827"/>
                  </a:lnTo>
                  <a:lnTo>
                    <a:pt x="7772400" y="6585841"/>
                  </a:lnTo>
                  <a:lnTo>
                    <a:pt x="7772400" y="1073785"/>
                  </a:lnTo>
                  <a:lnTo>
                    <a:pt x="7771359" y="1033525"/>
                  </a:lnTo>
                  <a:lnTo>
                    <a:pt x="7768263" y="993640"/>
                  </a:lnTo>
                  <a:lnTo>
                    <a:pt x="7763148" y="954155"/>
                  </a:lnTo>
                  <a:lnTo>
                    <a:pt x="7756050" y="915096"/>
                  </a:lnTo>
                  <a:lnTo>
                    <a:pt x="7747005" y="876489"/>
                  </a:lnTo>
                  <a:lnTo>
                    <a:pt x="7736049" y="838361"/>
                  </a:lnTo>
                  <a:lnTo>
                    <a:pt x="7723221" y="800736"/>
                  </a:lnTo>
                  <a:lnTo>
                    <a:pt x="7708555" y="763641"/>
                  </a:lnTo>
                  <a:lnTo>
                    <a:pt x="7692088" y="727102"/>
                  </a:lnTo>
                  <a:lnTo>
                    <a:pt x="7673857" y="691145"/>
                  </a:lnTo>
                  <a:lnTo>
                    <a:pt x="7653899" y="655796"/>
                  </a:lnTo>
                  <a:lnTo>
                    <a:pt x="7632248" y="621080"/>
                  </a:lnTo>
                  <a:lnTo>
                    <a:pt x="7608943" y="587024"/>
                  </a:lnTo>
                  <a:lnTo>
                    <a:pt x="7584020" y="553654"/>
                  </a:lnTo>
                  <a:lnTo>
                    <a:pt x="7557514" y="520995"/>
                  </a:lnTo>
                  <a:lnTo>
                    <a:pt x="7529463" y="489073"/>
                  </a:lnTo>
                  <a:lnTo>
                    <a:pt x="7499903" y="457915"/>
                  </a:lnTo>
                  <a:lnTo>
                    <a:pt x="7468870" y="427546"/>
                  </a:lnTo>
                  <a:lnTo>
                    <a:pt x="7436401" y="397993"/>
                  </a:lnTo>
                  <a:lnTo>
                    <a:pt x="7402532" y="369280"/>
                  </a:lnTo>
                  <a:lnTo>
                    <a:pt x="7367300" y="341435"/>
                  </a:lnTo>
                  <a:lnTo>
                    <a:pt x="7330741" y="314483"/>
                  </a:lnTo>
                  <a:lnTo>
                    <a:pt x="7292892" y="288450"/>
                  </a:lnTo>
                  <a:lnTo>
                    <a:pt x="7253788" y="263362"/>
                  </a:lnTo>
                  <a:lnTo>
                    <a:pt x="7213468" y="239245"/>
                  </a:lnTo>
                  <a:lnTo>
                    <a:pt x="7171966" y="216125"/>
                  </a:lnTo>
                  <a:lnTo>
                    <a:pt x="7129319" y="194028"/>
                  </a:lnTo>
                  <a:lnTo>
                    <a:pt x="7085565" y="172979"/>
                  </a:lnTo>
                  <a:lnTo>
                    <a:pt x="7040738" y="153005"/>
                  </a:lnTo>
                  <a:lnTo>
                    <a:pt x="6994877" y="134132"/>
                  </a:lnTo>
                  <a:lnTo>
                    <a:pt x="6948016" y="116385"/>
                  </a:lnTo>
                  <a:lnTo>
                    <a:pt x="6900194" y="99791"/>
                  </a:lnTo>
                  <a:lnTo>
                    <a:pt x="6851445" y="84375"/>
                  </a:lnTo>
                  <a:lnTo>
                    <a:pt x="6801807" y="70164"/>
                  </a:lnTo>
                  <a:lnTo>
                    <a:pt x="6751316" y="57183"/>
                  </a:lnTo>
                  <a:lnTo>
                    <a:pt x="6700009" y="45458"/>
                  </a:lnTo>
                  <a:lnTo>
                    <a:pt x="6647921" y="35016"/>
                  </a:lnTo>
                  <a:lnTo>
                    <a:pt x="6595090" y="25881"/>
                  </a:lnTo>
                  <a:lnTo>
                    <a:pt x="6541552" y="18081"/>
                  </a:lnTo>
                  <a:lnTo>
                    <a:pt x="6487343" y="11641"/>
                  </a:lnTo>
                  <a:lnTo>
                    <a:pt x="6432499" y="6587"/>
                  </a:lnTo>
                  <a:lnTo>
                    <a:pt x="6377058" y="2944"/>
                  </a:lnTo>
                  <a:lnTo>
                    <a:pt x="6321056" y="740"/>
                  </a:lnTo>
                  <a:lnTo>
                    <a:pt x="6264529" y="0"/>
                  </a:lnTo>
                  <a:close/>
                </a:path>
              </a:pathLst>
            </a:custGeom>
            <a:solidFill>
              <a:srgbClr val="F9F8ED"/>
            </a:solidFill>
          </p:spPr>
          <p:txBody>
            <a:bodyPr wrap="square" lIns="0" tIns="0" rIns="0" bIns="0" rtlCol="0"/>
            <a:lstStyle/>
            <a:p>
              <a:endParaRPr/>
            </a:p>
          </p:txBody>
        </p:sp>
        <p:sp>
          <p:nvSpPr>
            <p:cNvPr id="6" name="object 6"/>
            <p:cNvSpPr/>
            <p:nvPr/>
          </p:nvSpPr>
          <p:spPr>
            <a:xfrm>
              <a:off x="8253221" y="1777746"/>
              <a:ext cx="3615054" cy="623570"/>
            </a:xfrm>
            <a:custGeom>
              <a:avLst/>
              <a:gdLst/>
              <a:ahLst/>
              <a:cxnLst/>
              <a:rect l="l" t="t" r="r" b="b"/>
              <a:pathLst>
                <a:path w="3615054" h="623569">
                  <a:moveTo>
                    <a:pt x="0" y="218948"/>
                  </a:moveTo>
                  <a:lnTo>
                    <a:pt x="5783" y="168750"/>
                  </a:lnTo>
                  <a:lnTo>
                    <a:pt x="22257" y="122667"/>
                  </a:lnTo>
                  <a:lnTo>
                    <a:pt x="48105" y="82014"/>
                  </a:lnTo>
                  <a:lnTo>
                    <a:pt x="82014" y="48105"/>
                  </a:lnTo>
                  <a:lnTo>
                    <a:pt x="122667" y="22257"/>
                  </a:lnTo>
                  <a:lnTo>
                    <a:pt x="168750" y="5783"/>
                  </a:lnTo>
                  <a:lnTo>
                    <a:pt x="218948" y="0"/>
                  </a:lnTo>
                  <a:lnTo>
                    <a:pt x="3395979" y="0"/>
                  </a:lnTo>
                  <a:lnTo>
                    <a:pt x="3446177" y="5783"/>
                  </a:lnTo>
                  <a:lnTo>
                    <a:pt x="3492260" y="22257"/>
                  </a:lnTo>
                  <a:lnTo>
                    <a:pt x="3532913" y="48105"/>
                  </a:lnTo>
                  <a:lnTo>
                    <a:pt x="3566822" y="82014"/>
                  </a:lnTo>
                  <a:lnTo>
                    <a:pt x="3592670" y="122667"/>
                  </a:lnTo>
                  <a:lnTo>
                    <a:pt x="3609144" y="168750"/>
                  </a:lnTo>
                  <a:lnTo>
                    <a:pt x="3614928" y="218948"/>
                  </a:lnTo>
                  <a:lnTo>
                    <a:pt x="3614928" y="404367"/>
                  </a:lnTo>
                  <a:lnTo>
                    <a:pt x="3609144" y="454565"/>
                  </a:lnTo>
                  <a:lnTo>
                    <a:pt x="3592670" y="500648"/>
                  </a:lnTo>
                  <a:lnTo>
                    <a:pt x="3566822" y="541301"/>
                  </a:lnTo>
                  <a:lnTo>
                    <a:pt x="3532913" y="575210"/>
                  </a:lnTo>
                  <a:lnTo>
                    <a:pt x="3492260" y="601058"/>
                  </a:lnTo>
                  <a:lnTo>
                    <a:pt x="3446177" y="617532"/>
                  </a:lnTo>
                  <a:lnTo>
                    <a:pt x="3395979" y="623315"/>
                  </a:lnTo>
                  <a:lnTo>
                    <a:pt x="218948" y="623315"/>
                  </a:lnTo>
                  <a:lnTo>
                    <a:pt x="168750" y="617532"/>
                  </a:lnTo>
                  <a:lnTo>
                    <a:pt x="122667" y="601058"/>
                  </a:lnTo>
                  <a:lnTo>
                    <a:pt x="82014" y="575210"/>
                  </a:lnTo>
                  <a:lnTo>
                    <a:pt x="48105" y="541301"/>
                  </a:lnTo>
                  <a:lnTo>
                    <a:pt x="22257" y="500648"/>
                  </a:lnTo>
                  <a:lnTo>
                    <a:pt x="5783" y="454565"/>
                  </a:lnTo>
                  <a:lnTo>
                    <a:pt x="0" y="404367"/>
                  </a:lnTo>
                  <a:lnTo>
                    <a:pt x="0" y="218948"/>
                  </a:lnTo>
                  <a:close/>
                </a:path>
              </a:pathLst>
            </a:custGeom>
            <a:ln w="19050">
              <a:solidFill>
                <a:srgbClr val="00AC6F"/>
              </a:solidFill>
            </a:ln>
          </p:spPr>
          <p:txBody>
            <a:bodyPr wrap="square" lIns="0" tIns="0" rIns="0" bIns="0" rtlCol="0"/>
            <a:lstStyle/>
            <a:p>
              <a:endParaRPr/>
            </a:p>
          </p:txBody>
        </p:sp>
      </p:grpSp>
      <p:sp>
        <p:nvSpPr>
          <p:cNvPr id="7" name="object 7"/>
          <p:cNvSpPr txBox="1"/>
          <p:nvPr/>
        </p:nvSpPr>
        <p:spPr>
          <a:xfrm>
            <a:off x="8377555" y="1777746"/>
            <a:ext cx="3490720" cy="289823"/>
          </a:xfrm>
          <a:prstGeom prst="rect">
            <a:avLst/>
          </a:prstGeom>
        </p:spPr>
        <p:txBody>
          <a:bodyPr vert="horz" wrap="square" lIns="0" tIns="12700" rIns="0" bIns="0" rtlCol="0">
            <a:spAutoFit/>
          </a:bodyPr>
          <a:lstStyle/>
          <a:p>
            <a:pPr marL="12700">
              <a:lnSpc>
                <a:spcPct val="100000"/>
              </a:lnSpc>
              <a:spcBef>
                <a:spcPts val="100"/>
              </a:spcBef>
            </a:pPr>
            <a:r>
              <a:rPr lang="en-AU" sz="1800" spc="-5">
                <a:solidFill>
                  <a:srgbClr val="00AB6E"/>
                </a:solidFill>
                <a:latin typeface="Calibri"/>
                <a:cs typeface="Calibri"/>
              </a:rPr>
              <a:t>Stirling</a:t>
            </a:r>
            <a:r>
              <a:rPr sz="1800">
                <a:solidFill>
                  <a:srgbClr val="00AB6E"/>
                </a:solidFill>
                <a:latin typeface="Calibri"/>
                <a:cs typeface="Calibri"/>
              </a:rPr>
              <a:t> </a:t>
            </a:r>
            <a:r>
              <a:rPr sz="1800" spc="-5" dirty="0">
                <a:solidFill>
                  <a:srgbClr val="00AB6E"/>
                </a:solidFill>
                <a:latin typeface="Calibri"/>
                <a:cs typeface="Calibri"/>
              </a:rPr>
              <a:t>is </a:t>
            </a:r>
            <a:r>
              <a:rPr sz="1800" dirty="0">
                <a:solidFill>
                  <a:srgbClr val="00AB6E"/>
                </a:solidFill>
                <a:latin typeface="Calibri"/>
                <a:cs typeface="Calibri"/>
              </a:rPr>
              <a:t>a</a:t>
            </a:r>
            <a:r>
              <a:rPr sz="1800" spc="-10" dirty="0">
                <a:solidFill>
                  <a:srgbClr val="00AB6E"/>
                </a:solidFill>
                <a:latin typeface="Calibri"/>
                <a:cs typeface="Calibri"/>
              </a:rPr>
              <a:t> </a:t>
            </a:r>
            <a:r>
              <a:rPr sz="1800" spc="-5" dirty="0">
                <a:solidFill>
                  <a:srgbClr val="00AB6E"/>
                </a:solidFill>
                <a:latin typeface="Calibri"/>
                <a:cs typeface="Calibri"/>
              </a:rPr>
              <a:t>business</a:t>
            </a:r>
            <a:r>
              <a:rPr sz="1800" spc="5" dirty="0">
                <a:solidFill>
                  <a:srgbClr val="00AB6E"/>
                </a:solidFill>
                <a:latin typeface="Calibri"/>
                <a:cs typeface="Calibri"/>
              </a:rPr>
              <a:t> </a:t>
            </a:r>
            <a:r>
              <a:rPr sz="1800" b="1" dirty="0">
                <a:solidFill>
                  <a:srgbClr val="00AB6E"/>
                </a:solidFill>
                <a:latin typeface="Calibri"/>
                <a:cs typeface="Calibri"/>
              </a:rPr>
              <a:t>nbn</a:t>
            </a:r>
            <a:r>
              <a:rPr sz="1800" dirty="0">
                <a:solidFill>
                  <a:srgbClr val="00AB6E"/>
                </a:solidFill>
                <a:latin typeface="Calibri"/>
                <a:cs typeface="Calibri"/>
              </a:rPr>
              <a:t>™</a:t>
            </a:r>
            <a:r>
              <a:rPr sz="1800" spc="-20" dirty="0">
                <a:solidFill>
                  <a:srgbClr val="00AB6E"/>
                </a:solidFill>
                <a:latin typeface="Calibri"/>
                <a:cs typeface="Calibri"/>
              </a:rPr>
              <a:t> </a:t>
            </a:r>
            <a:r>
              <a:rPr sz="1800" spc="-10" dirty="0">
                <a:solidFill>
                  <a:srgbClr val="00AB6E"/>
                </a:solidFill>
                <a:latin typeface="Calibri"/>
                <a:cs typeface="Calibri"/>
              </a:rPr>
              <a:t>fibre</a:t>
            </a:r>
            <a:r>
              <a:rPr sz="1800" spc="10" dirty="0">
                <a:solidFill>
                  <a:srgbClr val="00AB6E"/>
                </a:solidFill>
                <a:latin typeface="Calibri"/>
                <a:cs typeface="Calibri"/>
              </a:rPr>
              <a:t> </a:t>
            </a:r>
            <a:r>
              <a:rPr sz="1800" spc="-15" dirty="0">
                <a:solidFill>
                  <a:srgbClr val="00AB6E"/>
                </a:solidFill>
                <a:latin typeface="Calibri"/>
                <a:cs typeface="Calibri"/>
              </a:rPr>
              <a:t>zone</a:t>
            </a:r>
            <a:endParaRPr sz="1800" dirty="0">
              <a:latin typeface="Calibri"/>
              <a:cs typeface="Calibri"/>
            </a:endParaRPr>
          </a:p>
        </p:txBody>
      </p:sp>
      <p:sp>
        <p:nvSpPr>
          <p:cNvPr id="8" name="object 8"/>
          <p:cNvSpPr txBox="1"/>
          <p:nvPr/>
        </p:nvSpPr>
        <p:spPr>
          <a:xfrm>
            <a:off x="8292719" y="2571593"/>
            <a:ext cx="3611879" cy="3361818"/>
          </a:xfrm>
          <a:prstGeom prst="rect">
            <a:avLst/>
          </a:prstGeom>
        </p:spPr>
        <p:txBody>
          <a:bodyPr vert="horz" wrap="square" lIns="0" tIns="12065" rIns="0" bIns="0" rtlCol="0" anchor="t">
            <a:spAutoFit/>
          </a:bodyPr>
          <a:lstStyle/>
          <a:p>
            <a:pPr marL="12700" marR="5080">
              <a:spcBef>
                <a:spcPts val="95"/>
              </a:spcBef>
            </a:pPr>
            <a:r>
              <a:rPr lang="en-US" sz="1600" spc="-5" dirty="0">
                <a:solidFill>
                  <a:srgbClr val="FFFFFF"/>
                </a:solidFill>
                <a:cs typeface="Calibri"/>
              </a:rPr>
              <a:t>295 </a:t>
            </a:r>
            <a:r>
              <a:rPr lang="en-US" sz="1600" spc="-10" dirty="0">
                <a:solidFill>
                  <a:srgbClr val="FFFFFF"/>
                </a:solidFill>
                <a:cs typeface="Calibri"/>
              </a:rPr>
              <a:t>zones </a:t>
            </a:r>
            <a:r>
              <a:rPr lang="en-US" sz="1600" spc="-10" dirty="0">
                <a:solidFill>
                  <a:srgbClr val="FFFFFF"/>
                </a:solidFill>
                <a:latin typeface="Calibri Light"/>
                <a:cs typeface="Calibri Light"/>
              </a:rPr>
              <a:t>estimated to cover more </a:t>
            </a:r>
            <a:r>
              <a:rPr lang="en-US" sz="1600" spc="-5" dirty="0">
                <a:solidFill>
                  <a:srgbClr val="FFFFFF"/>
                </a:solidFill>
                <a:latin typeface="Calibri Light"/>
                <a:cs typeface="Calibri Light"/>
              </a:rPr>
              <a:t>than </a:t>
            </a:r>
            <a:r>
              <a:rPr lang="en-US" sz="1600" spc="-5" dirty="0">
                <a:solidFill>
                  <a:srgbClr val="FFFFFF"/>
                </a:solidFill>
                <a:latin typeface="Calibri Light"/>
                <a:cs typeface="Calibri"/>
              </a:rPr>
              <a:t>295</a:t>
            </a:r>
            <a:r>
              <a:rPr lang="en-US" sz="1600" spc="-5" dirty="0">
                <a:solidFill>
                  <a:srgbClr val="FFFFFF"/>
                </a:solidFill>
                <a:cs typeface="Calibri"/>
              </a:rPr>
              <a:t>,000 </a:t>
            </a:r>
            <a:r>
              <a:rPr lang="en-US" sz="1600" dirty="0">
                <a:solidFill>
                  <a:srgbClr val="FFFFFF"/>
                </a:solidFill>
                <a:cs typeface="Calibri"/>
              </a:rPr>
              <a:t> </a:t>
            </a:r>
            <a:r>
              <a:rPr lang="en-US" sz="1600" spc="-5" dirty="0">
                <a:solidFill>
                  <a:srgbClr val="FFFFFF"/>
                </a:solidFill>
                <a:cs typeface="Calibri"/>
              </a:rPr>
              <a:t>business locations </a:t>
            </a:r>
            <a:r>
              <a:rPr lang="en-US" sz="1600" spc="-5" dirty="0">
                <a:solidFill>
                  <a:srgbClr val="FFFFFF"/>
                </a:solidFill>
                <a:latin typeface="Calibri Light"/>
                <a:cs typeface="Calibri Light"/>
              </a:rPr>
              <a:t>across</a:t>
            </a:r>
            <a:r>
              <a:rPr lang="en-US" sz="1600" dirty="0">
                <a:solidFill>
                  <a:srgbClr val="FFFFFF"/>
                </a:solidFill>
                <a:latin typeface="Calibri Light"/>
                <a:cs typeface="Calibri Light"/>
              </a:rPr>
              <a:t> </a:t>
            </a:r>
            <a:r>
              <a:rPr lang="en-US" sz="1600" spc="-10" dirty="0">
                <a:solidFill>
                  <a:srgbClr val="FFFFFF"/>
                </a:solidFill>
                <a:latin typeface="Calibri Light"/>
                <a:cs typeface="Calibri Light"/>
              </a:rPr>
              <a:t>regional areas </a:t>
            </a:r>
            <a:r>
              <a:rPr lang="en-US" sz="1600" spc="-5" dirty="0">
                <a:solidFill>
                  <a:srgbClr val="FFFFFF"/>
                </a:solidFill>
                <a:latin typeface="Calibri Light"/>
                <a:cs typeface="Calibri Light"/>
              </a:rPr>
              <a:t>nationally</a:t>
            </a:r>
            <a:endParaRPr lang="en-US" sz="1600" dirty="0">
              <a:latin typeface="Calibri Light"/>
              <a:cs typeface="Calibri Light"/>
            </a:endParaRPr>
          </a:p>
          <a:p>
            <a:pPr marL="12700" marR="5080">
              <a:lnSpc>
                <a:spcPct val="100000"/>
              </a:lnSpc>
              <a:spcBef>
                <a:spcPts val="95"/>
              </a:spcBef>
            </a:pPr>
            <a:endParaRPr lang="en-AU" sz="1600" spc="-5" dirty="0">
              <a:solidFill>
                <a:srgbClr val="FFFFFF"/>
              </a:solidFill>
              <a:latin typeface="Calibri"/>
              <a:cs typeface="Calibri"/>
            </a:endParaRPr>
          </a:p>
          <a:p>
            <a:pPr marL="12700" marR="5080">
              <a:spcBef>
                <a:spcPts val="95"/>
              </a:spcBef>
            </a:pPr>
            <a:r>
              <a:rPr sz="1600" spc="-5" dirty="0">
                <a:solidFill>
                  <a:srgbClr val="FFFFFF"/>
                </a:solidFill>
                <a:latin typeface="Calibri"/>
                <a:cs typeface="Calibri"/>
              </a:rPr>
              <a:t>business </a:t>
            </a:r>
            <a:r>
              <a:rPr sz="1600" b="1" spc="-10" dirty="0">
                <a:solidFill>
                  <a:srgbClr val="FFFFFF"/>
                </a:solidFill>
                <a:latin typeface="Calibri"/>
                <a:cs typeface="Calibri"/>
              </a:rPr>
              <a:t>nbn</a:t>
            </a:r>
            <a:r>
              <a:rPr sz="1600" spc="-10" dirty="0">
                <a:solidFill>
                  <a:srgbClr val="FFFFFF"/>
                </a:solidFill>
                <a:latin typeface="Calibri"/>
                <a:cs typeface="Calibri"/>
              </a:rPr>
              <a:t>™</a:t>
            </a:r>
            <a:r>
              <a:rPr sz="1600" spc="20" dirty="0">
                <a:solidFill>
                  <a:srgbClr val="FFFFFF"/>
                </a:solidFill>
                <a:latin typeface="Calibri"/>
                <a:cs typeface="Calibri"/>
              </a:rPr>
              <a:t> </a:t>
            </a:r>
            <a:r>
              <a:rPr sz="1600" spc="-10" dirty="0">
                <a:solidFill>
                  <a:srgbClr val="FFFFFF"/>
                </a:solidFill>
                <a:latin typeface="Calibri"/>
                <a:cs typeface="Calibri"/>
              </a:rPr>
              <a:t>fibre</a:t>
            </a:r>
            <a:r>
              <a:rPr sz="1600" dirty="0">
                <a:solidFill>
                  <a:srgbClr val="FFFFFF"/>
                </a:solidFill>
                <a:latin typeface="Calibri"/>
                <a:cs typeface="Calibri"/>
              </a:rPr>
              <a:t> </a:t>
            </a:r>
            <a:r>
              <a:rPr sz="1600" spc="-15" dirty="0">
                <a:solidFill>
                  <a:srgbClr val="FFFFFF"/>
                </a:solidFill>
                <a:latin typeface="Calibri"/>
                <a:cs typeface="Calibri"/>
              </a:rPr>
              <a:t>zones</a:t>
            </a:r>
            <a:r>
              <a:rPr sz="1600" spc="30" dirty="0">
                <a:solidFill>
                  <a:srgbClr val="FFFFFF"/>
                </a:solidFill>
                <a:latin typeface="Calibri"/>
                <a:cs typeface="Calibri"/>
              </a:rPr>
              <a:t> </a:t>
            </a:r>
            <a:r>
              <a:rPr sz="1600" b="0" spc="-15" dirty="0">
                <a:solidFill>
                  <a:srgbClr val="FFFFFF"/>
                </a:solidFill>
                <a:latin typeface="Calibri Light"/>
                <a:cs typeface="Calibri Light"/>
              </a:rPr>
              <a:t>have </a:t>
            </a:r>
            <a:r>
              <a:rPr sz="1600" b="0" spc="-5" dirty="0">
                <a:solidFill>
                  <a:srgbClr val="FFFFFF"/>
                </a:solidFill>
                <a:latin typeface="Calibri Light"/>
                <a:cs typeface="Calibri Light"/>
              </a:rPr>
              <a:t>been</a:t>
            </a:r>
            <a:r>
              <a:rPr lang="en-GB" sz="1600" spc="-5" dirty="0">
                <a:solidFill>
                  <a:srgbClr val="FFFFFF"/>
                </a:solidFill>
                <a:latin typeface="Calibri Light"/>
                <a:cs typeface="Calibri Light"/>
              </a:rPr>
              <a:t> </a:t>
            </a:r>
            <a:r>
              <a:rPr lang="en-GB" sz="1600" b="0" dirty="0">
                <a:solidFill>
                  <a:srgbClr val="FFFFFF"/>
                </a:solidFill>
                <a:latin typeface="Calibri Light"/>
                <a:cs typeface="Calibri Light"/>
              </a:rPr>
              <a:t> </a:t>
            </a:r>
            <a:r>
              <a:rPr sz="1600" b="0" spc="-5" dirty="0">
                <a:solidFill>
                  <a:srgbClr val="FFFFFF"/>
                </a:solidFill>
                <a:latin typeface="Calibri Light"/>
                <a:cs typeface="Calibri Light"/>
              </a:rPr>
              <a:t>identified</a:t>
            </a:r>
            <a:r>
              <a:rPr sz="1600" b="0" dirty="0">
                <a:solidFill>
                  <a:srgbClr val="FFFFFF"/>
                </a:solidFill>
                <a:latin typeface="Calibri Light"/>
                <a:cs typeface="Calibri Light"/>
              </a:rPr>
              <a:t> </a:t>
            </a:r>
            <a:r>
              <a:rPr sz="1600" b="0" spc="-5" dirty="0">
                <a:solidFill>
                  <a:srgbClr val="FFFFFF"/>
                </a:solidFill>
                <a:latin typeface="Calibri Light"/>
                <a:cs typeface="Calibri Light"/>
              </a:rPr>
              <a:t>based</a:t>
            </a:r>
            <a:r>
              <a:rPr sz="1600" b="0" spc="10" dirty="0">
                <a:solidFill>
                  <a:srgbClr val="FFFFFF"/>
                </a:solidFill>
                <a:latin typeface="Calibri Light"/>
                <a:cs typeface="Calibri Light"/>
              </a:rPr>
              <a:t> </a:t>
            </a:r>
            <a:r>
              <a:rPr sz="1600" b="0" spc="-5" dirty="0">
                <a:solidFill>
                  <a:srgbClr val="FFFFFF"/>
                </a:solidFill>
                <a:latin typeface="Calibri Light"/>
                <a:cs typeface="Calibri Light"/>
              </a:rPr>
              <a:t>on</a:t>
            </a:r>
            <a:r>
              <a:rPr sz="1600" b="0" spc="5" dirty="0">
                <a:solidFill>
                  <a:srgbClr val="FFFFFF"/>
                </a:solidFill>
                <a:latin typeface="Calibri Light"/>
                <a:cs typeface="Calibri Light"/>
              </a:rPr>
              <a:t> </a:t>
            </a:r>
            <a:r>
              <a:rPr sz="1600" b="0" spc="-5" dirty="0">
                <a:solidFill>
                  <a:srgbClr val="FFFFFF"/>
                </a:solidFill>
                <a:latin typeface="Calibri Light"/>
                <a:cs typeface="Calibri Light"/>
              </a:rPr>
              <a:t>the</a:t>
            </a:r>
            <a:r>
              <a:rPr sz="1600" b="0" spc="5" dirty="0">
                <a:solidFill>
                  <a:srgbClr val="FFFFFF"/>
                </a:solidFill>
                <a:latin typeface="Calibri Light"/>
                <a:cs typeface="Calibri Light"/>
              </a:rPr>
              <a:t> </a:t>
            </a:r>
            <a:r>
              <a:rPr sz="1600" b="0" spc="-5" dirty="0">
                <a:solidFill>
                  <a:srgbClr val="FFFFFF"/>
                </a:solidFill>
                <a:latin typeface="Calibri Light"/>
                <a:cs typeface="Calibri Light"/>
              </a:rPr>
              <a:t>density</a:t>
            </a:r>
            <a:r>
              <a:rPr sz="1600" b="0" spc="5" dirty="0">
                <a:solidFill>
                  <a:srgbClr val="FFFFFF"/>
                </a:solidFill>
                <a:latin typeface="Calibri Light"/>
                <a:cs typeface="Calibri Light"/>
              </a:rPr>
              <a:t> </a:t>
            </a:r>
            <a:r>
              <a:rPr sz="1600" b="0" spc="-5" dirty="0">
                <a:solidFill>
                  <a:srgbClr val="FFFFFF"/>
                </a:solidFill>
                <a:latin typeface="Calibri Light"/>
                <a:cs typeface="Calibri Light"/>
              </a:rPr>
              <a:t>in</a:t>
            </a:r>
            <a:r>
              <a:rPr sz="1600" b="0" dirty="0">
                <a:solidFill>
                  <a:srgbClr val="FFFFFF"/>
                </a:solidFill>
                <a:latin typeface="Calibri Light"/>
                <a:cs typeface="Calibri Light"/>
              </a:rPr>
              <a:t> </a:t>
            </a:r>
            <a:r>
              <a:rPr sz="1600" b="0" spc="-5" dirty="0">
                <a:solidFill>
                  <a:srgbClr val="FFFFFF"/>
                </a:solidFill>
                <a:latin typeface="Calibri Light"/>
                <a:cs typeface="Calibri Light"/>
              </a:rPr>
              <a:t>an</a:t>
            </a:r>
            <a:r>
              <a:rPr sz="1600" b="0" spc="5" dirty="0">
                <a:solidFill>
                  <a:srgbClr val="FFFFFF"/>
                </a:solidFill>
                <a:latin typeface="Calibri Light"/>
                <a:cs typeface="Calibri Light"/>
              </a:rPr>
              <a:t> </a:t>
            </a:r>
            <a:r>
              <a:rPr sz="1600" b="0" spc="-10" dirty="0">
                <a:solidFill>
                  <a:srgbClr val="FFFFFF"/>
                </a:solidFill>
                <a:latin typeface="Calibri Light"/>
                <a:cs typeface="Calibri Light"/>
              </a:rPr>
              <a:t>area</a:t>
            </a:r>
            <a:r>
              <a:rPr sz="1600" b="0" spc="-15" dirty="0">
                <a:solidFill>
                  <a:srgbClr val="FFFFFF"/>
                </a:solidFill>
                <a:latin typeface="Calibri Light"/>
                <a:cs typeface="Calibri Light"/>
              </a:rPr>
              <a:t> </a:t>
            </a:r>
            <a:r>
              <a:rPr sz="1600" b="0" spc="-10" dirty="0">
                <a:solidFill>
                  <a:srgbClr val="FFFFFF"/>
                </a:solidFill>
                <a:latin typeface="Calibri Light"/>
                <a:cs typeface="Calibri Light"/>
              </a:rPr>
              <a:t>of</a:t>
            </a:r>
            <a:r>
              <a:rPr lang="en-GB" sz="1600" spc="-10" dirty="0">
                <a:solidFill>
                  <a:srgbClr val="FFFFFF"/>
                </a:solidFill>
                <a:latin typeface="Calibri Light"/>
                <a:cs typeface="Calibri Light"/>
              </a:rPr>
              <a:t> </a:t>
            </a:r>
            <a:r>
              <a:rPr lang="en-GB" sz="1600" b="0" spc="-350" dirty="0">
                <a:solidFill>
                  <a:srgbClr val="FFFFFF"/>
                </a:solidFill>
                <a:latin typeface="Calibri Light"/>
                <a:cs typeface="Calibri Light"/>
              </a:rPr>
              <a:t> </a:t>
            </a:r>
            <a:r>
              <a:rPr sz="1600" b="0" spc="-10" dirty="0">
                <a:solidFill>
                  <a:srgbClr val="FFFFFF"/>
                </a:solidFill>
                <a:latin typeface="Calibri Light"/>
                <a:cs typeface="Calibri Light"/>
              </a:rPr>
              <a:t>business</a:t>
            </a:r>
            <a:r>
              <a:rPr sz="1600" b="0" spc="55" dirty="0">
                <a:solidFill>
                  <a:srgbClr val="FFFFFF"/>
                </a:solidFill>
                <a:latin typeface="Calibri Light"/>
                <a:cs typeface="Calibri Light"/>
              </a:rPr>
              <a:t> </a:t>
            </a:r>
            <a:r>
              <a:rPr sz="1600" b="0" spc="-10" dirty="0">
                <a:solidFill>
                  <a:srgbClr val="FFFFFF"/>
                </a:solidFill>
                <a:latin typeface="Calibri Light"/>
                <a:cs typeface="Calibri Light"/>
              </a:rPr>
              <a:t>premises</a:t>
            </a:r>
            <a:r>
              <a:rPr sz="1600" b="0" spc="15" dirty="0">
                <a:solidFill>
                  <a:srgbClr val="FFFFFF"/>
                </a:solidFill>
                <a:latin typeface="Calibri Light"/>
                <a:cs typeface="Calibri Light"/>
              </a:rPr>
              <a:t> </a:t>
            </a:r>
            <a:r>
              <a:rPr sz="1600" b="0" spc="-5" dirty="0">
                <a:solidFill>
                  <a:srgbClr val="FFFFFF"/>
                </a:solidFill>
                <a:latin typeface="Calibri Light"/>
                <a:cs typeface="Calibri Light"/>
              </a:rPr>
              <a:t>with</a:t>
            </a:r>
            <a:r>
              <a:rPr sz="1600" b="0" dirty="0">
                <a:solidFill>
                  <a:srgbClr val="FFFFFF"/>
                </a:solidFill>
                <a:latin typeface="Calibri Light"/>
                <a:cs typeface="Calibri Light"/>
              </a:rPr>
              <a:t> </a:t>
            </a:r>
            <a:r>
              <a:rPr sz="1600" b="0" spc="-5" dirty="0">
                <a:solidFill>
                  <a:srgbClr val="FFFFFF"/>
                </a:solidFill>
                <a:latin typeface="Calibri Light"/>
                <a:cs typeface="Calibri Light"/>
              </a:rPr>
              <a:t>high</a:t>
            </a:r>
            <a:r>
              <a:rPr sz="1600" b="0" spc="15" dirty="0">
                <a:solidFill>
                  <a:srgbClr val="FFFFFF"/>
                </a:solidFill>
                <a:latin typeface="Calibri Light"/>
                <a:cs typeface="Calibri Light"/>
              </a:rPr>
              <a:t> </a:t>
            </a:r>
            <a:r>
              <a:rPr sz="1600" b="0" spc="-5" dirty="0">
                <a:solidFill>
                  <a:srgbClr val="FFFFFF"/>
                </a:solidFill>
                <a:latin typeface="Calibri Light"/>
                <a:cs typeface="Calibri Light"/>
              </a:rPr>
              <a:t>connectivity</a:t>
            </a:r>
            <a:r>
              <a:rPr lang="en-GB" sz="1600" spc="-5" dirty="0">
                <a:solidFill>
                  <a:srgbClr val="FFFFFF"/>
                </a:solidFill>
                <a:latin typeface="Calibri Light"/>
                <a:cs typeface="Calibri Light"/>
              </a:rPr>
              <a:t> </a:t>
            </a:r>
            <a:r>
              <a:rPr lang="en-GB" sz="1600" b="0" dirty="0">
                <a:solidFill>
                  <a:srgbClr val="FFFFFF"/>
                </a:solidFill>
                <a:latin typeface="Calibri Light"/>
                <a:cs typeface="Calibri Light"/>
              </a:rPr>
              <a:t> </a:t>
            </a:r>
            <a:r>
              <a:rPr sz="1600" b="0" spc="-5" dirty="0">
                <a:solidFill>
                  <a:srgbClr val="FFFFFF"/>
                </a:solidFill>
                <a:latin typeface="Calibri Light"/>
                <a:cs typeface="Calibri Light"/>
              </a:rPr>
              <a:t>needs</a:t>
            </a:r>
            <a:r>
              <a:rPr lang="en-AU" sz="1600" b="0" spc="-5" dirty="0">
                <a:solidFill>
                  <a:srgbClr val="FFFFFF"/>
                </a:solidFill>
                <a:latin typeface="Calibri Light"/>
                <a:cs typeface="Calibri Light"/>
              </a:rPr>
              <a:t>.</a:t>
            </a:r>
            <a:endParaRPr lang="en-AU" sz="1600" dirty="0">
              <a:solidFill>
                <a:srgbClr val="000000"/>
              </a:solidFill>
              <a:latin typeface="Calibri Light"/>
              <a:cs typeface="Calibri Light"/>
            </a:endParaRPr>
          </a:p>
          <a:p>
            <a:pPr>
              <a:lnSpc>
                <a:spcPct val="100000"/>
              </a:lnSpc>
              <a:spcBef>
                <a:spcPts val="25"/>
              </a:spcBef>
            </a:pPr>
            <a:endParaRPr sz="1600" dirty="0">
              <a:latin typeface="Calibri"/>
              <a:cs typeface="Calibri"/>
            </a:endParaRPr>
          </a:p>
          <a:p>
            <a:pPr marL="12700" marR="46355">
              <a:lnSpc>
                <a:spcPct val="100000"/>
              </a:lnSpc>
              <a:spcBef>
                <a:spcPts val="5"/>
              </a:spcBef>
            </a:pPr>
            <a:r>
              <a:rPr sz="2400" b="1" spc="-10" dirty="0">
                <a:solidFill>
                  <a:srgbClr val="FFFFFF"/>
                </a:solidFill>
                <a:latin typeface="Calibri"/>
                <a:cs typeface="Calibri"/>
              </a:rPr>
              <a:t>Around</a:t>
            </a:r>
            <a:r>
              <a:rPr lang="en-AU" sz="2400" b="1" spc="10" dirty="0">
                <a:solidFill>
                  <a:srgbClr val="FFFFFF"/>
                </a:solidFill>
                <a:latin typeface="Calibri"/>
                <a:cs typeface="Calibri"/>
              </a:rPr>
              <a:t>  530</a:t>
            </a:r>
            <a:r>
              <a:rPr sz="2400" b="1" spc="-5" dirty="0">
                <a:solidFill>
                  <a:srgbClr val="FFFFFF"/>
                </a:solidFill>
                <a:latin typeface="Calibri"/>
                <a:cs typeface="Calibri"/>
              </a:rPr>
              <a:t> </a:t>
            </a:r>
            <a:r>
              <a:rPr sz="2400" b="1" spc="-10" dirty="0">
                <a:solidFill>
                  <a:srgbClr val="FFFFFF"/>
                </a:solidFill>
                <a:latin typeface="Calibri"/>
                <a:cs typeface="Calibri"/>
              </a:rPr>
              <a:t>businesses</a:t>
            </a:r>
            <a:r>
              <a:rPr sz="2400" b="1" spc="5" dirty="0">
                <a:solidFill>
                  <a:srgbClr val="FFFFFF"/>
                </a:solidFill>
                <a:latin typeface="Calibri"/>
                <a:cs typeface="Calibri"/>
              </a:rPr>
              <a:t> </a:t>
            </a:r>
            <a:r>
              <a:rPr sz="2400" b="1" spc="-10" dirty="0">
                <a:solidFill>
                  <a:srgbClr val="FFFFFF"/>
                </a:solidFill>
                <a:latin typeface="Calibri Light"/>
                <a:cs typeface="Calibri Light"/>
              </a:rPr>
              <a:t>should</a:t>
            </a:r>
            <a:r>
              <a:rPr sz="2400" b="1" spc="50" dirty="0">
                <a:solidFill>
                  <a:srgbClr val="FFFFFF"/>
                </a:solidFill>
                <a:latin typeface="Calibri Light"/>
                <a:cs typeface="Calibri Light"/>
              </a:rPr>
              <a:t> </a:t>
            </a:r>
            <a:r>
              <a:rPr sz="2400" b="1" spc="-10" dirty="0">
                <a:solidFill>
                  <a:srgbClr val="FFFFFF"/>
                </a:solidFill>
                <a:latin typeface="Calibri Light"/>
                <a:cs typeface="Calibri Light"/>
              </a:rPr>
              <a:t>now</a:t>
            </a:r>
            <a:r>
              <a:rPr sz="2400" b="1" spc="5" dirty="0">
                <a:solidFill>
                  <a:srgbClr val="FFFFFF"/>
                </a:solidFill>
                <a:latin typeface="Calibri Light"/>
                <a:cs typeface="Calibri Light"/>
              </a:rPr>
              <a:t> </a:t>
            </a:r>
            <a:r>
              <a:rPr sz="2400" b="1" spc="-5" dirty="0">
                <a:solidFill>
                  <a:srgbClr val="FFFFFF"/>
                </a:solidFill>
                <a:latin typeface="Calibri Light"/>
                <a:cs typeface="Calibri Light"/>
              </a:rPr>
              <a:t>be</a:t>
            </a:r>
            <a:r>
              <a:rPr sz="2400" b="1" spc="5" dirty="0">
                <a:solidFill>
                  <a:srgbClr val="FFFFFF"/>
                </a:solidFill>
                <a:latin typeface="Calibri Light"/>
                <a:cs typeface="Calibri Light"/>
              </a:rPr>
              <a:t> </a:t>
            </a:r>
            <a:r>
              <a:rPr sz="2400" b="1" spc="-5" dirty="0">
                <a:solidFill>
                  <a:srgbClr val="FFFFFF"/>
                </a:solidFill>
                <a:latin typeface="Calibri Light"/>
                <a:cs typeface="Calibri Light"/>
              </a:rPr>
              <a:t>able</a:t>
            </a:r>
            <a:r>
              <a:rPr sz="2400" b="1" spc="-10" dirty="0">
                <a:solidFill>
                  <a:srgbClr val="FFFFFF"/>
                </a:solidFill>
                <a:latin typeface="Calibri Light"/>
                <a:cs typeface="Calibri Light"/>
              </a:rPr>
              <a:t> to</a:t>
            </a:r>
            <a:r>
              <a:rPr sz="2400" b="1" dirty="0">
                <a:solidFill>
                  <a:srgbClr val="FFFFFF"/>
                </a:solidFill>
                <a:latin typeface="Calibri Light"/>
                <a:cs typeface="Calibri Light"/>
              </a:rPr>
              <a:t> </a:t>
            </a:r>
            <a:r>
              <a:rPr sz="2400" b="1" spc="-5" dirty="0">
                <a:solidFill>
                  <a:srgbClr val="FFFFFF"/>
                </a:solidFill>
                <a:latin typeface="Calibri Light"/>
                <a:cs typeface="Calibri Light"/>
              </a:rPr>
              <a:t>access </a:t>
            </a:r>
            <a:r>
              <a:rPr sz="2400" b="1" spc="-350" dirty="0">
                <a:solidFill>
                  <a:srgbClr val="FFFFFF"/>
                </a:solidFill>
                <a:latin typeface="Calibri Light"/>
                <a:cs typeface="Calibri Light"/>
              </a:rPr>
              <a:t> </a:t>
            </a:r>
            <a:r>
              <a:rPr sz="2400" b="1" spc="-5" dirty="0">
                <a:solidFill>
                  <a:srgbClr val="FFFFFF"/>
                </a:solidFill>
                <a:latin typeface="Calibri Light"/>
                <a:cs typeface="Calibri Light"/>
              </a:rPr>
              <a:t>the benefits</a:t>
            </a:r>
            <a:r>
              <a:rPr sz="2000" b="1" spc="-5" dirty="0">
                <a:solidFill>
                  <a:srgbClr val="FFFFFF"/>
                </a:solidFill>
                <a:latin typeface="Calibri Light"/>
                <a:cs typeface="Calibri Light"/>
              </a:rPr>
              <a:t>.</a:t>
            </a:r>
            <a:endParaRPr sz="2000" b="1" dirty="0">
              <a:latin typeface="Calibri Light"/>
              <a:cs typeface="Calibri Light"/>
            </a:endParaRPr>
          </a:p>
        </p:txBody>
      </p:sp>
      <p:grpSp>
        <p:nvGrpSpPr>
          <p:cNvPr id="9" name="object 9"/>
          <p:cNvGrpSpPr/>
          <p:nvPr/>
        </p:nvGrpSpPr>
        <p:grpSpPr>
          <a:xfrm>
            <a:off x="3560064" y="1380744"/>
            <a:ext cx="1144270" cy="1270635"/>
            <a:chOff x="3560064" y="1380744"/>
            <a:chExt cx="1144270" cy="1270635"/>
          </a:xfrm>
        </p:grpSpPr>
        <p:pic>
          <p:nvPicPr>
            <p:cNvPr id="10" name="object 10"/>
            <p:cNvPicPr/>
            <p:nvPr/>
          </p:nvPicPr>
          <p:blipFill>
            <a:blip r:embed="rId3" cstate="print"/>
            <a:stretch>
              <a:fillRect/>
            </a:stretch>
          </p:blipFill>
          <p:spPr>
            <a:xfrm>
              <a:off x="3560064" y="1380744"/>
              <a:ext cx="1143774" cy="1270253"/>
            </a:xfrm>
            <a:prstGeom prst="rect">
              <a:avLst/>
            </a:prstGeom>
          </p:spPr>
        </p:pic>
        <p:sp>
          <p:nvSpPr>
            <p:cNvPr id="11" name="object 11"/>
            <p:cNvSpPr/>
            <p:nvPr/>
          </p:nvSpPr>
          <p:spPr>
            <a:xfrm>
              <a:off x="3675249" y="1492968"/>
              <a:ext cx="842644" cy="1046480"/>
            </a:xfrm>
            <a:custGeom>
              <a:avLst/>
              <a:gdLst/>
              <a:ahLst/>
              <a:cxnLst/>
              <a:rect l="l" t="t" r="r" b="b"/>
              <a:pathLst>
                <a:path w="842645" h="1046480">
                  <a:moveTo>
                    <a:pt x="418917" y="0"/>
                  </a:moveTo>
                  <a:lnTo>
                    <a:pt x="372949" y="2866"/>
                  </a:lnTo>
                  <a:lnTo>
                    <a:pt x="328494" y="10550"/>
                  </a:lnTo>
                  <a:lnTo>
                    <a:pt x="285797" y="22768"/>
                  </a:lnTo>
                  <a:lnTo>
                    <a:pt x="245103" y="39240"/>
                  </a:lnTo>
                  <a:lnTo>
                    <a:pt x="206660" y="59681"/>
                  </a:lnTo>
                  <a:lnTo>
                    <a:pt x="170711" y="83809"/>
                  </a:lnTo>
                  <a:lnTo>
                    <a:pt x="137504" y="111343"/>
                  </a:lnTo>
                  <a:lnTo>
                    <a:pt x="107283" y="142000"/>
                  </a:lnTo>
                  <a:lnTo>
                    <a:pt x="80294" y="175496"/>
                  </a:lnTo>
                  <a:lnTo>
                    <a:pt x="56783" y="211551"/>
                  </a:lnTo>
                  <a:lnTo>
                    <a:pt x="36996" y="249881"/>
                  </a:lnTo>
                  <a:lnTo>
                    <a:pt x="21179" y="290203"/>
                  </a:lnTo>
                  <a:lnTo>
                    <a:pt x="9576" y="332236"/>
                  </a:lnTo>
                  <a:lnTo>
                    <a:pt x="2435" y="375698"/>
                  </a:lnTo>
                  <a:lnTo>
                    <a:pt x="0" y="420304"/>
                  </a:lnTo>
                  <a:lnTo>
                    <a:pt x="2682" y="467379"/>
                  </a:lnTo>
                  <a:lnTo>
                    <a:pt x="10568" y="513064"/>
                  </a:lnTo>
                  <a:lnTo>
                    <a:pt x="23417" y="557060"/>
                  </a:lnTo>
                  <a:lnTo>
                    <a:pt x="40984" y="599069"/>
                  </a:lnTo>
                  <a:lnTo>
                    <a:pt x="63030" y="638791"/>
                  </a:lnTo>
                  <a:lnTo>
                    <a:pt x="89310" y="675929"/>
                  </a:lnTo>
                  <a:lnTo>
                    <a:pt x="394262" y="1033376"/>
                  </a:lnTo>
                  <a:lnTo>
                    <a:pt x="421496" y="1046374"/>
                  </a:lnTo>
                  <a:lnTo>
                    <a:pt x="436543" y="1043125"/>
                  </a:lnTo>
                  <a:lnTo>
                    <a:pt x="753679" y="675929"/>
                  </a:lnTo>
                  <a:lnTo>
                    <a:pt x="782822" y="633029"/>
                  </a:lnTo>
                  <a:lnTo>
                    <a:pt x="806765" y="586878"/>
                  </a:lnTo>
                  <a:lnTo>
                    <a:pt x="825021" y="537836"/>
                  </a:lnTo>
                  <a:lnTo>
                    <a:pt x="837105" y="486266"/>
                  </a:lnTo>
                  <a:lnTo>
                    <a:pt x="842532" y="432529"/>
                  </a:lnTo>
                  <a:lnTo>
                    <a:pt x="840816" y="376989"/>
                  </a:lnTo>
                  <a:lnTo>
                    <a:pt x="833071" y="328616"/>
                  </a:lnTo>
                  <a:lnTo>
                    <a:pt x="819873" y="282282"/>
                  </a:lnTo>
                  <a:lnTo>
                    <a:pt x="801576" y="238311"/>
                  </a:lnTo>
                  <a:lnTo>
                    <a:pt x="778536" y="197025"/>
                  </a:lnTo>
                  <a:lnTo>
                    <a:pt x="751110" y="158749"/>
                  </a:lnTo>
                  <a:lnTo>
                    <a:pt x="719651" y="123805"/>
                  </a:lnTo>
                  <a:lnTo>
                    <a:pt x="684517" y="92517"/>
                  </a:lnTo>
                  <a:lnTo>
                    <a:pt x="646062" y="65209"/>
                  </a:lnTo>
                  <a:lnTo>
                    <a:pt x="604643" y="42202"/>
                  </a:lnTo>
                  <a:lnTo>
                    <a:pt x="560614" y="23822"/>
                  </a:lnTo>
                  <a:lnTo>
                    <a:pt x="514332" y="10391"/>
                  </a:lnTo>
                  <a:lnTo>
                    <a:pt x="466151" y="2233"/>
                  </a:lnTo>
                  <a:lnTo>
                    <a:pt x="418917" y="0"/>
                  </a:lnTo>
                  <a:close/>
                </a:path>
              </a:pathLst>
            </a:custGeom>
            <a:solidFill>
              <a:srgbClr val="00B16B"/>
            </a:solidFill>
          </p:spPr>
          <p:txBody>
            <a:bodyPr wrap="square" lIns="0" tIns="0" rIns="0" bIns="0" rtlCol="0"/>
            <a:lstStyle/>
            <a:p>
              <a:endParaRPr/>
            </a:p>
          </p:txBody>
        </p:sp>
        <p:sp>
          <p:nvSpPr>
            <p:cNvPr id="12" name="object 12"/>
            <p:cNvSpPr/>
            <p:nvPr/>
          </p:nvSpPr>
          <p:spPr>
            <a:xfrm>
              <a:off x="3675249" y="1492968"/>
              <a:ext cx="842644" cy="1046480"/>
            </a:xfrm>
            <a:custGeom>
              <a:avLst/>
              <a:gdLst/>
              <a:ahLst/>
              <a:cxnLst/>
              <a:rect l="l" t="t" r="r" b="b"/>
              <a:pathLst>
                <a:path w="842645" h="1046480">
                  <a:moveTo>
                    <a:pt x="753679" y="675929"/>
                  </a:moveTo>
                  <a:lnTo>
                    <a:pt x="782822" y="633029"/>
                  </a:lnTo>
                  <a:lnTo>
                    <a:pt x="806765" y="586878"/>
                  </a:lnTo>
                  <a:lnTo>
                    <a:pt x="825021" y="537836"/>
                  </a:lnTo>
                  <a:lnTo>
                    <a:pt x="837105" y="486266"/>
                  </a:lnTo>
                  <a:lnTo>
                    <a:pt x="842532" y="432529"/>
                  </a:lnTo>
                  <a:lnTo>
                    <a:pt x="840816" y="376989"/>
                  </a:lnTo>
                  <a:lnTo>
                    <a:pt x="833071" y="328616"/>
                  </a:lnTo>
                  <a:lnTo>
                    <a:pt x="819873" y="282282"/>
                  </a:lnTo>
                  <a:lnTo>
                    <a:pt x="801576" y="238311"/>
                  </a:lnTo>
                  <a:lnTo>
                    <a:pt x="778536" y="197025"/>
                  </a:lnTo>
                  <a:lnTo>
                    <a:pt x="751110" y="158749"/>
                  </a:lnTo>
                  <a:lnTo>
                    <a:pt x="719651" y="123805"/>
                  </a:lnTo>
                  <a:lnTo>
                    <a:pt x="684517" y="92517"/>
                  </a:lnTo>
                  <a:lnTo>
                    <a:pt x="646062" y="65209"/>
                  </a:lnTo>
                  <a:lnTo>
                    <a:pt x="604643" y="42202"/>
                  </a:lnTo>
                  <a:lnTo>
                    <a:pt x="560614" y="23822"/>
                  </a:lnTo>
                  <a:lnTo>
                    <a:pt x="514332" y="10391"/>
                  </a:lnTo>
                  <a:lnTo>
                    <a:pt x="466151" y="2233"/>
                  </a:lnTo>
                  <a:lnTo>
                    <a:pt x="418917" y="0"/>
                  </a:lnTo>
                  <a:lnTo>
                    <a:pt x="372949" y="2866"/>
                  </a:lnTo>
                  <a:lnTo>
                    <a:pt x="328494" y="10550"/>
                  </a:lnTo>
                  <a:lnTo>
                    <a:pt x="285797" y="22768"/>
                  </a:lnTo>
                  <a:lnTo>
                    <a:pt x="245103" y="39240"/>
                  </a:lnTo>
                  <a:lnTo>
                    <a:pt x="206660" y="59681"/>
                  </a:lnTo>
                  <a:lnTo>
                    <a:pt x="170711" y="83809"/>
                  </a:lnTo>
                  <a:lnTo>
                    <a:pt x="137504" y="111343"/>
                  </a:lnTo>
                  <a:lnTo>
                    <a:pt x="107283" y="142000"/>
                  </a:lnTo>
                  <a:lnTo>
                    <a:pt x="80294" y="175496"/>
                  </a:lnTo>
                  <a:lnTo>
                    <a:pt x="56783" y="211551"/>
                  </a:lnTo>
                  <a:lnTo>
                    <a:pt x="36996" y="249881"/>
                  </a:lnTo>
                  <a:lnTo>
                    <a:pt x="21179" y="290203"/>
                  </a:lnTo>
                  <a:lnTo>
                    <a:pt x="9576" y="332236"/>
                  </a:lnTo>
                  <a:lnTo>
                    <a:pt x="2435" y="375698"/>
                  </a:lnTo>
                  <a:lnTo>
                    <a:pt x="0" y="420304"/>
                  </a:lnTo>
                  <a:lnTo>
                    <a:pt x="2682" y="467379"/>
                  </a:lnTo>
                  <a:lnTo>
                    <a:pt x="10568" y="513064"/>
                  </a:lnTo>
                  <a:lnTo>
                    <a:pt x="23417" y="557060"/>
                  </a:lnTo>
                  <a:lnTo>
                    <a:pt x="40984" y="599069"/>
                  </a:lnTo>
                  <a:lnTo>
                    <a:pt x="63030" y="638791"/>
                  </a:lnTo>
                  <a:lnTo>
                    <a:pt x="89310" y="675929"/>
                  </a:lnTo>
                  <a:lnTo>
                    <a:pt x="394262" y="1033376"/>
                  </a:lnTo>
                  <a:lnTo>
                    <a:pt x="421496" y="1046374"/>
                  </a:lnTo>
                  <a:lnTo>
                    <a:pt x="436543" y="1043125"/>
                  </a:lnTo>
                  <a:lnTo>
                    <a:pt x="448730" y="1033376"/>
                  </a:lnTo>
                  <a:lnTo>
                    <a:pt x="753679" y="675929"/>
                  </a:lnTo>
                  <a:close/>
                </a:path>
              </a:pathLst>
            </a:custGeom>
            <a:ln w="56521">
              <a:solidFill>
                <a:srgbClr val="FFFFFF"/>
              </a:solidFill>
            </a:ln>
          </p:spPr>
          <p:txBody>
            <a:bodyPr wrap="square" lIns="0" tIns="0" rIns="0" bIns="0" rtlCol="0"/>
            <a:lstStyle/>
            <a:p>
              <a:endParaRPr/>
            </a:p>
          </p:txBody>
        </p:sp>
        <p:sp>
          <p:nvSpPr>
            <p:cNvPr id="13" name="object 13"/>
            <p:cNvSpPr/>
            <p:nvPr/>
          </p:nvSpPr>
          <p:spPr>
            <a:xfrm>
              <a:off x="3943184" y="1726976"/>
              <a:ext cx="307340" cy="307975"/>
            </a:xfrm>
            <a:custGeom>
              <a:avLst/>
              <a:gdLst/>
              <a:ahLst/>
              <a:cxnLst/>
              <a:rect l="l" t="t" r="r" b="b"/>
              <a:pathLst>
                <a:path w="307339" h="307975">
                  <a:moveTo>
                    <a:pt x="152474" y="0"/>
                  </a:moveTo>
                  <a:lnTo>
                    <a:pt x="103991" y="7886"/>
                  </a:lnTo>
                  <a:lnTo>
                    <a:pt x="62099" y="29811"/>
                  </a:lnTo>
                  <a:lnTo>
                    <a:pt x="29201" y="63175"/>
                  </a:lnTo>
                  <a:lnTo>
                    <a:pt x="7700" y="105380"/>
                  </a:lnTo>
                  <a:lnTo>
                    <a:pt x="0" y="153824"/>
                  </a:lnTo>
                  <a:lnTo>
                    <a:pt x="7700" y="202254"/>
                  </a:lnTo>
                  <a:lnTo>
                    <a:pt x="29201" y="244450"/>
                  </a:lnTo>
                  <a:lnTo>
                    <a:pt x="62099" y="277810"/>
                  </a:lnTo>
                  <a:lnTo>
                    <a:pt x="103991" y="299734"/>
                  </a:lnTo>
                  <a:lnTo>
                    <a:pt x="152474" y="307620"/>
                  </a:lnTo>
                  <a:lnTo>
                    <a:pt x="202018" y="299734"/>
                  </a:lnTo>
                  <a:lnTo>
                    <a:pt x="244553" y="277810"/>
                  </a:lnTo>
                  <a:lnTo>
                    <a:pt x="277782" y="244450"/>
                  </a:lnTo>
                  <a:lnTo>
                    <a:pt x="299404" y="202254"/>
                  </a:lnTo>
                  <a:lnTo>
                    <a:pt x="307123" y="153824"/>
                  </a:lnTo>
                  <a:lnTo>
                    <a:pt x="299404" y="105380"/>
                  </a:lnTo>
                  <a:lnTo>
                    <a:pt x="277782" y="63175"/>
                  </a:lnTo>
                  <a:lnTo>
                    <a:pt x="244553" y="29811"/>
                  </a:lnTo>
                  <a:lnTo>
                    <a:pt x="202018" y="7886"/>
                  </a:lnTo>
                  <a:lnTo>
                    <a:pt x="152474" y="0"/>
                  </a:lnTo>
                  <a:close/>
                </a:path>
              </a:pathLst>
            </a:custGeom>
            <a:solidFill>
              <a:srgbClr val="00B16B"/>
            </a:solidFill>
          </p:spPr>
          <p:txBody>
            <a:bodyPr wrap="square" lIns="0" tIns="0" rIns="0" bIns="0" rtlCol="0"/>
            <a:lstStyle/>
            <a:p>
              <a:endParaRPr/>
            </a:p>
          </p:txBody>
        </p:sp>
        <p:sp>
          <p:nvSpPr>
            <p:cNvPr id="14" name="object 14"/>
            <p:cNvSpPr/>
            <p:nvPr/>
          </p:nvSpPr>
          <p:spPr>
            <a:xfrm>
              <a:off x="3943184" y="1726976"/>
              <a:ext cx="307340" cy="307975"/>
            </a:xfrm>
            <a:custGeom>
              <a:avLst/>
              <a:gdLst/>
              <a:ahLst/>
              <a:cxnLst/>
              <a:rect l="l" t="t" r="r" b="b"/>
              <a:pathLst>
                <a:path w="307339" h="307975">
                  <a:moveTo>
                    <a:pt x="307123" y="153824"/>
                  </a:moveTo>
                  <a:lnTo>
                    <a:pt x="299404" y="202254"/>
                  </a:lnTo>
                  <a:lnTo>
                    <a:pt x="277782" y="244450"/>
                  </a:lnTo>
                  <a:lnTo>
                    <a:pt x="244553" y="277810"/>
                  </a:lnTo>
                  <a:lnTo>
                    <a:pt x="202018" y="299734"/>
                  </a:lnTo>
                  <a:lnTo>
                    <a:pt x="152474" y="307620"/>
                  </a:lnTo>
                  <a:lnTo>
                    <a:pt x="103991" y="299734"/>
                  </a:lnTo>
                  <a:lnTo>
                    <a:pt x="62099" y="277810"/>
                  </a:lnTo>
                  <a:lnTo>
                    <a:pt x="29201" y="244450"/>
                  </a:lnTo>
                  <a:lnTo>
                    <a:pt x="7700" y="202254"/>
                  </a:lnTo>
                  <a:lnTo>
                    <a:pt x="0" y="153824"/>
                  </a:lnTo>
                  <a:lnTo>
                    <a:pt x="7700" y="105380"/>
                  </a:lnTo>
                  <a:lnTo>
                    <a:pt x="29201" y="63175"/>
                  </a:lnTo>
                  <a:lnTo>
                    <a:pt x="62099" y="29811"/>
                  </a:lnTo>
                  <a:lnTo>
                    <a:pt x="103991" y="7886"/>
                  </a:lnTo>
                  <a:lnTo>
                    <a:pt x="152474" y="0"/>
                  </a:lnTo>
                  <a:lnTo>
                    <a:pt x="202018" y="7886"/>
                  </a:lnTo>
                  <a:lnTo>
                    <a:pt x="244553" y="29811"/>
                  </a:lnTo>
                  <a:lnTo>
                    <a:pt x="277782" y="63175"/>
                  </a:lnTo>
                  <a:lnTo>
                    <a:pt x="299404" y="105380"/>
                  </a:lnTo>
                  <a:lnTo>
                    <a:pt x="307123" y="153824"/>
                  </a:lnTo>
                  <a:close/>
                </a:path>
              </a:pathLst>
            </a:custGeom>
            <a:ln w="56490">
              <a:solidFill>
                <a:srgbClr val="FFFFFF"/>
              </a:solidFill>
            </a:ln>
          </p:spPr>
          <p:txBody>
            <a:bodyPr wrap="square" lIns="0" tIns="0" rIns="0" bIns="0" rtlCol="0"/>
            <a:lstStyle/>
            <a:p>
              <a:endParaRPr/>
            </a:p>
          </p:txBody>
        </p:sp>
      </p:grpSp>
      <p:sp>
        <p:nvSpPr>
          <p:cNvPr id="15" name="object 15"/>
          <p:cNvSpPr txBox="1">
            <a:spLocks noGrp="1"/>
          </p:cNvSpPr>
          <p:nvPr>
            <p:ph type="title"/>
          </p:nvPr>
        </p:nvSpPr>
        <p:spPr>
          <a:xfrm>
            <a:off x="8245856" y="761237"/>
            <a:ext cx="2459355" cy="543560"/>
          </a:xfrm>
          <a:prstGeom prst="rect">
            <a:avLst/>
          </a:prstGeom>
        </p:spPr>
        <p:txBody>
          <a:bodyPr vert="horz" wrap="square" lIns="0" tIns="12065" rIns="0" bIns="0" rtlCol="0">
            <a:spAutoFit/>
          </a:bodyPr>
          <a:lstStyle/>
          <a:p>
            <a:pPr marL="12700">
              <a:lnSpc>
                <a:spcPct val="100000"/>
              </a:lnSpc>
              <a:spcBef>
                <a:spcPts val="95"/>
              </a:spcBef>
            </a:pPr>
            <a:r>
              <a:rPr sz="3400" spc="-15" dirty="0"/>
              <a:t>fibre</a:t>
            </a:r>
            <a:r>
              <a:rPr sz="3400" spc="-75" dirty="0"/>
              <a:t> </a:t>
            </a:r>
            <a:r>
              <a:rPr sz="3400" spc="-10" dirty="0"/>
              <a:t>initiative</a:t>
            </a:r>
            <a:endParaRPr sz="3400"/>
          </a:p>
        </p:txBody>
      </p:sp>
      <p:pic>
        <p:nvPicPr>
          <p:cNvPr id="16" name="object 16"/>
          <p:cNvPicPr/>
          <p:nvPr/>
        </p:nvPicPr>
        <p:blipFill>
          <a:blip r:embed="rId4" cstate="print"/>
          <a:stretch>
            <a:fillRect/>
          </a:stretch>
        </p:blipFill>
        <p:spPr>
          <a:xfrm>
            <a:off x="8295118" y="374910"/>
            <a:ext cx="2930031" cy="354462"/>
          </a:xfrm>
          <a:prstGeom prst="rect">
            <a:avLst/>
          </a:prstGeom>
        </p:spPr>
      </p:pic>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670"/>
              </a:lnSpc>
            </a:pPr>
            <a:fld id="{81D60167-4931-47E6-BA6A-407CBD079E47}" type="slidenum">
              <a:rPr dirty="0"/>
              <a:t>13</a:t>
            </a:fld>
            <a:endParaRPr dirty="0"/>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670"/>
              </a:lnSpc>
            </a:pPr>
            <a:r>
              <a:rPr spc="-5" dirty="0"/>
              <a:t>nbn-Confidential:</a:t>
            </a:r>
            <a:r>
              <a:rPr dirty="0"/>
              <a:t> </a:t>
            </a:r>
            <a:r>
              <a:rPr spc="-5" dirty="0"/>
              <a:t>Commercial</a:t>
            </a: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pic>
        <p:nvPicPr>
          <p:cNvPr id="22" name="Picture 21">
            <a:extLst>
              <a:ext uri="{FF2B5EF4-FFF2-40B4-BE49-F238E27FC236}">
                <a16:creationId xmlns:a16="http://schemas.microsoft.com/office/drawing/2014/main" id="{733D1298-4AAC-416A-841F-E7071CDE4CDC}"/>
              </a:ext>
            </a:extLst>
          </p:cNvPr>
          <p:cNvPicPr>
            <a:picLocks noChangeAspect="1"/>
          </p:cNvPicPr>
          <p:nvPr/>
        </p:nvPicPr>
        <p:blipFill>
          <a:blip r:embed="rId5"/>
          <a:stretch>
            <a:fillRect/>
          </a:stretch>
        </p:blipFill>
        <p:spPr>
          <a:xfrm>
            <a:off x="-321130" y="0"/>
            <a:ext cx="8466028" cy="69357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0881" y="-330643"/>
            <a:ext cx="7246620" cy="4422775"/>
            <a:chOff x="1005839" y="563880"/>
            <a:chExt cx="7246620" cy="4422775"/>
          </a:xfrm>
        </p:grpSpPr>
        <p:sp>
          <p:nvSpPr>
            <p:cNvPr id="3" name="object 3"/>
            <p:cNvSpPr/>
            <p:nvPr/>
          </p:nvSpPr>
          <p:spPr>
            <a:xfrm>
              <a:off x="2585465" y="2471165"/>
              <a:ext cx="5215255" cy="2502535"/>
            </a:xfrm>
            <a:custGeom>
              <a:avLst/>
              <a:gdLst/>
              <a:ahLst/>
              <a:cxnLst/>
              <a:rect l="l" t="t" r="r" b="b"/>
              <a:pathLst>
                <a:path w="5215255" h="2502535">
                  <a:moveTo>
                    <a:pt x="0" y="417068"/>
                  </a:moveTo>
                  <a:lnTo>
                    <a:pt x="2805" y="368422"/>
                  </a:lnTo>
                  <a:lnTo>
                    <a:pt x="11013" y="321426"/>
                  </a:lnTo>
                  <a:lnTo>
                    <a:pt x="24310" y="276393"/>
                  </a:lnTo>
                  <a:lnTo>
                    <a:pt x="42384" y="233635"/>
                  </a:lnTo>
                  <a:lnTo>
                    <a:pt x="64923" y="193466"/>
                  </a:lnTo>
                  <a:lnTo>
                    <a:pt x="91613" y="156197"/>
                  </a:lnTo>
                  <a:lnTo>
                    <a:pt x="122142" y="122142"/>
                  </a:lnTo>
                  <a:lnTo>
                    <a:pt x="156197" y="91613"/>
                  </a:lnTo>
                  <a:lnTo>
                    <a:pt x="193466" y="64923"/>
                  </a:lnTo>
                  <a:lnTo>
                    <a:pt x="233635" y="42384"/>
                  </a:lnTo>
                  <a:lnTo>
                    <a:pt x="276393" y="24310"/>
                  </a:lnTo>
                  <a:lnTo>
                    <a:pt x="321426" y="11013"/>
                  </a:lnTo>
                  <a:lnTo>
                    <a:pt x="368422" y="2805"/>
                  </a:lnTo>
                  <a:lnTo>
                    <a:pt x="417067" y="0"/>
                  </a:lnTo>
                  <a:lnTo>
                    <a:pt x="4798059" y="0"/>
                  </a:lnTo>
                  <a:lnTo>
                    <a:pt x="4846705" y="2805"/>
                  </a:lnTo>
                  <a:lnTo>
                    <a:pt x="4893701" y="11013"/>
                  </a:lnTo>
                  <a:lnTo>
                    <a:pt x="4938734" y="24310"/>
                  </a:lnTo>
                  <a:lnTo>
                    <a:pt x="4981492" y="42384"/>
                  </a:lnTo>
                  <a:lnTo>
                    <a:pt x="5021661" y="64923"/>
                  </a:lnTo>
                  <a:lnTo>
                    <a:pt x="5058930" y="91613"/>
                  </a:lnTo>
                  <a:lnTo>
                    <a:pt x="5092985" y="122142"/>
                  </a:lnTo>
                  <a:lnTo>
                    <a:pt x="5123514" y="156197"/>
                  </a:lnTo>
                  <a:lnTo>
                    <a:pt x="5150204" y="193466"/>
                  </a:lnTo>
                  <a:lnTo>
                    <a:pt x="5172743" y="233635"/>
                  </a:lnTo>
                  <a:lnTo>
                    <a:pt x="5190817" y="276393"/>
                  </a:lnTo>
                  <a:lnTo>
                    <a:pt x="5204114" y="321426"/>
                  </a:lnTo>
                  <a:lnTo>
                    <a:pt x="5212322" y="368422"/>
                  </a:lnTo>
                  <a:lnTo>
                    <a:pt x="5215128" y="417068"/>
                  </a:lnTo>
                  <a:lnTo>
                    <a:pt x="5215128" y="2085340"/>
                  </a:lnTo>
                  <a:lnTo>
                    <a:pt x="5212322" y="2133985"/>
                  </a:lnTo>
                  <a:lnTo>
                    <a:pt x="5204114" y="2180981"/>
                  </a:lnTo>
                  <a:lnTo>
                    <a:pt x="5190817" y="2226014"/>
                  </a:lnTo>
                  <a:lnTo>
                    <a:pt x="5172743" y="2268772"/>
                  </a:lnTo>
                  <a:lnTo>
                    <a:pt x="5150204" y="2308941"/>
                  </a:lnTo>
                  <a:lnTo>
                    <a:pt x="5123514" y="2346210"/>
                  </a:lnTo>
                  <a:lnTo>
                    <a:pt x="5092985" y="2380265"/>
                  </a:lnTo>
                  <a:lnTo>
                    <a:pt x="5058930" y="2410794"/>
                  </a:lnTo>
                  <a:lnTo>
                    <a:pt x="5021661" y="2437484"/>
                  </a:lnTo>
                  <a:lnTo>
                    <a:pt x="4981492" y="2460023"/>
                  </a:lnTo>
                  <a:lnTo>
                    <a:pt x="4938734" y="2478097"/>
                  </a:lnTo>
                  <a:lnTo>
                    <a:pt x="4893701" y="2491394"/>
                  </a:lnTo>
                  <a:lnTo>
                    <a:pt x="4846705" y="2499602"/>
                  </a:lnTo>
                  <a:lnTo>
                    <a:pt x="4798059" y="2502408"/>
                  </a:lnTo>
                  <a:lnTo>
                    <a:pt x="417067" y="2502408"/>
                  </a:lnTo>
                  <a:lnTo>
                    <a:pt x="368422" y="2499602"/>
                  </a:lnTo>
                  <a:lnTo>
                    <a:pt x="321426" y="2491394"/>
                  </a:lnTo>
                  <a:lnTo>
                    <a:pt x="276393" y="2478097"/>
                  </a:lnTo>
                  <a:lnTo>
                    <a:pt x="233635" y="2460023"/>
                  </a:lnTo>
                  <a:lnTo>
                    <a:pt x="193466" y="2437484"/>
                  </a:lnTo>
                  <a:lnTo>
                    <a:pt x="156197" y="2410794"/>
                  </a:lnTo>
                  <a:lnTo>
                    <a:pt x="122142" y="2380265"/>
                  </a:lnTo>
                  <a:lnTo>
                    <a:pt x="91613" y="2346210"/>
                  </a:lnTo>
                  <a:lnTo>
                    <a:pt x="64923" y="2308941"/>
                  </a:lnTo>
                  <a:lnTo>
                    <a:pt x="42384" y="2268772"/>
                  </a:lnTo>
                  <a:lnTo>
                    <a:pt x="24310" y="2226014"/>
                  </a:lnTo>
                  <a:lnTo>
                    <a:pt x="11013" y="2180981"/>
                  </a:lnTo>
                  <a:lnTo>
                    <a:pt x="2805" y="2133985"/>
                  </a:lnTo>
                  <a:lnTo>
                    <a:pt x="0" y="2085340"/>
                  </a:lnTo>
                  <a:lnTo>
                    <a:pt x="0" y="417068"/>
                  </a:lnTo>
                  <a:close/>
                </a:path>
              </a:pathLst>
            </a:custGeom>
            <a:ln w="25400">
              <a:solidFill>
                <a:srgbClr val="00AC6F"/>
              </a:solidFill>
            </a:ln>
          </p:spPr>
          <p:txBody>
            <a:bodyPr wrap="square" lIns="0" tIns="0" rIns="0" bIns="0" rtlCol="0"/>
            <a:lstStyle/>
            <a:p>
              <a:endParaRPr/>
            </a:p>
          </p:txBody>
        </p:sp>
        <p:sp>
          <p:nvSpPr>
            <p:cNvPr id="4" name="object 4"/>
            <p:cNvSpPr/>
            <p:nvPr/>
          </p:nvSpPr>
          <p:spPr>
            <a:xfrm>
              <a:off x="1005840" y="563879"/>
              <a:ext cx="7246620" cy="3767454"/>
            </a:xfrm>
            <a:custGeom>
              <a:avLst/>
              <a:gdLst/>
              <a:ahLst/>
              <a:cxnLst/>
              <a:rect l="l" t="t" r="r" b="b"/>
              <a:pathLst>
                <a:path w="7246620" h="3767454">
                  <a:moveTo>
                    <a:pt x="7246620" y="627888"/>
                  </a:moveTo>
                  <a:lnTo>
                    <a:pt x="7244728" y="578827"/>
                  </a:lnTo>
                  <a:lnTo>
                    <a:pt x="7239152" y="530809"/>
                  </a:lnTo>
                  <a:lnTo>
                    <a:pt x="7230021" y="483946"/>
                  </a:lnTo>
                  <a:lnTo>
                    <a:pt x="7217499" y="438391"/>
                  </a:lnTo>
                  <a:lnTo>
                    <a:pt x="7201700" y="394296"/>
                  </a:lnTo>
                  <a:lnTo>
                    <a:pt x="7182777" y="351790"/>
                  </a:lnTo>
                  <a:lnTo>
                    <a:pt x="7160869" y="311010"/>
                  </a:lnTo>
                  <a:lnTo>
                    <a:pt x="7136117" y="272110"/>
                  </a:lnTo>
                  <a:lnTo>
                    <a:pt x="7108660" y="235204"/>
                  </a:lnTo>
                  <a:lnTo>
                    <a:pt x="7078624" y="200456"/>
                  </a:lnTo>
                  <a:lnTo>
                    <a:pt x="7046163" y="167995"/>
                  </a:lnTo>
                  <a:lnTo>
                    <a:pt x="7011416" y="137960"/>
                  </a:lnTo>
                  <a:lnTo>
                    <a:pt x="6974510" y="110502"/>
                  </a:lnTo>
                  <a:lnTo>
                    <a:pt x="6935610" y="85750"/>
                  </a:lnTo>
                  <a:lnTo>
                    <a:pt x="6894830" y="63842"/>
                  </a:lnTo>
                  <a:lnTo>
                    <a:pt x="6852323" y="44919"/>
                  </a:lnTo>
                  <a:lnTo>
                    <a:pt x="6808229" y="29121"/>
                  </a:lnTo>
                  <a:lnTo>
                    <a:pt x="6762674" y="16598"/>
                  </a:lnTo>
                  <a:lnTo>
                    <a:pt x="6715811" y="7467"/>
                  </a:lnTo>
                  <a:lnTo>
                    <a:pt x="6667792" y="1892"/>
                  </a:lnTo>
                  <a:lnTo>
                    <a:pt x="6618732" y="0"/>
                  </a:lnTo>
                  <a:lnTo>
                    <a:pt x="2659380" y="0"/>
                  </a:lnTo>
                  <a:lnTo>
                    <a:pt x="2610307" y="1892"/>
                  </a:lnTo>
                  <a:lnTo>
                    <a:pt x="2562288" y="7467"/>
                  </a:lnTo>
                  <a:lnTo>
                    <a:pt x="2515425" y="16598"/>
                  </a:lnTo>
                  <a:lnTo>
                    <a:pt x="2469870" y="29121"/>
                  </a:lnTo>
                  <a:lnTo>
                    <a:pt x="2425776" y="44919"/>
                  </a:lnTo>
                  <a:lnTo>
                    <a:pt x="2383269" y="63842"/>
                  </a:lnTo>
                  <a:lnTo>
                    <a:pt x="2342489" y="85750"/>
                  </a:lnTo>
                  <a:lnTo>
                    <a:pt x="2303589" y="110502"/>
                  </a:lnTo>
                  <a:lnTo>
                    <a:pt x="2266683" y="137960"/>
                  </a:lnTo>
                  <a:lnTo>
                    <a:pt x="2231936" y="167995"/>
                  </a:lnTo>
                  <a:lnTo>
                    <a:pt x="2199475" y="200456"/>
                  </a:lnTo>
                  <a:lnTo>
                    <a:pt x="2169439" y="235204"/>
                  </a:lnTo>
                  <a:lnTo>
                    <a:pt x="2141982" y="272110"/>
                  </a:lnTo>
                  <a:lnTo>
                    <a:pt x="2117229" y="311010"/>
                  </a:lnTo>
                  <a:lnTo>
                    <a:pt x="2095322" y="351790"/>
                  </a:lnTo>
                  <a:lnTo>
                    <a:pt x="2076399" y="394296"/>
                  </a:lnTo>
                  <a:lnTo>
                    <a:pt x="2060600" y="438391"/>
                  </a:lnTo>
                  <a:lnTo>
                    <a:pt x="2048078" y="483946"/>
                  </a:lnTo>
                  <a:lnTo>
                    <a:pt x="2038946" y="530809"/>
                  </a:lnTo>
                  <a:lnTo>
                    <a:pt x="2033371" y="578827"/>
                  </a:lnTo>
                  <a:lnTo>
                    <a:pt x="2031492" y="627888"/>
                  </a:lnTo>
                  <a:lnTo>
                    <a:pt x="2031492" y="1668780"/>
                  </a:lnTo>
                  <a:lnTo>
                    <a:pt x="128778" y="1668780"/>
                  </a:lnTo>
                  <a:lnTo>
                    <a:pt x="78651" y="1678901"/>
                  </a:lnTo>
                  <a:lnTo>
                    <a:pt x="37719" y="1706499"/>
                  </a:lnTo>
                  <a:lnTo>
                    <a:pt x="10109" y="1747443"/>
                  </a:lnTo>
                  <a:lnTo>
                    <a:pt x="0" y="1797558"/>
                  </a:lnTo>
                  <a:lnTo>
                    <a:pt x="0" y="2312670"/>
                  </a:lnTo>
                  <a:lnTo>
                    <a:pt x="10109" y="2362797"/>
                  </a:lnTo>
                  <a:lnTo>
                    <a:pt x="37719" y="2403729"/>
                  </a:lnTo>
                  <a:lnTo>
                    <a:pt x="78651" y="2431338"/>
                  </a:lnTo>
                  <a:lnTo>
                    <a:pt x="128778" y="2441448"/>
                  </a:lnTo>
                  <a:lnTo>
                    <a:pt x="2031492" y="2441448"/>
                  </a:lnTo>
                  <a:lnTo>
                    <a:pt x="2031492" y="3139440"/>
                  </a:lnTo>
                  <a:lnTo>
                    <a:pt x="2033371" y="3188512"/>
                  </a:lnTo>
                  <a:lnTo>
                    <a:pt x="2038946" y="3236531"/>
                  </a:lnTo>
                  <a:lnTo>
                    <a:pt x="2048078" y="3283394"/>
                  </a:lnTo>
                  <a:lnTo>
                    <a:pt x="2060600" y="3328949"/>
                  </a:lnTo>
                  <a:lnTo>
                    <a:pt x="2076399" y="3373043"/>
                  </a:lnTo>
                  <a:lnTo>
                    <a:pt x="2095322" y="3415550"/>
                  </a:lnTo>
                  <a:lnTo>
                    <a:pt x="2117229" y="3456330"/>
                  </a:lnTo>
                  <a:lnTo>
                    <a:pt x="2141982" y="3495230"/>
                  </a:lnTo>
                  <a:lnTo>
                    <a:pt x="2169439" y="3532136"/>
                  </a:lnTo>
                  <a:lnTo>
                    <a:pt x="2199475" y="3566884"/>
                  </a:lnTo>
                  <a:lnTo>
                    <a:pt x="2231936" y="3599345"/>
                  </a:lnTo>
                  <a:lnTo>
                    <a:pt x="2266683" y="3629380"/>
                  </a:lnTo>
                  <a:lnTo>
                    <a:pt x="2303589" y="3656838"/>
                  </a:lnTo>
                  <a:lnTo>
                    <a:pt x="2342489" y="3681590"/>
                  </a:lnTo>
                  <a:lnTo>
                    <a:pt x="2383269" y="3703497"/>
                  </a:lnTo>
                  <a:lnTo>
                    <a:pt x="2425776" y="3722420"/>
                  </a:lnTo>
                  <a:lnTo>
                    <a:pt x="2469870" y="3738219"/>
                  </a:lnTo>
                  <a:lnTo>
                    <a:pt x="2515425" y="3750741"/>
                  </a:lnTo>
                  <a:lnTo>
                    <a:pt x="2562288" y="3759873"/>
                  </a:lnTo>
                  <a:lnTo>
                    <a:pt x="2610307" y="3765448"/>
                  </a:lnTo>
                  <a:lnTo>
                    <a:pt x="2659380" y="3767328"/>
                  </a:lnTo>
                  <a:lnTo>
                    <a:pt x="6618732" y="3767328"/>
                  </a:lnTo>
                  <a:lnTo>
                    <a:pt x="6667792" y="3765448"/>
                  </a:lnTo>
                  <a:lnTo>
                    <a:pt x="6715811" y="3759873"/>
                  </a:lnTo>
                  <a:lnTo>
                    <a:pt x="6762674" y="3750741"/>
                  </a:lnTo>
                  <a:lnTo>
                    <a:pt x="6808229" y="3738219"/>
                  </a:lnTo>
                  <a:lnTo>
                    <a:pt x="6852323" y="3722420"/>
                  </a:lnTo>
                  <a:lnTo>
                    <a:pt x="6894830" y="3703497"/>
                  </a:lnTo>
                  <a:lnTo>
                    <a:pt x="6935610" y="3681590"/>
                  </a:lnTo>
                  <a:lnTo>
                    <a:pt x="6974510" y="3656838"/>
                  </a:lnTo>
                  <a:lnTo>
                    <a:pt x="7011416" y="3629380"/>
                  </a:lnTo>
                  <a:lnTo>
                    <a:pt x="7046163" y="3599345"/>
                  </a:lnTo>
                  <a:lnTo>
                    <a:pt x="7078624" y="3566884"/>
                  </a:lnTo>
                  <a:lnTo>
                    <a:pt x="7108660" y="3532136"/>
                  </a:lnTo>
                  <a:lnTo>
                    <a:pt x="7136117" y="3495230"/>
                  </a:lnTo>
                  <a:lnTo>
                    <a:pt x="7160869" y="3456330"/>
                  </a:lnTo>
                  <a:lnTo>
                    <a:pt x="7182777" y="3415550"/>
                  </a:lnTo>
                  <a:lnTo>
                    <a:pt x="7201700" y="3373043"/>
                  </a:lnTo>
                  <a:lnTo>
                    <a:pt x="7217499" y="3328949"/>
                  </a:lnTo>
                  <a:lnTo>
                    <a:pt x="7230021" y="3283394"/>
                  </a:lnTo>
                  <a:lnTo>
                    <a:pt x="7239152" y="3236531"/>
                  </a:lnTo>
                  <a:lnTo>
                    <a:pt x="7244728" y="3188512"/>
                  </a:lnTo>
                  <a:lnTo>
                    <a:pt x="7246620" y="3139440"/>
                  </a:lnTo>
                  <a:lnTo>
                    <a:pt x="7246620" y="627888"/>
                  </a:lnTo>
                  <a:close/>
                </a:path>
              </a:pathLst>
            </a:custGeom>
            <a:solidFill>
              <a:srgbClr val="1E1F4F"/>
            </a:solidFill>
          </p:spPr>
          <p:txBody>
            <a:bodyPr wrap="square" lIns="0" tIns="0" rIns="0" bIns="0" rtlCol="0"/>
            <a:lstStyle/>
            <a:p>
              <a:endParaRPr/>
            </a:p>
          </p:txBody>
        </p:sp>
      </p:grpSp>
      <p:sp>
        <p:nvSpPr>
          <p:cNvPr id="5" name="object 5"/>
          <p:cNvSpPr txBox="1"/>
          <p:nvPr/>
        </p:nvSpPr>
        <p:spPr>
          <a:xfrm>
            <a:off x="1516951" y="1415733"/>
            <a:ext cx="2392680"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FF"/>
                </a:solidFill>
                <a:latin typeface="Calibri"/>
                <a:cs typeface="Calibri"/>
              </a:rPr>
              <a:t>Learn</a:t>
            </a:r>
            <a:r>
              <a:rPr sz="4000" spc="-65" dirty="0">
                <a:solidFill>
                  <a:srgbClr val="FFFFFF"/>
                </a:solidFill>
                <a:latin typeface="Calibri"/>
                <a:cs typeface="Calibri"/>
              </a:rPr>
              <a:t> </a:t>
            </a:r>
            <a:r>
              <a:rPr sz="4000" spc="-15" dirty="0">
                <a:solidFill>
                  <a:srgbClr val="FFFFFF"/>
                </a:solidFill>
                <a:latin typeface="Calibri"/>
                <a:cs typeface="Calibri"/>
              </a:rPr>
              <a:t>more</a:t>
            </a:r>
            <a:endParaRPr sz="4000" dirty="0">
              <a:latin typeface="Calibri"/>
              <a:cs typeface="Calibri"/>
            </a:endParaRPr>
          </a:p>
        </p:txBody>
      </p:sp>
      <p:grpSp>
        <p:nvGrpSpPr>
          <p:cNvPr id="6" name="object 6"/>
          <p:cNvGrpSpPr/>
          <p:nvPr/>
        </p:nvGrpSpPr>
        <p:grpSpPr>
          <a:xfrm>
            <a:off x="6178485" y="4311459"/>
            <a:ext cx="5749925" cy="1358900"/>
            <a:chOff x="5576570" y="4294885"/>
            <a:chExt cx="5749925" cy="1358900"/>
          </a:xfrm>
        </p:grpSpPr>
        <p:sp>
          <p:nvSpPr>
            <p:cNvPr id="7" name="object 7"/>
            <p:cNvSpPr/>
            <p:nvPr/>
          </p:nvSpPr>
          <p:spPr>
            <a:xfrm>
              <a:off x="5589270" y="4307585"/>
              <a:ext cx="5724525" cy="1333500"/>
            </a:xfrm>
            <a:custGeom>
              <a:avLst/>
              <a:gdLst/>
              <a:ahLst/>
              <a:cxnLst/>
              <a:rect l="l" t="t" r="r" b="b"/>
              <a:pathLst>
                <a:path w="5724525" h="1333500">
                  <a:moveTo>
                    <a:pt x="5135118" y="0"/>
                  </a:moveTo>
                  <a:lnTo>
                    <a:pt x="589026" y="0"/>
                  </a:lnTo>
                  <a:lnTo>
                    <a:pt x="540725" y="1953"/>
                  </a:lnTo>
                  <a:lnTo>
                    <a:pt x="493498" y="7711"/>
                  </a:lnTo>
                  <a:lnTo>
                    <a:pt x="447496" y="17122"/>
                  </a:lnTo>
                  <a:lnTo>
                    <a:pt x="402872" y="30034"/>
                  </a:lnTo>
                  <a:lnTo>
                    <a:pt x="359777" y="46297"/>
                  </a:lnTo>
                  <a:lnTo>
                    <a:pt x="318362" y="65757"/>
                  </a:lnTo>
                  <a:lnTo>
                    <a:pt x="278780" y="88264"/>
                  </a:lnTo>
                  <a:lnTo>
                    <a:pt x="241182" y="113666"/>
                  </a:lnTo>
                  <a:lnTo>
                    <a:pt x="205719" y="141810"/>
                  </a:lnTo>
                  <a:lnTo>
                    <a:pt x="172545" y="172545"/>
                  </a:lnTo>
                  <a:lnTo>
                    <a:pt x="141810" y="205719"/>
                  </a:lnTo>
                  <a:lnTo>
                    <a:pt x="113666" y="241182"/>
                  </a:lnTo>
                  <a:lnTo>
                    <a:pt x="88264" y="278780"/>
                  </a:lnTo>
                  <a:lnTo>
                    <a:pt x="65757" y="318362"/>
                  </a:lnTo>
                  <a:lnTo>
                    <a:pt x="46297" y="359777"/>
                  </a:lnTo>
                  <a:lnTo>
                    <a:pt x="30034" y="402872"/>
                  </a:lnTo>
                  <a:lnTo>
                    <a:pt x="17122" y="447496"/>
                  </a:lnTo>
                  <a:lnTo>
                    <a:pt x="7711" y="493498"/>
                  </a:lnTo>
                  <a:lnTo>
                    <a:pt x="1953" y="540725"/>
                  </a:lnTo>
                  <a:lnTo>
                    <a:pt x="0" y="589026"/>
                  </a:lnTo>
                  <a:lnTo>
                    <a:pt x="0" y="744474"/>
                  </a:lnTo>
                  <a:lnTo>
                    <a:pt x="1953" y="792774"/>
                  </a:lnTo>
                  <a:lnTo>
                    <a:pt x="7711" y="840001"/>
                  </a:lnTo>
                  <a:lnTo>
                    <a:pt x="17122" y="886003"/>
                  </a:lnTo>
                  <a:lnTo>
                    <a:pt x="30034" y="930627"/>
                  </a:lnTo>
                  <a:lnTo>
                    <a:pt x="46297" y="973722"/>
                  </a:lnTo>
                  <a:lnTo>
                    <a:pt x="65757" y="1015137"/>
                  </a:lnTo>
                  <a:lnTo>
                    <a:pt x="88264" y="1054719"/>
                  </a:lnTo>
                  <a:lnTo>
                    <a:pt x="113666" y="1092317"/>
                  </a:lnTo>
                  <a:lnTo>
                    <a:pt x="141810" y="1127780"/>
                  </a:lnTo>
                  <a:lnTo>
                    <a:pt x="172545" y="1160954"/>
                  </a:lnTo>
                  <a:lnTo>
                    <a:pt x="205719" y="1191689"/>
                  </a:lnTo>
                  <a:lnTo>
                    <a:pt x="241182" y="1219833"/>
                  </a:lnTo>
                  <a:lnTo>
                    <a:pt x="278780" y="1245235"/>
                  </a:lnTo>
                  <a:lnTo>
                    <a:pt x="318362" y="1267742"/>
                  </a:lnTo>
                  <a:lnTo>
                    <a:pt x="359777" y="1287202"/>
                  </a:lnTo>
                  <a:lnTo>
                    <a:pt x="402872" y="1303465"/>
                  </a:lnTo>
                  <a:lnTo>
                    <a:pt x="447496" y="1316377"/>
                  </a:lnTo>
                  <a:lnTo>
                    <a:pt x="493498" y="1325788"/>
                  </a:lnTo>
                  <a:lnTo>
                    <a:pt x="540725" y="1331546"/>
                  </a:lnTo>
                  <a:lnTo>
                    <a:pt x="589026" y="1333500"/>
                  </a:lnTo>
                  <a:lnTo>
                    <a:pt x="5135118" y="1333500"/>
                  </a:lnTo>
                  <a:lnTo>
                    <a:pt x="5183418" y="1331546"/>
                  </a:lnTo>
                  <a:lnTo>
                    <a:pt x="5230645" y="1325788"/>
                  </a:lnTo>
                  <a:lnTo>
                    <a:pt x="5276647" y="1316377"/>
                  </a:lnTo>
                  <a:lnTo>
                    <a:pt x="5321271" y="1303465"/>
                  </a:lnTo>
                  <a:lnTo>
                    <a:pt x="5364366" y="1287202"/>
                  </a:lnTo>
                  <a:lnTo>
                    <a:pt x="5405781" y="1267742"/>
                  </a:lnTo>
                  <a:lnTo>
                    <a:pt x="5445363" y="1245235"/>
                  </a:lnTo>
                  <a:lnTo>
                    <a:pt x="5482961" y="1219833"/>
                  </a:lnTo>
                  <a:lnTo>
                    <a:pt x="5518424" y="1191689"/>
                  </a:lnTo>
                  <a:lnTo>
                    <a:pt x="5551598" y="1160954"/>
                  </a:lnTo>
                  <a:lnTo>
                    <a:pt x="5582333" y="1127780"/>
                  </a:lnTo>
                  <a:lnTo>
                    <a:pt x="5610477" y="1092317"/>
                  </a:lnTo>
                  <a:lnTo>
                    <a:pt x="5635879" y="1054719"/>
                  </a:lnTo>
                  <a:lnTo>
                    <a:pt x="5658386" y="1015137"/>
                  </a:lnTo>
                  <a:lnTo>
                    <a:pt x="5677846" y="973722"/>
                  </a:lnTo>
                  <a:lnTo>
                    <a:pt x="5694109" y="930627"/>
                  </a:lnTo>
                  <a:lnTo>
                    <a:pt x="5707021" y="886003"/>
                  </a:lnTo>
                  <a:lnTo>
                    <a:pt x="5716432" y="840001"/>
                  </a:lnTo>
                  <a:lnTo>
                    <a:pt x="5722190" y="792774"/>
                  </a:lnTo>
                  <a:lnTo>
                    <a:pt x="5724144" y="744474"/>
                  </a:lnTo>
                  <a:lnTo>
                    <a:pt x="5724144" y="589026"/>
                  </a:lnTo>
                  <a:lnTo>
                    <a:pt x="5722190" y="540725"/>
                  </a:lnTo>
                  <a:lnTo>
                    <a:pt x="5716432" y="493498"/>
                  </a:lnTo>
                  <a:lnTo>
                    <a:pt x="5707021" y="447496"/>
                  </a:lnTo>
                  <a:lnTo>
                    <a:pt x="5694109" y="402872"/>
                  </a:lnTo>
                  <a:lnTo>
                    <a:pt x="5677846" y="359777"/>
                  </a:lnTo>
                  <a:lnTo>
                    <a:pt x="5658386" y="318362"/>
                  </a:lnTo>
                  <a:lnTo>
                    <a:pt x="5635879" y="278780"/>
                  </a:lnTo>
                  <a:lnTo>
                    <a:pt x="5610477" y="241182"/>
                  </a:lnTo>
                  <a:lnTo>
                    <a:pt x="5582333" y="205719"/>
                  </a:lnTo>
                  <a:lnTo>
                    <a:pt x="5551598" y="172545"/>
                  </a:lnTo>
                  <a:lnTo>
                    <a:pt x="5518424" y="141810"/>
                  </a:lnTo>
                  <a:lnTo>
                    <a:pt x="5482961" y="113666"/>
                  </a:lnTo>
                  <a:lnTo>
                    <a:pt x="5445363" y="88264"/>
                  </a:lnTo>
                  <a:lnTo>
                    <a:pt x="5405781" y="65757"/>
                  </a:lnTo>
                  <a:lnTo>
                    <a:pt x="5364366" y="46297"/>
                  </a:lnTo>
                  <a:lnTo>
                    <a:pt x="5321271" y="30034"/>
                  </a:lnTo>
                  <a:lnTo>
                    <a:pt x="5276647" y="17122"/>
                  </a:lnTo>
                  <a:lnTo>
                    <a:pt x="5230645" y="7711"/>
                  </a:lnTo>
                  <a:lnTo>
                    <a:pt x="5183418" y="1953"/>
                  </a:lnTo>
                  <a:lnTo>
                    <a:pt x="5135118" y="0"/>
                  </a:lnTo>
                  <a:close/>
                </a:path>
              </a:pathLst>
            </a:custGeom>
            <a:solidFill>
              <a:srgbClr val="1E1F4F"/>
            </a:solidFill>
          </p:spPr>
          <p:txBody>
            <a:bodyPr wrap="square" lIns="0" tIns="0" rIns="0" bIns="0" rtlCol="0"/>
            <a:lstStyle/>
            <a:p>
              <a:endParaRPr/>
            </a:p>
          </p:txBody>
        </p:sp>
        <p:sp>
          <p:nvSpPr>
            <p:cNvPr id="8" name="object 8"/>
            <p:cNvSpPr/>
            <p:nvPr/>
          </p:nvSpPr>
          <p:spPr>
            <a:xfrm>
              <a:off x="5589270" y="4307585"/>
              <a:ext cx="5724525" cy="1333500"/>
            </a:xfrm>
            <a:custGeom>
              <a:avLst/>
              <a:gdLst/>
              <a:ahLst/>
              <a:cxnLst/>
              <a:rect l="l" t="t" r="r" b="b"/>
              <a:pathLst>
                <a:path w="5724525" h="1333500">
                  <a:moveTo>
                    <a:pt x="0" y="589026"/>
                  </a:moveTo>
                  <a:lnTo>
                    <a:pt x="1953" y="540725"/>
                  </a:lnTo>
                  <a:lnTo>
                    <a:pt x="7711" y="493498"/>
                  </a:lnTo>
                  <a:lnTo>
                    <a:pt x="17122" y="447496"/>
                  </a:lnTo>
                  <a:lnTo>
                    <a:pt x="30034" y="402872"/>
                  </a:lnTo>
                  <a:lnTo>
                    <a:pt x="46297" y="359777"/>
                  </a:lnTo>
                  <a:lnTo>
                    <a:pt x="65757" y="318362"/>
                  </a:lnTo>
                  <a:lnTo>
                    <a:pt x="88264" y="278780"/>
                  </a:lnTo>
                  <a:lnTo>
                    <a:pt x="113666" y="241182"/>
                  </a:lnTo>
                  <a:lnTo>
                    <a:pt x="141810" y="205719"/>
                  </a:lnTo>
                  <a:lnTo>
                    <a:pt x="172545" y="172545"/>
                  </a:lnTo>
                  <a:lnTo>
                    <a:pt x="205719" y="141810"/>
                  </a:lnTo>
                  <a:lnTo>
                    <a:pt x="241182" y="113666"/>
                  </a:lnTo>
                  <a:lnTo>
                    <a:pt x="278780" y="88264"/>
                  </a:lnTo>
                  <a:lnTo>
                    <a:pt x="318362" y="65757"/>
                  </a:lnTo>
                  <a:lnTo>
                    <a:pt x="359777" y="46297"/>
                  </a:lnTo>
                  <a:lnTo>
                    <a:pt x="402872" y="30034"/>
                  </a:lnTo>
                  <a:lnTo>
                    <a:pt x="447496" y="17122"/>
                  </a:lnTo>
                  <a:lnTo>
                    <a:pt x="493498" y="7711"/>
                  </a:lnTo>
                  <a:lnTo>
                    <a:pt x="540725" y="1953"/>
                  </a:lnTo>
                  <a:lnTo>
                    <a:pt x="589026" y="0"/>
                  </a:lnTo>
                  <a:lnTo>
                    <a:pt x="5135118" y="0"/>
                  </a:lnTo>
                  <a:lnTo>
                    <a:pt x="5183418" y="1953"/>
                  </a:lnTo>
                  <a:lnTo>
                    <a:pt x="5230645" y="7711"/>
                  </a:lnTo>
                  <a:lnTo>
                    <a:pt x="5276647" y="17122"/>
                  </a:lnTo>
                  <a:lnTo>
                    <a:pt x="5321271" y="30034"/>
                  </a:lnTo>
                  <a:lnTo>
                    <a:pt x="5364366" y="46297"/>
                  </a:lnTo>
                  <a:lnTo>
                    <a:pt x="5405781" y="65757"/>
                  </a:lnTo>
                  <a:lnTo>
                    <a:pt x="5445363" y="88264"/>
                  </a:lnTo>
                  <a:lnTo>
                    <a:pt x="5482961" y="113666"/>
                  </a:lnTo>
                  <a:lnTo>
                    <a:pt x="5518424" y="141810"/>
                  </a:lnTo>
                  <a:lnTo>
                    <a:pt x="5551598" y="172545"/>
                  </a:lnTo>
                  <a:lnTo>
                    <a:pt x="5582333" y="205719"/>
                  </a:lnTo>
                  <a:lnTo>
                    <a:pt x="5610477" y="241182"/>
                  </a:lnTo>
                  <a:lnTo>
                    <a:pt x="5635879" y="278780"/>
                  </a:lnTo>
                  <a:lnTo>
                    <a:pt x="5658386" y="318362"/>
                  </a:lnTo>
                  <a:lnTo>
                    <a:pt x="5677846" y="359777"/>
                  </a:lnTo>
                  <a:lnTo>
                    <a:pt x="5694109" y="402872"/>
                  </a:lnTo>
                  <a:lnTo>
                    <a:pt x="5707021" y="447496"/>
                  </a:lnTo>
                  <a:lnTo>
                    <a:pt x="5716432" y="493498"/>
                  </a:lnTo>
                  <a:lnTo>
                    <a:pt x="5722190" y="540725"/>
                  </a:lnTo>
                  <a:lnTo>
                    <a:pt x="5724144" y="589026"/>
                  </a:lnTo>
                  <a:lnTo>
                    <a:pt x="5724144" y="744474"/>
                  </a:lnTo>
                  <a:lnTo>
                    <a:pt x="5722190" y="792774"/>
                  </a:lnTo>
                  <a:lnTo>
                    <a:pt x="5716432" y="840001"/>
                  </a:lnTo>
                  <a:lnTo>
                    <a:pt x="5707021" y="886003"/>
                  </a:lnTo>
                  <a:lnTo>
                    <a:pt x="5694109" y="930627"/>
                  </a:lnTo>
                  <a:lnTo>
                    <a:pt x="5677846" y="973722"/>
                  </a:lnTo>
                  <a:lnTo>
                    <a:pt x="5658386" y="1015137"/>
                  </a:lnTo>
                  <a:lnTo>
                    <a:pt x="5635879" y="1054719"/>
                  </a:lnTo>
                  <a:lnTo>
                    <a:pt x="5610477" y="1092317"/>
                  </a:lnTo>
                  <a:lnTo>
                    <a:pt x="5582333" y="1127780"/>
                  </a:lnTo>
                  <a:lnTo>
                    <a:pt x="5551598" y="1160954"/>
                  </a:lnTo>
                  <a:lnTo>
                    <a:pt x="5518424" y="1191689"/>
                  </a:lnTo>
                  <a:lnTo>
                    <a:pt x="5482961" y="1219833"/>
                  </a:lnTo>
                  <a:lnTo>
                    <a:pt x="5445363" y="1245235"/>
                  </a:lnTo>
                  <a:lnTo>
                    <a:pt x="5405781" y="1267742"/>
                  </a:lnTo>
                  <a:lnTo>
                    <a:pt x="5364366" y="1287202"/>
                  </a:lnTo>
                  <a:lnTo>
                    <a:pt x="5321271" y="1303465"/>
                  </a:lnTo>
                  <a:lnTo>
                    <a:pt x="5276647" y="1316377"/>
                  </a:lnTo>
                  <a:lnTo>
                    <a:pt x="5230645" y="1325788"/>
                  </a:lnTo>
                  <a:lnTo>
                    <a:pt x="5183418" y="1331546"/>
                  </a:lnTo>
                  <a:lnTo>
                    <a:pt x="5135118" y="1333500"/>
                  </a:lnTo>
                  <a:lnTo>
                    <a:pt x="589026" y="1333500"/>
                  </a:lnTo>
                  <a:lnTo>
                    <a:pt x="540725" y="1331546"/>
                  </a:lnTo>
                  <a:lnTo>
                    <a:pt x="493498" y="1325788"/>
                  </a:lnTo>
                  <a:lnTo>
                    <a:pt x="447496" y="1316377"/>
                  </a:lnTo>
                  <a:lnTo>
                    <a:pt x="402872" y="1303465"/>
                  </a:lnTo>
                  <a:lnTo>
                    <a:pt x="359777" y="1287202"/>
                  </a:lnTo>
                  <a:lnTo>
                    <a:pt x="318362" y="1267742"/>
                  </a:lnTo>
                  <a:lnTo>
                    <a:pt x="278780" y="1245235"/>
                  </a:lnTo>
                  <a:lnTo>
                    <a:pt x="241182" y="1219833"/>
                  </a:lnTo>
                  <a:lnTo>
                    <a:pt x="205719" y="1191689"/>
                  </a:lnTo>
                  <a:lnTo>
                    <a:pt x="172545" y="1160954"/>
                  </a:lnTo>
                  <a:lnTo>
                    <a:pt x="141810" y="1127780"/>
                  </a:lnTo>
                  <a:lnTo>
                    <a:pt x="113666" y="1092317"/>
                  </a:lnTo>
                  <a:lnTo>
                    <a:pt x="88264" y="1054719"/>
                  </a:lnTo>
                  <a:lnTo>
                    <a:pt x="65757" y="1015137"/>
                  </a:lnTo>
                  <a:lnTo>
                    <a:pt x="46297" y="973722"/>
                  </a:lnTo>
                  <a:lnTo>
                    <a:pt x="30034" y="930627"/>
                  </a:lnTo>
                  <a:lnTo>
                    <a:pt x="17122" y="886003"/>
                  </a:lnTo>
                  <a:lnTo>
                    <a:pt x="7711" y="840001"/>
                  </a:lnTo>
                  <a:lnTo>
                    <a:pt x="1953" y="792774"/>
                  </a:lnTo>
                  <a:lnTo>
                    <a:pt x="0" y="744474"/>
                  </a:lnTo>
                  <a:lnTo>
                    <a:pt x="0" y="589026"/>
                  </a:lnTo>
                  <a:close/>
                </a:path>
              </a:pathLst>
            </a:custGeom>
            <a:ln w="25400">
              <a:solidFill>
                <a:srgbClr val="00AC6F"/>
              </a:solidFill>
            </a:ln>
          </p:spPr>
          <p:txBody>
            <a:bodyPr wrap="square" lIns="0" tIns="0" rIns="0" bIns="0" rtlCol="0"/>
            <a:lstStyle/>
            <a:p>
              <a:endParaRPr/>
            </a:p>
          </p:txBody>
        </p:sp>
      </p:grpSp>
      <p:sp>
        <p:nvSpPr>
          <p:cNvPr id="9" name="object 9"/>
          <p:cNvSpPr txBox="1"/>
          <p:nvPr/>
        </p:nvSpPr>
        <p:spPr>
          <a:xfrm>
            <a:off x="6569964" y="4382579"/>
            <a:ext cx="4936236" cy="1150956"/>
          </a:xfrm>
          <a:prstGeom prst="rect">
            <a:avLst/>
          </a:prstGeom>
        </p:spPr>
        <p:txBody>
          <a:bodyPr vert="horz" wrap="square" lIns="0" tIns="12065" rIns="0" bIns="0" rtlCol="0">
            <a:spAutoFit/>
          </a:bodyPr>
          <a:lstStyle/>
          <a:p>
            <a:pPr algn="ctr">
              <a:lnSpc>
                <a:spcPct val="100000"/>
              </a:lnSpc>
              <a:spcBef>
                <a:spcPts val="95"/>
              </a:spcBef>
            </a:pPr>
            <a:r>
              <a:rPr sz="1600" b="0" spc="-5" dirty="0">
                <a:solidFill>
                  <a:srgbClr val="FFFFFF"/>
                </a:solidFill>
                <a:latin typeface="Calibri Light"/>
                <a:cs typeface="Calibri Light"/>
              </a:rPr>
              <a:t>Learn</a:t>
            </a:r>
            <a:r>
              <a:rPr sz="1600" b="0" dirty="0">
                <a:solidFill>
                  <a:srgbClr val="FFFFFF"/>
                </a:solidFill>
                <a:latin typeface="Calibri Light"/>
                <a:cs typeface="Calibri Light"/>
              </a:rPr>
              <a:t> </a:t>
            </a:r>
            <a:r>
              <a:rPr sz="1600" b="0" spc="-15" dirty="0">
                <a:solidFill>
                  <a:srgbClr val="FFFFFF"/>
                </a:solidFill>
                <a:latin typeface="Calibri Light"/>
                <a:cs typeface="Calibri Light"/>
              </a:rPr>
              <a:t>more</a:t>
            </a:r>
            <a:r>
              <a:rPr sz="1600" b="0" spc="10" dirty="0">
                <a:solidFill>
                  <a:srgbClr val="FFFFFF"/>
                </a:solidFill>
                <a:latin typeface="Calibri Light"/>
                <a:cs typeface="Calibri Light"/>
              </a:rPr>
              <a:t> </a:t>
            </a:r>
            <a:r>
              <a:rPr sz="1600" b="0" spc="-5" dirty="0">
                <a:solidFill>
                  <a:srgbClr val="FFFFFF"/>
                </a:solidFill>
                <a:latin typeface="Calibri Light"/>
                <a:cs typeface="Calibri Light"/>
              </a:rPr>
              <a:t>about</a:t>
            </a:r>
            <a:r>
              <a:rPr sz="1600" b="0" spc="25" dirty="0">
                <a:solidFill>
                  <a:srgbClr val="FFFFFF"/>
                </a:solidFill>
                <a:latin typeface="Calibri Light"/>
                <a:cs typeface="Calibri Light"/>
              </a:rPr>
              <a:t> </a:t>
            </a:r>
            <a:r>
              <a:rPr sz="1600" b="0" spc="-5" dirty="0">
                <a:solidFill>
                  <a:srgbClr val="FFFFFF"/>
                </a:solidFill>
                <a:latin typeface="Calibri Light"/>
                <a:cs typeface="Calibri Light"/>
              </a:rPr>
              <a:t>the</a:t>
            </a:r>
            <a:r>
              <a:rPr sz="1600" b="0" dirty="0">
                <a:solidFill>
                  <a:srgbClr val="FFFFFF"/>
                </a:solidFill>
                <a:latin typeface="Calibri Light"/>
                <a:cs typeface="Calibri Light"/>
              </a:rPr>
              <a:t> </a:t>
            </a:r>
            <a:r>
              <a:rPr sz="1600" spc="-5" dirty="0">
                <a:solidFill>
                  <a:srgbClr val="FFFFFF"/>
                </a:solidFill>
                <a:latin typeface="Calibri"/>
                <a:cs typeface="Calibri"/>
              </a:rPr>
              <a:t>business</a:t>
            </a:r>
            <a:r>
              <a:rPr sz="1600" spc="10" dirty="0">
                <a:solidFill>
                  <a:srgbClr val="FFFFFF"/>
                </a:solidFill>
                <a:latin typeface="Calibri"/>
                <a:cs typeface="Calibri"/>
              </a:rPr>
              <a:t> </a:t>
            </a:r>
            <a:r>
              <a:rPr sz="1600" b="1" spc="-10" dirty="0">
                <a:solidFill>
                  <a:srgbClr val="FFFFFF"/>
                </a:solidFill>
                <a:latin typeface="Calibri"/>
                <a:cs typeface="Calibri"/>
              </a:rPr>
              <a:t>nbn</a:t>
            </a:r>
            <a:r>
              <a:rPr sz="1600" spc="-10" dirty="0">
                <a:solidFill>
                  <a:srgbClr val="FFFFFF"/>
                </a:solidFill>
                <a:latin typeface="Calibri"/>
                <a:cs typeface="Calibri"/>
              </a:rPr>
              <a:t>™</a:t>
            </a:r>
            <a:r>
              <a:rPr sz="1600" spc="25" dirty="0">
                <a:solidFill>
                  <a:srgbClr val="FFFFFF"/>
                </a:solidFill>
                <a:latin typeface="Calibri"/>
                <a:cs typeface="Calibri"/>
              </a:rPr>
              <a:t> </a:t>
            </a:r>
            <a:r>
              <a:rPr sz="1600" spc="-10" dirty="0">
                <a:solidFill>
                  <a:srgbClr val="FFFFFF"/>
                </a:solidFill>
                <a:latin typeface="Calibri"/>
                <a:cs typeface="Calibri"/>
              </a:rPr>
              <a:t>fibre</a:t>
            </a:r>
            <a:r>
              <a:rPr sz="1600" spc="15" dirty="0">
                <a:solidFill>
                  <a:srgbClr val="FFFFFF"/>
                </a:solidFill>
                <a:latin typeface="Calibri"/>
                <a:cs typeface="Calibri"/>
              </a:rPr>
              <a:t> </a:t>
            </a:r>
            <a:r>
              <a:rPr sz="1600" spc="-5" dirty="0">
                <a:solidFill>
                  <a:srgbClr val="FFFFFF"/>
                </a:solidFill>
                <a:latin typeface="Calibri"/>
                <a:cs typeface="Calibri"/>
              </a:rPr>
              <a:t>initiative,</a:t>
            </a:r>
            <a:r>
              <a:rPr sz="1600" spc="-30" dirty="0">
                <a:solidFill>
                  <a:srgbClr val="FFFFFF"/>
                </a:solidFill>
                <a:latin typeface="Calibri"/>
                <a:cs typeface="Calibri"/>
              </a:rPr>
              <a:t> </a:t>
            </a:r>
            <a:r>
              <a:rPr sz="1600" spc="-10" dirty="0">
                <a:solidFill>
                  <a:srgbClr val="FFFFFF"/>
                </a:solidFill>
                <a:latin typeface="Calibri"/>
                <a:cs typeface="Calibri"/>
              </a:rPr>
              <a:t>Enterprise</a:t>
            </a:r>
            <a:endParaRPr sz="1600" dirty="0">
              <a:latin typeface="Calibri"/>
              <a:cs typeface="Calibri"/>
            </a:endParaRPr>
          </a:p>
          <a:p>
            <a:pPr marL="2540" algn="ctr">
              <a:lnSpc>
                <a:spcPct val="100000"/>
              </a:lnSpc>
            </a:pPr>
            <a:r>
              <a:rPr sz="1600" spc="-10" dirty="0">
                <a:solidFill>
                  <a:srgbClr val="FFFFFF"/>
                </a:solidFill>
                <a:latin typeface="Calibri"/>
                <a:cs typeface="Calibri"/>
              </a:rPr>
              <a:t>Ethernet</a:t>
            </a:r>
            <a:r>
              <a:rPr sz="1600" spc="40" dirty="0">
                <a:solidFill>
                  <a:srgbClr val="FFFFFF"/>
                </a:solidFill>
                <a:latin typeface="Calibri"/>
                <a:cs typeface="Calibri"/>
              </a:rPr>
              <a:t> </a:t>
            </a:r>
            <a:r>
              <a:rPr sz="1600" b="0" spc="-5" dirty="0">
                <a:solidFill>
                  <a:srgbClr val="FFFFFF"/>
                </a:solidFill>
                <a:latin typeface="Calibri Light"/>
                <a:cs typeface="Calibri Light"/>
              </a:rPr>
              <a:t>and</a:t>
            </a:r>
            <a:r>
              <a:rPr sz="1600" b="0" spc="5" dirty="0">
                <a:solidFill>
                  <a:srgbClr val="FFFFFF"/>
                </a:solidFill>
                <a:latin typeface="Calibri Light"/>
                <a:cs typeface="Calibri Light"/>
              </a:rPr>
              <a:t> </a:t>
            </a:r>
            <a:r>
              <a:rPr sz="1600" b="0" spc="-5" dirty="0">
                <a:solidFill>
                  <a:srgbClr val="FFFFFF"/>
                </a:solidFill>
                <a:latin typeface="Calibri Light"/>
                <a:cs typeface="Calibri Light"/>
              </a:rPr>
              <a:t>check </a:t>
            </a:r>
            <a:r>
              <a:rPr sz="1600" b="0" spc="-15" dirty="0">
                <a:solidFill>
                  <a:srgbClr val="FFFFFF"/>
                </a:solidFill>
                <a:latin typeface="Calibri Light"/>
                <a:cs typeface="Calibri Light"/>
              </a:rPr>
              <a:t>your</a:t>
            </a:r>
            <a:r>
              <a:rPr sz="1600" b="0" spc="15" dirty="0">
                <a:solidFill>
                  <a:srgbClr val="FFFFFF"/>
                </a:solidFill>
                <a:latin typeface="Calibri Light"/>
                <a:cs typeface="Calibri Light"/>
              </a:rPr>
              <a:t> </a:t>
            </a:r>
            <a:r>
              <a:rPr sz="1600" b="0" spc="-10" dirty="0">
                <a:solidFill>
                  <a:srgbClr val="FFFFFF"/>
                </a:solidFill>
                <a:latin typeface="Calibri Light"/>
                <a:cs typeface="Calibri Light"/>
              </a:rPr>
              <a:t>eligibility</a:t>
            </a:r>
            <a:r>
              <a:rPr sz="1600" b="0" spc="20" dirty="0">
                <a:solidFill>
                  <a:srgbClr val="FFFFFF"/>
                </a:solidFill>
                <a:latin typeface="Calibri Light"/>
                <a:cs typeface="Calibri Light"/>
              </a:rPr>
              <a:t> </a:t>
            </a:r>
            <a:r>
              <a:rPr sz="1600" b="0" spc="-5" dirty="0">
                <a:solidFill>
                  <a:srgbClr val="FFFFFF"/>
                </a:solidFill>
                <a:latin typeface="Calibri Light"/>
                <a:cs typeface="Calibri Light"/>
              </a:rPr>
              <a:t>–</a:t>
            </a:r>
            <a:endParaRPr sz="1600" dirty="0">
              <a:latin typeface="Calibri Light"/>
              <a:cs typeface="Calibri Light"/>
            </a:endParaRPr>
          </a:p>
          <a:p>
            <a:pPr marL="635" algn="ctr">
              <a:lnSpc>
                <a:spcPct val="100000"/>
              </a:lnSpc>
              <a:spcBef>
                <a:spcPts val="1205"/>
              </a:spcBef>
            </a:pPr>
            <a:r>
              <a:rPr sz="1600" spc="-10" dirty="0">
                <a:solidFill>
                  <a:srgbClr val="00AC6F"/>
                </a:solidFill>
                <a:latin typeface="Calibri"/>
                <a:cs typeface="Calibri"/>
              </a:rPr>
              <a:t>nbnco.com.au/businessfibre</a:t>
            </a:r>
            <a:endParaRPr sz="1600" dirty="0">
              <a:latin typeface="Calibri"/>
              <a:cs typeface="Calibri"/>
            </a:endParaRPr>
          </a:p>
        </p:txBody>
      </p:sp>
      <p:grpSp>
        <p:nvGrpSpPr>
          <p:cNvPr id="10" name="object 10"/>
          <p:cNvGrpSpPr/>
          <p:nvPr/>
        </p:nvGrpSpPr>
        <p:grpSpPr>
          <a:xfrm>
            <a:off x="5875020" y="488442"/>
            <a:ext cx="5490210" cy="2358390"/>
            <a:chOff x="5856541" y="1365313"/>
            <a:chExt cx="5490210" cy="2358390"/>
          </a:xfrm>
        </p:grpSpPr>
        <p:sp>
          <p:nvSpPr>
            <p:cNvPr id="11" name="object 11"/>
            <p:cNvSpPr/>
            <p:nvPr/>
          </p:nvSpPr>
          <p:spPr>
            <a:xfrm>
              <a:off x="7421879" y="1370075"/>
              <a:ext cx="3488690" cy="2272665"/>
            </a:xfrm>
            <a:custGeom>
              <a:avLst/>
              <a:gdLst/>
              <a:ahLst/>
              <a:cxnLst/>
              <a:rect l="l" t="t" r="r" b="b"/>
              <a:pathLst>
                <a:path w="3488690" h="2272665">
                  <a:moveTo>
                    <a:pt x="3439033" y="0"/>
                  </a:moveTo>
                  <a:lnTo>
                    <a:pt x="41148" y="0"/>
                  </a:lnTo>
                  <a:lnTo>
                    <a:pt x="24324" y="4236"/>
                  </a:lnTo>
                  <a:lnTo>
                    <a:pt x="11334" y="15414"/>
                  </a:lnTo>
                  <a:lnTo>
                    <a:pt x="2964" y="31236"/>
                  </a:lnTo>
                  <a:lnTo>
                    <a:pt x="0" y="49402"/>
                  </a:lnTo>
                  <a:lnTo>
                    <a:pt x="0" y="2222881"/>
                  </a:lnTo>
                  <a:lnTo>
                    <a:pt x="2964" y="2241047"/>
                  </a:lnTo>
                  <a:lnTo>
                    <a:pt x="11334" y="2256869"/>
                  </a:lnTo>
                  <a:lnTo>
                    <a:pt x="24324" y="2268047"/>
                  </a:lnTo>
                  <a:lnTo>
                    <a:pt x="41148" y="2272284"/>
                  </a:lnTo>
                  <a:lnTo>
                    <a:pt x="3439033" y="2272284"/>
                  </a:lnTo>
                  <a:lnTo>
                    <a:pt x="3457199" y="2268047"/>
                  </a:lnTo>
                  <a:lnTo>
                    <a:pt x="3473021" y="2256869"/>
                  </a:lnTo>
                  <a:lnTo>
                    <a:pt x="3484199" y="2241047"/>
                  </a:lnTo>
                  <a:lnTo>
                    <a:pt x="3488436" y="2222881"/>
                  </a:lnTo>
                  <a:lnTo>
                    <a:pt x="3488436" y="49402"/>
                  </a:lnTo>
                  <a:lnTo>
                    <a:pt x="3484199" y="31236"/>
                  </a:lnTo>
                  <a:lnTo>
                    <a:pt x="3473021" y="15414"/>
                  </a:lnTo>
                  <a:lnTo>
                    <a:pt x="3457199" y="4236"/>
                  </a:lnTo>
                  <a:lnTo>
                    <a:pt x="3439033" y="0"/>
                  </a:lnTo>
                  <a:close/>
                </a:path>
              </a:pathLst>
            </a:custGeom>
            <a:solidFill>
              <a:srgbClr val="252525"/>
            </a:solidFill>
          </p:spPr>
          <p:txBody>
            <a:bodyPr wrap="square" lIns="0" tIns="0" rIns="0" bIns="0" rtlCol="0"/>
            <a:lstStyle/>
            <a:p>
              <a:endParaRPr/>
            </a:p>
          </p:txBody>
        </p:sp>
        <p:sp>
          <p:nvSpPr>
            <p:cNvPr id="12" name="object 12"/>
            <p:cNvSpPr/>
            <p:nvPr/>
          </p:nvSpPr>
          <p:spPr>
            <a:xfrm>
              <a:off x="7421879" y="1370075"/>
              <a:ext cx="3488690" cy="2272665"/>
            </a:xfrm>
            <a:custGeom>
              <a:avLst/>
              <a:gdLst/>
              <a:ahLst/>
              <a:cxnLst/>
              <a:rect l="l" t="t" r="r" b="b"/>
              <a:pathLst>
                <a:path w="3488690" h="2272665">
                  <a:moveTo>
                    <a:pt x="3488436" y="2222881"/>
                  </a:moveTo>
                  <a:lnTo>
                    <a:pt x="3484199" y="2241047"/>
                  </a:lnTo>
                  <a:lnTo>
                    <a:pt x="3473021" y="2256869"/>
                  </a:lnTo>
                  <a:lnTo>
                    <a:pt x="3457199" y="2268047"/>
                  </a:lnTo>
                  <a:lnTo>
                    <a:pt x="3439033" y="2272284"/>
                  </a:lnTo>
                  <a:lnTo>
                    <a:pt x="1474630" y="2272284"/>
                  </a:lnTo>
                  <a:lnTo>
                    <a:pt x="465883" y="2272284"/>
                  </a:lnTo>
                  <a:lnTo>
                    <a:pt x="94239" y="2272284"/>
                  </a:lnTo>
                  <a:lnTo>
                    <a:pt x="41148" y="2272284"/>
                  </a:lnTo>
                  <a:lnTo>
                    <a:pt x="24324" y="2268047"/>
                  </a:lnTo>
                  <a:lnTo>
                    <a:pt x="11334" y="2256869"/>
                  </a:lnTo>
                  <a:lnTo>
                    <a:pt x="2964" y="2241047"/>
                  </a:lnTo>
                  <a:lnTo>
                    <a:pt x="0" y="2222881"/>
                  </a:lnTo>
                  <a:lnTo>
                    <a:pt x="0" y="966339"/>
                  </a:lnTo>
                  <a:lnTo>
                    <a:pt x="0" y="321087"/>
                  </a:lnTo>
                  <a:lnTo>
                    <a:pt x="0" y="83363"/>
                  </a:lnTo>
                  <a:lnTo>
                    <a:pt x="0" y="49402"/>
                  </a:lnTo>
                  <a:lnTo>
                    <a:pt x="2964" y="31236"/>
                  </a:lnTo>
                  <a:lnTo>
                    <a:pt x="11334" y="15414"/>
                  </a:lnTo>
                  <a:lnTo>
                    <a:pt x="24324" y="4236"/>
                  </a:lnTo>
                  <a:lnTo>
                    <a:pt x="41148" y="0"/>
                  </a:lnTo>
                  <a:lnTo>
                    <a:pt x="2005550" y="0"/>
                  </a:lnTo>
                  <a:lnTo>
                    <a:pt x="3014297" y="0"/>
                  </a:lnTo>
                  <a:lnTo>
                    <a:pt x="3385941" y="0"/>
                  </a:lnTo>
                  <a:lnTo>
                    <a:pt x="3439033" y="0"/>
                  </a:lnTo>
                  <a:lnTo>
                    <a:pt x="3457199" y="4236"/>
                  </a:lnTo>
                  <a:lnTo>
                    <a:pt x="3473021" y="15414"/>
                  </a:lnTo>
                  <a:lnTo>
                    <a:pt x="3484199" y="31236"/>
                  </a:lnTo>
                  <a:lnTo>
                    <a:pt x="3488436" y="49402"/>
                  </a:lnTo>
                  <a:lnTo>
                    <a:pt x="3488436" y="2222881"/>
                  </a:lnTo>
                  <a:close/>
                </a:path>
              </a:pathLst>
            </a:custGeom>
            <a:ln w="9525">
              <a:solidFill>
                <a:srgbClr val="FFFFFF"/>
              </a:solidFill>
            </a:ln>
          </p:spPr>
          <p:txBody>
            <a:bodyPr wrap="square" lIns="0" tIns="0" rIns="0" bIns="0" rtlCol="0"/>
            <a:lstStyle/>
            <a:p>
              <a:endParaRPr/>
            </a:p>
          </p:txBody>
        </p:sp>
        <p:sp>
          <p:nvSpPr>
            <p:cNvPr id="13" name="object 13"/>
            <p:cNvSpPr/>
            <p:nvPr/>
          </p:nvSpPr>
          <p:spPr>
            <a:xfrm>
              <a:off x="7537703" y="1478279"/>
              <a:ext cx="3246120" cy="2034539"/>
            </a:xfrm>
            <a:custGeom>
              <a:avLst/>
              <a:gdLst/>
              <a:ahLst/>
              <a:cxnLst/>
              <a:rect l="l" t="t" r="r" b="b"/>
              <a:pathLst>
                <a:path w="3246120" h="2034539">
                  <a:moveTo>
                    <a:pt x="3246120" y="0"/>
                  </a:moveTo>
                  <a:lnTo>
                    <a:pt x="0" y="0"/>
                  </a:lnTo>
                  <a:lnTo>
                    <a:pt x="0" y="2034539"/>
                  </a:lnTo>
                  <a:lnTo>
                    <a:pt x="3246120" y="2034539"/>
                  </a:lnTo>
                  <a:lnTo>
                    <a:pt x="3246120" y="0"/>
                  </a:lnTo>
                  <a:close/>
                </a:path>
              </a:pathLst>
            </a:custGeom>
            <a:solidFill>
              <a:srgbClr val="00AC6E"/>
            </a:solidFill>
          </p:spPr>
          <p:txBody>
            <a:bodyPr wrap="square" lIns="0" tIns="0" rIns="0" bIns="0" rtlCol="0"/>
            <a:lstStyle/>
            <a:p>
              <a:endParaRPr/>
            </a:p>
          </p:txBody>
        </p:sp>
        <p:sp>
          <p:nvSpPr>
            <p:cNvPr id="14" name="object 14"/>
            <p:cNvSpPr/>
            <p:nvPr/>
          </p:nvSpPr>
          <p:spPr>
            <a:xfrm>
              <a:off x="6982967" y="3599687"/>
              <a:ext cx="4363720" cy="111760"/>
            </a:xfrm>
            <a:custGeom>
              <a:avLst/>
              <a:gdLst/>
              <a:ahLst/>
              <a:cxnLst/>
              <a:rect l="l" t="t" r="r" b="b"/>
              <a:pathLst>
                <a:path w="4363720" h="111760">
                  <a:moveTo>
                    <a:pt x="4363211" y="0"/>
                  </a:moveTo>
                  <a:lnTo>
                    <a:pt x="0" y="0"/>
                  </a:lnTo>
                  <a:lnTo>
                    <a:pt x="0" y="45338"/>
                  </a:lnTo>
                  <a:lnTo>
                    <a:pt x="54165" y="68612"/>
                  </a:lnTo>
                  <a:lnTo>
                    <a:pt x="118312" y="78909"/>
                  </a:lnTo>
                  <a:lnTo>
                    <a:pt x="158613" y="83648"/>
                  </a:lnTo>
                  <a:lnTo>
                    <a:pt x="204005" y="88086"/>
                  </a:lnTo>
                  <a:lnTo>
                    <a:pt x="254190" y="92201"/>
                  </a:lnTo>
                  <a:lnTo>
                    <a:pt x="308872" y="95974"/>
                  </a:lnTo>
                  <a:lnTo>
                    <a:pt x="367754" y="99382"/>
                  </a:lnTo>
                  <a:lnTo>
                    <a:pt x="430539" y="102404"/>
                  </a:lnTo>
                  <a:lnTo>
                    <a:pt x="496931" y="105019"/>
                  </a:lnTo>
                  <a:lnTo>
                    <a:pt x="566634" y="107206"/>
                  </a:lnTo>
                  <a:lnTo>
                    <a:pt x="639350" y="108944"/>
                  </a:lnTo>
                  <a:lnTo>
                    <a:pt x="714784" y="110212"/>
                  </a:lnTo>
                  <a:lnTo>
                    <a:pt x="792638" y="110988"/>
                  </a:lnTo>
                  <a:lnTo>
                    <a:pt x="872616" y="111251"/>
                  </a:lnTo>
                  <a:lnTo>
                    <a:pt x="3490595" y="111251"/>
                  </a:lnTo>
                  <a:lnTo>
                    <a:pt x="3569364" y="110988"/>
                  </a:lnTo>
                  <a:lnTo>
                    <a:pt x="3646286" y="110212"/>
                  </a:lnTo>
                  <a:lnTo>
                    <a:pt x="3721038" y="108944"/>
                  </a:lnTo>
                  <a:lnTo>
                    <a:pt x="3793299" y="107206"/>
                  </a:lnTo>
                  <a:lnTo>
                    <a:pt x="3862747" y="105019"/>
                  </a:lnTo>
                  <a:lnTo>
                    <a:pt x="3929060" y="102404"/>
                  </a:lnTo>
                  <a:lnTo>
                    <a:pt x="3991916" y="99382"/>
                  </a:lnTo>
                  <a:lnTo>
                    <a:pt x="4050994" y="95974"/>
                  </a:lnTo>
                  <a:lnTo>
                    <a:pt x="4105973" y="92202"/>
                  </a:lnTo>
                  <a:lnTo>
                    <a:pt x="4156530" y="88086"/>
                  </a:lnTo>
                  <a:lnTo>
                    <a:pt x="4202344" y="83648"/>
                  </a:lnTo>
                  <a:lnTo>
                    <a:pt x="4243093" y="78909"/>
                  </a:lnTo>
                  <a:lnTo>
                    <a:pt x="4308110" y="68612"/>
                  </a:lnTo>
                  <a:lnTo>
                    <a:pt x="4349007" y="57366"/>
                  </a:lnTo>
                  <a:lnTo>
                    <a:pt x="4363211" y="45338"/>
                  </a:lnTo>
                  <a:lnTo>
                    <a:pt x="4363211" y="0"/>
                  </a:lnTo>
                  <a:close/>
                </a:path>
              </a:pathLst>
            </a:custGeom>
            <a:solidFill>
              <a:srgbClr val="BBBBC7"/>
            </a:solidFill>
          </p:spPr>
          <p:txBody>
            <a:bodyPr wrap="square" lIns="0" tIns="0" rIns="0" bIns="0" rtlCol="0"/>
            <a:lstStyle/>
            <a:p>
              <a:endParaRPr/>
            </a:p>
          </p:txBody>
        </p:sp>
        <p:sp>
          <p:nvSpPr>
            <p:cNvPr id="15" name="object 15"/>
            <p:cNvSpPr/>
            <p:nvPr/>
          </p:nvSpPr>
          <p:spPr>
            <a:xfrm>
              <a:off x="6982967" y="3595115"/>
              <a:ext cx="4363720" cy="41275"/>
            </a:xfrm>
            <a:custGeom>
              <a:avLst/>
              <a:gdLst/>
              <a:ahLst/>
              <a:cxnLst/>
              <a:rect l="l" t="t" r="r" b="b"/>
              <a:pathLst>
                <a:path w="4363720" h="41275">
                  <a:moveTo>
                    <a:pt x="4363212" y="0"/>
                  </a:moveTo>
                  <a:lnTo>
                    <a:pt x="0" y="0"/>
                  </a:lnTo>
                  <a:lnTo>
                    <a:pt x="0" y="41148"/>
                  </a:lnTo>
                  <a:lnTo>
                    <a:pt x="4363212" y="41148"/>
                  </a:lnTo>
                  <a:lnTo>
                    <a:pt x="4363212" y="0"/>
                  </a:lnTo>
                  <a:close/>
                </a:path>
              </a:pathLst>
            </a:custGeom>
            <a:solidFill>
              <a:srgbClr val="CCCCD5"/>
            </a:solidFill>
          </p:spPr>
          <p:txBody>
            <a:bodyPr wrap="square" lIns="0" tIns="0" rIns="0" bIns="0" rtlCol="0"/>
            <a:lstStyle/>
            <a:p>
              <a:endParaRPr/>
            </a:p>
          </p:txBody>
        </p:sp>
        <p:sp>
          <p:nvSpPr>
            <p:cNvPr id="16" name="object 16"/>
            <p:cNvSpPr/>
            <p:nvPr/>
          </p:nvSpPr>
          <p:spPr>
            <a:xfrm>
              <a:off x="7536179" y="1479803"/>
              <a:ext cx="1731645" cy="2033270"/>
            </a:xfrm>
            <a:custGeom>
              <a:avLst/>
              <a:gdLst/>
              <a:ahLst/>
              <a:cxnLst/>
              <a:rect l="l" t="t" r="r" b="b"/>
              <a:pathLst>
                <a:path w="1731645" h="2033270">
                  <a:moveTo>
                    <a:pt x="1731264" y="0"/>
                  </a:moveTo>
                  <a:lnTo>
                    <a:pt x="3301" y="0"/>
                  </a:lnTo>
                  <a:lnTo>
                    <a:pt x="0" y="2033016"/>
                  </a:lnTo>
                  <a:lnTo>
                    <a:pt x="542417" y="2032000"/>
                  </a:lnTo>
                  <a:lnTo>
                    <a:pt x="1731264" y="0"/>
                  </a:lnTo>
                  <a:close/>
                </a:path>
              </a:pathLst>
            </a:custGeom>
            <a:solidFill>
              <a:srgbClr val="FFFFFF">
                <a:alpha val="19999"/>
              </a:srgbClr>
            </a:solidFill>
          </p:spPr>
          <p:txBody>
            <a:bodyPr wrap="square" lIns="0" tIns="0" rIns="0" bIns="0" rtlCol="0"/>
            <a:lstStyle/>
            <a:p>
              <a:endParaRPr/>
            </a:p>
          </p:txBody>
        </p:sp>
        <p:sp>
          <p:nvSpPr>
            <p:cNvPr id="17" name="object 17"/>
            <p:cNvSpPr/>
            <p:nvPr/>
          </p:nvSpPr>
          <p:spPr>
            <a:xfrm>
              <a:off x="5861303" y="2470403"/>
              <a:ext cx="601980" cy="1248410"/>
            </a:xfrm>
            <a:custGeom>
              <a:avLst/>
              <a:gdLst/>
              <a:ahLst/>
              <a:cxnLst/>
              <a:rect l="l" t="t" r="r" b="b"/>
              <a:pathLst>
                <a:path w="601979" h="1248410">
                  <a:moveTo>
                    <a:pt x="527050" y="0"/>
                  </a:moveTo>
                  <a:lnTo>
                    <a:pt x="74930" y="0"/>
                  </a:lnTo>
                  <a:lnTo>
                    <a:pt x="46023" y="5834"/>
                  </a:lnTo>
                  <a:lnTo>
                    <a:pt x="22177" y="21812"/>
                  </a:lnTo>
                  <a:lnTo>
                    <a:pt x="5974" y="45648"/>
                  </a:lnTo>
                  <a:lnTo>
                    <a:pt x="0" y="75057"/>
                  </a:lnTo>
                  <a:lnTo>
                    <a:pt x="0" y="1173099"/>
                  </a:lnTo>
                  <a:lnTo>
                    <a:pt x="5974" y="1202025"/>
                  </a:lnTo>
                  <a:lnTo>
                    <a:pt x="22177" y="1225915"/>
                  </a:lnTo>
                  <a:lnTo>
                    <a:pt x="46023" y="1242161"/>
                  </a:lnTo>
                  <a:lnTo>
                    <a:pt x="74930" y="1248156"/>
                  </a:lnTo>
                  <a:lnTo>
                    <a:pt x="527050" y="1248156"/>
                  </a:lnTo>
                  <a:lnTo>
                    <a:pt x="556438" y="1242161"/>
                  </a:lnTo>
                  <a:lnTo>
                    <a:pt x="580231" y="1225915"/>
                  </a:lnTo>
                  <a:lnTo>
                    <a:pt x="596165" y="1202025"/>
                  </a:lnTo>
                  <a:lnTo>
                    <a:pt x="601980" y="1173099"/>
                  </a:lnTo>
                  <a:lnTo>
                    <a:pt x="601980" y="75057"/>
                  </a:lnTo>
                  <a:lnTo>
                    <a:pt x="596165" y="45648"/>
                  </a:lnTo>
                  <a:lnTo>
                    <a:pt x="580231" y="21812"/>
                  </a:lnTo>
                  <a:lnTo>
                    <a:pt x="556438" y="5834"/>
                  </a:lnTo>
                  <a:lnTo>
                    <a:pt x="527050" y="0"/>
                  </a:lnTo>
                  <a:close/>
                </a:path>
              </a:pathLst>
            </a:custGeom>
            <a:solidFill>
              <a:srgbClr val="252525"/>
            </a:solidFill>
          </p:spPr>
          <p:txBody>
            <a:bodyPr wrap="square" lIns="0" tIns="0" rIns="0" bIns="0" rtlCol="0"/>
            <a:lstStyle/>
            <a:p>
              <a:endParaRPr/>
            </a:p>
          </p:txBody>
        </p:sp>
        <p:sp>
          <p:nvSpPr>
            <p:cNvPr id="18" name="object 18"/>
            <p:cNvSpPr/>
            <p:nvPr/>
          </p:nvSpPr>
          <p:spPr>
            <a:xfrm>
              <a:off x="5861303" y="2470403"/>
              <a:ext cx="601980" cy="1248410"/>
            </a:xfrm>
            <a:custGeom>
              <a:avLst/>
              <a:gdLst/>
              <a:ahLst/>
              <a:cxnLst/>
              <a:rect l="l" t="t" r="r" b="b"/>
              <a:pathLst>
                <a:path w="601979" h="1248410">
                  <a:moveTo>
                    <a:pt x="601980" y="1173099"/>
                  </a:moveTo>
                  <a:lnTo>
                    <a:pt x="596165" y="1202025"/>
                  </a:lnTo>
                  <a:lnTo>
                    <a:pt x="580231" y="1225915"/>
                  </a:lnTo>
                  <a:lnTo>
                    <a:pt x="556438" y="1242161"/>
                  </a:lnTo>
                  <a:lnTo>
                    <a:pt x="527050" y="1248156"/>
                  </a:lnTo>
                  <a:lnTo>
                    <a:pt x="265668" y="1248156"/>
                  </a:lnTo>
                  <a:lnTo>
                    <a:pt x="131445" y="1248156"/>
                  </a:lnTo>
                  <a:lnTo>
                    <a:pt x="81994" y="1248156"/>
                  </a:lnTo>
                  <a:lnTo>
                    <a:pt x="74930" y="1248156"/>
                  </a:lnTo>
                  <a:lnTo>
                    <a:pt x="46023" y="1242161"/>
                  </a:lnTo>
                  <a:lnTo>
                    <a:pt x="22177" y="1225915"/>
                  </a:lnTo>
                  <a:lnTo>
                    <a:pt x="5974" y="1202025"/>
                  </a:lnTo>
                  <a:lnTo>
                    <a:pt x="0" y="1173099"/>
                  </a:lnTo>
                  <a:lnTo>
                    <a:pt x="0" y="538293"/>
                  </a:lnTo>
                  <a:lnTo>
                    <a:pt x="0" y="212312"/>
                  </a:lnTo>
                  <a:lnTo>
                    <a:pt x="0" y="92213"/>
                  </a:lnTo>
                  <a:lnTo>
                    <a:pt x="0" y="75057"/>
                  </a:lnTo>
                  <a:lnTo>
                    <a:pt x="5974" y="45648"/>
                  </a:lnTo>
                  <a:lnTo>
                    <a:pt x="22177" y="21812"/>
                  </a:lnTo>
                  <a:lnTo>
                    <a:pt x="46023" y="5834"/>
                  </a:lnTo>
                  <a:lnTo>
                    <a:pt x="74930" y="0"/>
                  </a:lnTo>
                  <a:lnTo>
                    <a:pt x="336311" y="0"/>
                  </a:lnTo>
                  <a:lnTo>
                    <a:pt x="470535" y="0"/>
                  </a:lnTo>
                  <a:lnTo>
                    <a:pt x="519985" y="0"/>
                  </a:lnTo>
                  <a:lnTo>
                    <a:pt x="527050" y="0"/>
                  </a:lnTo>
                  <a:lnTo>
                    <a:pt x="556438" y="5834"/>
                  </a:lnTo>
                  <a:lnTo>
                    <a:pt x="580231" y="21812"/>
                  </a:lnTo>
                  <a:lnTo>
                    <a:pt x="596165" y="45648"/>
                  </a:lnTo>
                  <a:lnTo>
                    <a:pt x="601980" y="75057"/>
                  </a:lnTo>
                  <a:lnTo>
                    <a:pt x="601980" y="1173099"/>
                  </a:lnTo>
                  <a:close/>
                </a:path>
              </a:pathLst>
            </a:custGeom>
            <a:ln w="9525">
              <a:solidFill>
                <a:srgbClr val="FFFFFF"/>
              </a:solidFill>
            </a:ln>
          </p:spPr>
          <p:txBody>
            <a:bodyPr wrap="square" lIns="0" tIns="0" rIns="0" bIns="0" rtlCol="0"/>
            <a:lstStyle/>
            <a:p>
              <a:endParaRPr/>
            </a:p>
          </p:txBody>
        </p:sp>
        <p:sp>
          <p:nvSpPr>
            <p:cNvPr id="19" name="object 19"/>
            <p:cNvSpPr/>
            <p:nvPr/>
          </p:nvSpPr>
          <p:spPr>
            <a:xfrm>
              <a:off x="6086856" y="2546603"/>
              <a:ext cx="151130" cy="24765"/>
            </a:xfrm>
            <a:custGeom>
              <a:avLst/>
              <a:gdLst/>
              <a:ahLst/>
              <a:cxnLst/>
              <a:rect l="l" t="t" r="r" b="b"/>
              <a:pathLst>
                <a:path w="151129" h="24764">
                  <a:moveTo>
                    <a:pt x="25908" y="12192"/>
                  </a:moveTo>
                  <a:lnTo>
                    <a:pt x="23622" y="5588"/>
                  </a:lnTo>
                  <a:lnTo>
                    <a:pt x="22479" y="5588"/>
                  </a:lnTo>
                  <a:lnTo>
                    <a:pt x="22479" y="4445"/>
                  </a:lnTo>
                  <a:lnTo>
                    <a:pt x="21463" y="3302"/>
                  </a:lnTo>
                  <a:lnTo>
                    <a:pt x="20320" y="2159"/>
                  </a:lnTo>
                  <a:lnTo>
                    <a:pt x="18034" y="1143"/>
                  </a:lnTo>
                  <a:lnTo>
                    <a:pt x="16891" y="0"/>
                  </a:lnTo>
                  <a:lnTo>
                    <a:pt x="9017" y="0"/>
                  </a:lnTo>
                  <a:lnTo>
                    <a:pt x="6731" y="1143"/>
                  </a:lnTo>
                  <a:lnTo>
                    <a:pt x="4445" y="2159"/>
                  </a:lnTo>
                  <a:lnTo>
                    <a:pt x="3429" y="3302"/>
                  </a:lnTo>
                  <a:lnTo>
                    <a:pt x="2286" y="4445"/>
                  </a:lnTo>
                  <a:lnTo>
                    <a:pt x="2286" y="5588"/>
                  </a:lnTo>
                  <a:lnTo>
                    <a:pt x="1143" y="5588"/>
                  </a:lnTo>
                  <a:lnTo>
                    <a:pt x="0" y="8890"/>
                  </a:lnTo>
                  <a:lnTo>
                    <a:pt x="0" y="15494"/>
                  </a:lnTo>
                  <a:lnTo>
                    <a:pt x="1143" y="17780"/>
                  </a:lnTo>
                  <a:lnTo>
                    <a:pt x="2286" y="18796"/>
                  </a:lnTo>
                  <a:lnTo>
                    <a:pt x="3429" y="21082"/>
                  </a:lnTo>
                  <a:lnTo>
                    <a:pt x="4445" y="22225"/>
                  </a:lnTo>
                  <a:lnTo>
                    <a:pt x="6731" y="23241"/>
                  </a:lnTo>
                  <a:lnTo>
                    <a:pt x="9017" y="23241"/>
                  </a:lnTo>
                  <a:lnTo>
                    <a:pt x="11303" y="24384"/>
                  </a:lnTo>
                  <a:lnTo>
                    <a:pt x="14605" y="24384"/>
                  </a:lnTo>
                  <a:lnTo>
                    <a:pt x="16891" y="23241"/>
                  </a:lnTo>
                  <a:lnTo>
                    <a:pt x="18034" y="23241"/>
                  </a:lnTo>
                  <a:lnTo>
                    <a:pt x="20320" y="22225"/>
                  </a:lnTo>
                  <a:lnTo>
                    <a:pt x="21463" y="21082"/>
                  </a:lnTo>
                  <a:lnTo>
                    <a:pt x="22479" y="18796"/>
                  </a:lnTo>
                  <a:lnTo>
                    <a:pt x="23622" y="17780"/>
                  </a:lnTo>
                  <a:lnTo>
                    <a:pt x="24765" y="15494"/>
                  </a:lnTo>
                  <a:lnTo>
                    <a:pt x="25908" y="12192"/>
                  </a:lnTo>
                  <a:close/>
                </a:path>
                <a:path w="151129" h="24764">
                  <a:moveTo>
                    <a:pt x="150876" y="8509"/>
                  </a:moveTo>
                  <a:lnTo>
                    <a:pt x="148717" y="6096"/>
                  </a:lnTo>
                  <a:lnTo>
                    <a:pt x="50927" y="6096"/>
                  </a:lnTo>
                  <a:lnTo>
                    <a:pt x="48768" y="8509"/>
                  </a:lnTo>
                  <a:lnTo>
                    <a:pt x="48768" y="15875"/>
                  </a:lnTo>
                  <a:lnTo>
                    <a:pt x="50927" y="18288"/>
                  </a:lnTo>
                  <a:lnTo>
                    <a:pt x="148717" y="18288"/>
                  </a:lnTo>
                  <a:lnTo>
                    <a:pt x="150876" y="15875"/>
                  </a:lnTo>
                  <a:lnTo>
                    <a:pt x="150876" y="12192"/>
                  </a:lnTo>
                  <a:lnTo>
                    <a:pt x="150876" y="8509"/>
                  </a:lnTo>
                  <a:close/>
                </a:path>
              </a:pathLst>
            </a:custGeom>
            <a:solidFill>
              <a:srgbClr val="0D0D0D"/>
            </a:solidFill>
          </p:spPr>
          <p:txBody>
            <a:bodyPr wrap="square" lIns="0" tIns="0" rIns="0" bIns="0" rtlCol="0"/>
            <a:lstStyle/>
            <a:p>
              <a:endParaRPr/>
            </a:p>
          </p:txBody>
        </p:sp>
        <p:sp>
          <p:nvSpPr>
            <p:cNvPr id="20" name="object 20"/>
            <p:cNvSpPr/>
            <p:nvPr/>
          </p:nvSpPr>
          <p:spPr>
            <a:xfrm>
              <a:off x="5896355" y="2618231"/>
              <a:ext cx="535305" cy="942340"/>
            </a:xfrm>
            <a:custGeom>
              <a:avLst/>
              <a:gdLst/>
              <a:ahLst/>
              <a:cxnLst/>
              <a:rect l="l" t="t" r="r" b="b"/>
              <a:pathLst>
                <a:path w="535304" h="942339">
                  <a:moveTo>
                    <a:pt x="534924" y="0"/>
                  </a:moveTo>
                  <a:lnTo>
                    <a:pt x="0" y="0"/>
                  </a:lnTo>
                  <a:lnTo>
                    <a:pt x="0" y="941832"/>
                  </a:lnTo>
                  <a:lnTo>
                    <a:pt x="534924" y="941832"/>
                  </a:lnTo>
                  <a:lnTo>
                    <a:pt x="534924" y="0"/>
                  </a:lnTo>
                  <a:close/>
                </a:path>
              </a:pathLst>
            </a:custGeom>
            <a:solidFill>
              <a:srgbClr val="00AC6E"/>
            </a:solidFill>
          </p:spPr>
          <p:txBody>
            <a:bodyPr wrap="square" lIns="0" tIns="0" rIns="0" bIns="0" rtlCol="0"/>
            <a:lstStyle/>
            <a:p>
              <a:endParaRPr/>
            </a:p>
          </p:txBody>
        </p:sp>
        <p:pic>
          <p:nvPicPr>
            <p:cNvPr id="21" name="object 21"/>
            <p:cNvPicPr/>
            <p:nvPr/>
          </p:nvPicPr>
          <p:blipFill>
            <a:blip r:embed="rId3" cstate="print"/>
            <a:stretch>
              <a:fillRect/>
            </a:stretch>
          </p:blipFill>
          <p:spPr>
            <a:xfrm>
              <a:off x="6112763" y="3592068"/>
              <a:ext cx="94487" cy="94488"/>
            </a:xfrm>
            <a:prstGeom prst="rect">
              <a:avLst/>
            </a:prstGeom>
          </p:spPr>
        </p:pic>
        <p:sp>
          <p:nvSpPr>
            <p:cNvPr id="22" name="object 22"/>
            <p:cNvSpPr/>
            <p:nvPr/>
          </p:nvSpPr>
          <p:spPr>
            <a:xfrm>
              <a:off x="5893307" y="2618231"/>
              <a:ext cx="481965" cy="942340"/>
            </a:xfrm>
            <a:custGeom>
              <a:avLst/>
              <a:gdLst/>
              <a:ahLst/>
              <a:cxnLst/>
              <a:rect l="l" t="t" r="r" b="b"/>
              <a:pathLst>
                <a:path w="481964" h="942339">
                  <a:moveTo>
                    <a:pt x="481583" y="0"/>
                  </a:moveTo>
                  <a:lnTo>
                    <a:pt x="888" y="0"/>
                  </a:lnTo>
                  <a:lnTo>
                    <a:pt x="0" y="941831"/>
                  </a:lnTo>
                  <a:lnTo>
                    <a:pt x="150875" y="941323"/>
                  </a:lnTo>
                  <a:lnTo>
                    <a:pt x="481583" y="0"/>
                  </a:lnTo>
                  <a:close/>
                </a:path>
              </a:pathLst>
            </a:custGeom>
            <a:solidFill>
              <a:srgbClr val="FFFFFF">
                <a:alpha val="19999"/>
              </a:srgbClr>
            </a:solidFill>
          </p:spPr>
          <p:txBody>
            <a:bodyPr wrap="square" lIns="0" tIns="0" rIns="0" bIns="0" rtlCol="0"/>
            <a:lstStyle/>
            <a:p>
              <a:endParaRPr/>
            </a:p>
          </p:txBody>
        </p:sp>
        <p:pic>
          <p:nvPicPr>
            <p:cNvPr id="23" name="object 23"/>
            <p:cNvPicPr/>
            <p:nvPr/>
          </p:nvPicPr>
          <p:blipFill>
            <a:blip r:embed="rId4" cstate="print"/>
            <a:stretch>
              <a:fillRect/>
            </a:stretch>
          </p:blipFill>
          <p:spPr>
            <a:xfrm>
              <a:off x="6551485" y="1874329"/>
              <a:ext cx="1253108" cy="1848993"/>
            </a:xfrm>
            <a:prstGeom prst="rect">
              <a:avLst/>
            </a:prstGeom>
          </p:spPr>
        </p:pic>
      </p:grpSp>
      <p:sp>
        <p:nvSpPr>
          <p:cNvPr id="24" name="object 24"/>
          <p:cNvSpPr txBox="1">
            <a:spLocks noGrp="1"/>
          </p:cNvSpPr>
          <p:nvPr>
            <p:ph type="title"/>
          </p:nvPr>
        </p:nvSpPr>
        <p:spPr>
          <a:xfrm>
            <a:off x="8050530" y="1684782"/>
            <a:ext cx="103695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Next</a:t>
            </a:r>
            <a:r>
              <a:rPr sz="1800" b="1" spc="-70" dirty="0">
                <a:latin typeface="Calibri"/>
                <a:cs typeface="Calibri"/>
              </a:rPr>
              <a:t> </a:t>
            </a:r>
            <a:r>
              <a:rPr sz="1800" b="1" spc="-10" dirty="0">
                <a:latin typeface="Calibri"/>
                <a:cs typeface="Calibri"/>
              </a:rPr>
              <a:t>Steps</a:t>
            </a:r>
            <a:endParaRPr sz="1800" dirty="0">
              <a:latin typeface="Calibri"/>
              <a:cs typeface="Calibri"/>
            </a:endParaRPr>
          </a:p>
        </p:txBody>
      </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38100">
              <a:lnSpc>
                <a:spcPts val="670"/>
              </a:lnSpc>
            </a:pPr>
            <a:fld id="{81D60167-4931-47E6-BA6A-407CBD079E47}" type="slidenum">
              <a:rPr dirty="0"/>
              <a:t>14</a:t>
            </a:fld>
            <a:endParaRPr dirty="0"/>
          </a:p>
        </p:txBody>
      </p:sp>
      <p:sp>
        <p:nvSpPr>
          <p:cNvPr id="41" name="object 41"/>
          <p:cNvSpPr txBox="1">
            <a:spLocks noGrp="1"/>
          </p:cNvSpPr>
          <p:nvPr>
            <p:ph type="dt" sz="half" idx="6"/>
          </p:nvPr>
        </p:nvSpPr>
        <p:spPr>
          <a:prstGeom prst="rect">
            <a:avLst/>
          </a:prstGeom>
        </p:spPr>
        <p:txBody>
          <a:bodyPr vert="horz" wrap="square" lIns="0" tIns="0" rIns="0" bIns="0" rtlCol="0">
            <a:spAutoFit/>
          </a:bodyPr>
          <a:lstStyle/>
          <a:p>
            <a:pPr marL="12700">
              <a:lnSpc>
                <a:spcPts val="670"/>
              </a:lnSpc>
            </a:pPr>
            <a:r>
              <a:rPr spc="-5" dirty="0"/>
              <a:t>nbn-Confidential:</a:t>
            </a:r>
            <a:r>
              <a:rPr dirty="0"/>
              <a:t> </a:t>
            </a:r>
            <a:r>
              <a:rPr spc="-5" dirty="0"/>
              <a:t>Commercial</a:t>
            </a:r>
          </a:p>
        </p:txBody>
      </p:sp>
      <p:sp>
        <p:nvSpPr>
          <p:cNvPr id="42" name="object 42"/>
          <p:cNvSpPr txBox="1">
            <a:spLocks noGrp="1"/>
          </p:cNvSpPr>
          <p:nvPr>
            <p:ph type="ftr" sz="quarter" idx="5"/>
          </p:nvPr>
        </p:nvSpPr>
        <p:spPr>
          <a:prstGeom prst="rect">
            <a:avLst/>
          </a:prstGeom>
        </p:spPr>
        <p:txBody>
          <a:bodyPr vert="horz" wrap="square" lIns="0" tIns="0" rIns="0" bIns="0" rtlCol="0">
            <a:spAutoFit/>
          </a:bodyPr>
          <a:lstStyle/>
          <a:p>
            <a:pPr marL="12700">
              <a:lnSpc>
                <a:spcPts val="670"/>
              </a:lnSpc>
            </a:pPr>
            <a:r>
              <a:rPr dirty="0"/>
              <a:t>©</a:t>
            </a:r>
            <a:r>
              <a:rPr spc="-25" dirty="0"/>
              <a:t> </a:t>
            </a:r>
            <a:r>
              <a:rPr spc="-5" dirty="0"/>
              <a:t>2021</a:t>
            </a:r>
            <a:r>
              <a:rPr spc="-15" dirty="0"/>
              <a:t> </a:t>
            </a:r>
            <a:r>
              <a:rPr spc="-5" dirty="0"/>
              <a:t>nbn</a:t>
            </a:r>
            <a:r>
              <a:rPr spc="-25" dirty="0"/>
              <a:t> </a:t>
            </a:r>
            <a:r>
              <a:rPr spc="-5" dirty="0"/>
              <a:t>co</a:t>
            </a:r>
            <a:r>
              <a:rPr spc="-25" dirty="0"/>
              <a:t> </a:t>
            </a:r>
            <a:r>
              <a:rPr spc="-5" dirty="0"/>
              <a:t>ltd</a:t>
            </a:r>
          </a:p>
        </p:txBody>
      </p:sp>
      <p:grpSp>
        <p:nvGrpSpPr>
          <p:cNvPr id="43" name="object 6">
            <a:extLst>
              <a:ext uri="{FF2B5EF4-FFF2-40B4-BE49-F238E27FC236}">
                <a16:creationId xmlns:a16="http://schemas.microsoft.com/office/drawing/2014/main" id="{2FFDA13E-2A4C-4D03-9979-9886024B69C3}"/>
              </a:ext>
            </a:extLst>
          </p:cNvPr>
          <p:cNvGrpSpPr/>
          <p:nvPr/>
        </p:nvGrpSpPr>
        <p:grpSpPr>
          <a:xfrm>
            <a:off x="31750" y="4307585"/>
            <a:ext cx="5749925" cy="1358900"/>
            <a:chOff x="5576570" y="4294885"/>
            <a:chExt cx="5749925" cy="1358900"/>
          </a:xfrm>
        </p:grpSpPr>
        <p:sp>
          <p:nvSpPr>
            <p:cNvPr id="44" name="object 7">
              <a:extLst>
                <a:ext uri="{FF2B5EF4-FFF2-40B4-BE49-F238E27FC236}">
                  <a16:creationId xmlns:a16="http://schemas.microsoft.com/office/drawing/2014/main" id="{AFE6FEC5-A65A-4CA4-A033-DC3715100AE7}"/>
                </a:ext>
              </a:extLst>
            </p:cNvPr>
            <p:cNvSpPr/>
            <p:nvPr/>
          </p:nvSpPr>
          <p:spPr>
            <a:xfrm>
              <a:off x="5589270" y="4307585"/>
              <a:ext cx="5724525" cy="1333500"/>
            </a:xfrm>
            <a:custGeom>
              <a:avLst/>
              <a:gdLst/>
              <a:ahLst/>
              <a:cxnLst/>
              <a:rect l="l" t="t" r="r" b="b"/>
              <a:pathLst>
                <a:path w="5724525" h="1333500">
                  <a:moveTo>
                    <a:pt x="5135118" y="0"/>
                  </a:moveTo>
                  <a:lnTo>
                    <a:pt x="589026" y="0"/>
                  </a:lnTo>
                  <a:lnTo>
                    <a:pt x="540725" y="1953"/>
                  </a:lnTo>
                  <a:lnTo>
                    <a:pt x="493498" y="7711"/>
                  </a:lnTo>
                  <a:lnTo>
                    <a:pt x="447496" y="17122"/>
                  </a:lnTo>
                  <a:lnTo>
                    <a:pt x="402872" y="30034"/>
                  </a:lnTo>
                  <a:lnTo>
                    <a:pt x="359777" y="46297"/>
                  </a:lnTo>
                  <a:lnTo>
                    <a:pt x="318362" y="65757"/>
                  </a:lnTo>
                  <a:lnTo>
                    <a:pt x="278780" y="88264"/>
                  </a:lnTo>
                  <a:lnTo>
                    <a:pt x="241182" y="113666"/>
                  </a:lnTo>
                  <a:lnTo>
                    <a:pt x="205719" y="141810"/>
                  </a:lnTo>
                  <a:lnTo>
                    <a:pt x="172545" y="172545"/>
                  </a:lnTo>
                  <a:lnTo>
                    <a:pt x="141810" y="205719"/>
                  </a:lnTo>
                  <a:lnTo>
                    <a:pt x="113666" y="241182"/>
                  </a:lnTo>
                  <a:lnTo>
                    <a:pt x="88264" y="278780"/>
                  </a:lnTo>
                  <a:lnTo>
                    <a:pt x="65757" y="318362"/>
                  </a:lnTo>
                  <a:lnTo>
                    <a:pt x="46297" y="359777"/>
                  </a:lnTo>
                  <a:lnTo>
                    <a:pt x="30034" y="402872"/>
                  </a:lnTo>
                  <a:lnTo>
                    <a:pt x="17122" y="447496"/>
                  </a:lnTo>
                  <a:lnTo>
                    <a:pt x="7711" y="493498"/>
                  </a:lnTo>
                  <a:lnTo>
                    <a:pt x="1953" y="540725"/>
                  </a:lnTo>
                  <a:lnTo>
                    <a:pt x="0" y="589026"/>
                  </a:lnTo>
                  <a:lnTo>
                    <a:pt x="0" y="744474"/>
                  </a:lnTo>
                  <a:lnTo>
                    <a:pt x="1953" y="792774"/>
                  </a:lnTo>
                  <a:lnTo>
                    <a:pt x="7711" y="840001"/>
                  </a:lnTo>
                  <a:lnTo>
                    <a:pt x="17122" y="886003"/>
                  </a:lnTo>
                  <a:lnTo>
                    <a:pt x="30034" y="930627"/>
                  </a:lnTo>
                  <a:lnTo>
                    <a:pt x="46297" y="973722"/>
                  </a:lnTo>
                  <a:lnTo>
                    <a:pt x="65757" y="1015137"/>
                  </a:lnTo>
                  <a:lnTo>
                    <a:pt x="88264" y="1054719"/>
                  </a:lnTo>
                  <a:lnTo>
                    <a:pt x="113666" y="1092317"/>
                  </a:lnTo>
                  <a:lnTo>
                    <a:pt x="141810" y="1127780"/>
                  </a:lnTo>
                  <a:lnTo>
                    <a:pt x="172545" y="1160954"/>
                  </a:lnTo>
                  <a:lnTo>
                    <a:pt x="205719" y="1191689"/>
                  </a:lnTo>
                  <a:lnTo>
                    <a:pt x="241182" y="1219833"/>
                  </a:lnTo>
                  <a:lnTo>
                    <a:pt x="278780" y="1245235"/>
                  </a:lnTo>
                  <a:lnTo>
                    <a:pt x="318362" y="1267742"/>
                  </a:lnTo>
                  <a:lnTo>
                    <a:pt x="359777" y="1287202"/>
                  </a:lnTo>
                  <a:lnTo>
                    <a:pt x="402872" y="1303465"/>
                  </a:lnTo>
                  <a:lnTo>
                    <a:pt x="447496" y="1316377"/>
                  </a:lnTo>
                  <a:lnTo>
                    <a:pt x="493498" y="1325788"/>
                  </a:lnTo>
                  <a:lnTo>
                    <a:pt x="540725" y="1331546"/>
                  </a:lnTo>
                  <a:lnTo>
                    <a:pt x="589026" y="1333500"/>
                  </a:lnTo>
                  <a:lnTo>
                    <a:pt x="5135118" y="1333500"/>
                  </a:lnTo>
                  <a:lnTo>
                    <a:pt x="5183418" y="1331546"/>
                  </a:lnTo>
                  <a:lnTo>
                    <a:pt x="5230645" y="1325788"/>
                  </a:lnTo>
                  <a:lnTo>
                    <a:pt x="5276647" y="1316377"/>
                  </a:lnTo>
                  <a:lnTo>
                    <a:pt x="5321271" y="1303465"/>
                  </a:lnTo>
                  <a:lnTo>
                    <a:pt x="5364366" y="1287202"/>
                  </a:lnTo>
                  <a:lnTo>
                    <a:pt x="5405781" y="1267742"/>
                  </a:lnTo>
                  <a:lnTo>
                    <a:pt x="5445363" y="1245235"/>
                  </a:lnTo>
                  <a:lnTo>
                    <a:pt x="5482961" y="1219833"/>
                  </a:lnTo>
                  <a:lnTo>
                    <a:pt x="5518424" y="1191689"/>
                  </a:lnTo>
                  <a:lnTo>
                    <a:pt x="5551598" y="1160954"/>
                  </a:lnTo>
                  <a:lnTo>
                    <a:pt x="5582333" y="1127780"/>
                  </a:lnTo>
                  <a:lnTo>
                    <a:pt x="5610477" y="1092317"/>
                  </a:lnTo>
                  <a:lnTo>
                    <a:pt x="5635879" y="1054719"/>
                  </a:lnTo>
                  <a:lnTo>
                    <a:pt x="5658386" y="1015137"/>
                  </a:lnTo>
                  <a:lnTo>
                    <a:pt x="5677846" y="973722"/>
                  </a:lnTo>
                  <a:lnTo>
                    <a:pt x="5694109" y="930627"/>
                  </a:lnTo>
                  <a:lnTo>
                    <a:pt x="5707021" y="886003"/>
                  </a:lnTo>
                  <a:lnTo>
                    <a:pt x="5716432" y="840001"/>
                  </a:lnTo>
                  <a:lnTo>
                    <a:pt x="5722190" y="792774"/>
                  </a:lnTo>
                  <a:lnTo>
                    <a:pt x="5724144" y="744474"/>
                  </a:lnTo>
                  <a:lnTo>
                    <a:pt x="5724144" y="589026"/>
                  </a:lnTo>
                  <a:lnTo>
                    <a:pt x="5722190" y="540725"/>
                  </a:lnTo>
                  <a:lnTo>
                    <a:pt x="5716432" y="493498"/>
                  </a:lnTo>
                  <a:lnTo>
                    <a:pt x="5707021" y="447496"/>
                  </a:lnTo>
                  <a:lnTo>
                    <a:pt x="5694109" y="402872"/>
                  </a:lnTo>
                  <a:lnTo>
                    <a:pt x="5677846" y="359777"/>
                  </a:lnTo>
                  <a:lnTo>
                    <a:pt x="5658386" y="318362"/>
                  </a:lnTo>
                  <a:lnTo>
                    <a:pt x="5635879" y="278780"/>
                  </a:lnTo>
                  <a:lnTo>
                    <a:pt x="5610477" y="241182"/>
                  </a:lnTo>
                  <a:lnTo>
                    <a:pt x="5582333" y="205719"/>
                  </a:lnTo>
                  <a:lnTo>
                    <a:pt x="5551598" y="172545"/>
                  </a:lnTo>
                  <a:lnTo>
                    <a:pt x="5518424" y="141810"/>
                  </a:lnTo>
                  <a:lnTo>
                    <a:pt x="5482961" y="113666"/>
                  </a:lnTo>
                  <a:lnTo>
                    <a:pt x="5445363" y="88264"/>
                  </a:lnTo>
                  <a:lnTo>
                    <a:pt x="5405781" y="65757"/>
                  </a:lnTo>
                  <a:lnTo>
                    <a:pt x="5364366" y="46297"/>
                  </a:lnTo>
                  <a:lnTo>
                    <a:pt x="5321271" y="30034"/>
                  </a:lnTo>
                  <a:lnTo>
                    <a:pt x="5276647" y="17122"/>
                  </a:lnTo>
                  <a:lnTo>
                    <a:pt x="5230645" y="7711"/>
                  </a:lnTo>
                  <a:lnTo>
                    <a:pt x="5183418" y="1953"/>
                  </a:lnTo>
                  <a:lnTo>
                    <a:pt x="5135118" y="0"/>
                  </a:lnTo>
                  <a:close/>
                </a:path>
              </a:pathLst>
            </a:custGeom>
            <a:solidFill>
              <a:srgbClr val="1E1F4F"/>
            </a:solidFill>
          </p:spPr>
          <p:txBody>
            <a:bodyPr wrap="square" lIns="0" tIns="0" rIns="0" bIns="0" rtlCol="0"/>
            <a:lstStyle/>
            <a:p>
              <a:endParaRPr/>
            </a:p>
          </p:txBody>
        </p:sp>
        <p:sp>
          <p:nvSpPr>
            <p:cNvPr id="45" name="object 8">
              <a:extLst>
                <a:ext uri="{FF2B5EF4-FFF2-40B4-BE49-F238E27FC236}">
                  <a16:creationId xmlns:a16="http://schemas.microsoft.com/office/drawing/2014/main" id="{D0CDFEEB-E0B6-417C-821C-A0F28390082E}"/>
                </a:ext>
              </a:extLst>
            </p:cNvPr>
            <p:cNvSpPr/>
            <p:nvPr/>
          </p:nvSpPr>
          <p:spPr>
            <a:xfrm>
              <a:off x="5589270" y="4307585"/>
              <a:ext cx="5724525" cy="1333500"/>
            </a:xfrm>
            <a:custGeom>
              <a:avLst/>
              <a:gdLst/>
              <a:ahLst/>
              <a:cxnLst/>
              <a:rect l="l" t="t" r="r" b="b"/>
              <a:pathLst>
                <a:path w="5724525" h="1333500">
                  <a:moveTo>
                    <a:pt x="0" y="589026"/>
                  </a:moveTo>
                  <a:lnTo>
                    <a:pt x="1953" y="540725"/>
                  </a:lnTo>
                  <a:lnTo>
                    <a:pt x="7711" y="493498"/>
                  </a:lnTo>
                  <a:lnTo>
                    <a:pt x="17122" y="447496"/>
                  </a:lnTo>
                  <a:lnTo>
                    <a:pt x="30034" y="402872"/>
                  </a:lnTo>
                  <a:lnTo>
                    <a:pt x="46297" y="359777"/>
                  </a:lnTo>
                  <a:lnTo>
                    <a:pt x="65757" y="318362"/>
                  </a:lnTo>
                  <a:lnTo>
                    <a:pt x="88264" y="278780"/>
                  </a:lnTo>
                  <a:lnTo>
                    <a:pt x="113666" y="241182"/>
                  </a:lnTo>
                  <a:lnTo>
                    <a:pt x="141810" y="205719"/>
                  </a:lnTo>
                  <a:lnTo>
                    <a:pt x="172545" y="172545"/>
                  </a:lnTo>
                  <a:lnTo>
                    <a:pt x="205719" y="141810"/>
                  </a:lnTo>
                  <a:lnTo>
                    <a:pt x="241182" y="113666"/>
                  </a:lnTo>
                  <a:lnTo>
                    <a:pt x="278780" y="88264"/>
                  </a:lnTo>
                  <a:lnTo>
                    <a:pt x="318362" y="65757"/>
                  </a:lnTo>
                  <a:lnTo>
                    <a:pt x="359777" y="46297"/>
                  </a:lnTo>
                  <a:lnTo>
                    <a:pt x="402872" y="30034"/>
                  </a:lnTo>
                  <a:lnTo>
                    <a:pt x="447496" y="17122"/>
                  </a:lnTo>
                  <a:lnTo>
                    <a:pt x="493498" y="7711"/>
                  </a:lnTo>
                  <a:lnTo>
                    <a:pt x="540725" y="1953"/>
                  </a:lnTo>
                  <a:lnTo>
                    <a:pt x="589026" y="0"/>
                  </a:lnTo>
                  <a:lnTo>
                    <a:pt x="5135118" y="0"/>
                  </a:lnTo>
                  <a:lnTo>
                    <a:pt x="5183418" y="1953"/>
                  </a:lnTo>
                  <a:lnTo>
                    <a:pt x="5230645" y="7711"/>
                  </a:lnTo>
                  <a:lnTo>
                    <a:pt x="5276647" y="17122"/>
                  </a:lnTo>
                  <a:lnTo>
                    <a:pt x="5321271" y="30034"/>
                  </a:lnTo>
                  <a:lnTo>
                    <a:pt x="5364366" y="46297"/>
                  </a:lnTo>
                  <a:lnTo>
                    <a:pt x="5405781" y="65757"/>
                  </a:lnTo>
                  <a:lnTo>
                    <a:pt x="5445363" y="88264"/>
                  </a:lnTo>
                  <a:lnTo>
                    <a:pt x="5482961" y="113666"/>
                  </a:lnTo>
                  <a:lnTo>
                    <a:pt x="5518424" y="141810"/>
                  </a:lnTo>
                  <a:lnTo>
                    <a:pt x="5551598" y="172545"/>
                  </a:lnTo>
                  <a:lnTo>
                    <a:pt x="5582333" y="205719"/>
                  </a:lnTo>
                  <a:lnTo>
                    <a:pt x="5610477" y="241182"/>
                  </a:lnTo>
                  <a:lnTo>
                    <a:pt x="5635879" y="278780"/>
                  </a:lnTo>
                  <a:lnTo>
                    <a:pt x="5658386" y="318362"/>
                  </a:lnTo>
                  <a:lnTo>
                    <a:pt x="5677846" y="359777"/>
                  </a:lnTo>
                  <a:lnTo>
                    <a:pt x="5694109" y="402872"/>
                  </a:lnTo>
                  <a:lnTo>
                    <a:pt x="5707021" y="447496"/>
                  </a:lnTo>
                  <a:lnTo>
                    <a:pt x="5716432" y="493498"/>
                  </a:lnTo>
                  <a:lnTo>
                    <a:pt x="5722190" y="540725"/>
                  </a:lnTo>
                  <a:lnTo>
                    <a:pt x="5724144" y="589026"/>
                  </a:lnTo>
                  <a:lnTo>
                    <a:pt x="5724144" y="744474"/>
                  </a:lnTo>
                  <a:lnTo>
                    <a:pt x="5722190" y="792774"/>
                  </a:lnTo>
                  <a:lnTo>
                    <a:pt x="5716432" y="840001"/>
                  </a:lnTo>
                  <a:lnTo>
                    <a:pt x="5707021" y="886003"/>
                  </a:lnTo>
                  <a:lnTo>
                    <a:pt x="5694109" y="930627"/>
                  </a:lnTo>
                  <a:lnTo>
                    <a:pt x="5677846" y="973722"/>
                  </a:lnTo>
                  <a:lnTo>
                    <a:pt x="5658386" y="1015137"/>
                  </a:lnTo>
                  <a:lnTo>
                    <a:pt x="5635879" y="1054719"/>
                  </a:lnTo>
                  <a:lnTo>
                    <a:pt x="5610477" y="1092317"/>
                  </a:lnTo>
                  <a:lnTo>
                    <a:pt x="5582333" y="1127780"/>
                  </a:lnTo>
                  <a:lnTo>
                    <a:pt x="5551598" y="1160954"/>
                  </a:lnTo>
                  <a:lnTo>
                    <a:pt x="5518424" y="1191689"/>
                  </a:lnTo>
                  <a:lnTo>
                    <a:pt x="5482961" y="1219833"/>
                  </a:lnTo>
                  <a:lnTo>
                    <a:pt x="5445363" y="1245235"/>
                  </a:lnTo>
                  <a:lnTo>
                    <a:pt x="5405781" y="1267742"/>
                  </a:lnTo>
                  <a:lnTo>
                    <a:pt x="5364366" y="1287202"/>
                  </a:lnTo>
                  <a:lnTo>
                    <a:pt x="5321271" y="1303465"/>
                  </a:lnTo>
                  <a:lnTo>
                    <a:pt x="5276647" y="1316377"/>
                  </a:lnTo>
                  <a:lnTo>
                    <a:pt x="5230645" y="1325788"/>
                  </a:lnTo>
                  <a:lnTo>
                    <a:pt x="5183418" y="1331546"/>
                  </a:lnTo>
                  <a:lnTo>
                    <a:pt x="5135118" y="1333500"/>
                  </a:lnTo>
                  <a:lnTo>
                    <a:pt x="589026" y="1333500"/>
                  </a:lnTo>
                  <a:lnTo>
                    <a:pt x="540725" y="1331546"/>
                  </a:lnTo>
                  <a:lnTo>
                    <a:pt x="493498" y="1325788"/>
                  </a:lnTo>
                  <a:lnTo>
                    <a:pt x="447496" y="1316377"/>
                  </a:lnTo>
                  <a:lnTo>
                    <a:pt x="402872" y="1303465"/>
                  </a:lnTo>
                  <a:lnTo>
                    <a:pt x="359777" y="1287202"/>
                  </a:lnTo>
                  <a:lnTo>
                    <a:pt x="318362" y="1267742"/>
                  </a:lnTo>
                  <a:lnTo>
                    <a:pt x="278780" y="1245235"/>
                  </a:lnTo>
                  <a:lnTo>
                    <a:pt x="241182" y="1219833"/>
                  </a:lnTo>
                  <a:lnTo>
                    <a:pt x="205719" y="1191689"/>
                  </a:lnTo>
                  <a:lnTo>
                    <a:pt x="172545" y="1160954"/>
                  </a:lnTo>
                  <a:lnTo>
                    <a:pt x="141810" y="1127780"/>
                  </a:lnTo>
                  <a:lnTo>
                    <a:pt x="113666" y="1092317"/>
                  </a:lnTo>
                  <a:lnTo>
                    <a:pt x="88264" y="1054719"/>
                  </a:lnTo>
                  <a:lnTo>
                    <a:pt x="65757" y="1015137"/>
                  </a:lnTo>
                  <a:lnTo>
                    <a:pt x="46297" y="973722"/>
                  </a:lnTo>
                  <a:lnTo>
                    <a:pt x="30034" y="930627"/>
                  </a:lnTo>
                  <a:lnTo>
                    <a:pt x="17122" y="886003"/>
                  </a:lnTo>
                  <a:lnTo>
                    <a:pt x="7711" y="840001"/>
                  </a:lnTo>
                  <a:lnTo>
                    <a:pt x="1953" y="792774"/>
                  </a:lnTo>
                  <a:lnTo>
                    <a:pt x="0" y="744474"/>
                  </a:lnTo>
                  <a:lnTo>
                    <a:pt x="0" y="589026"/>
                  </a:lnTo>
                  <a:close/>
                </a:path>
              </a:pathLst>
            </a:custGeom>
            <a:ln w="25400">
              <a:solidFill>
                <a:srgbClr val="00AC6F"/>
              </a:solidFill>
            </a:ln>
          </p:spPr>
          <p:txBody>
            <a:bodyPr wrap="square" lIns="0" tIns="0" rIns="0" bIns="0" rtlCol="0"/>
            <a:lstStyle/>
            <a:p>
              <a:endParaRPr/>
            </a:p>
          </p:txBody>
        </p:sp>
      </p:grpSp>
      <p:sp>
        <p:nvSpPr>
          <p:cNvPr id="49" name="Rectangle 48">
            <a:extLst>
              <a:ext uri="{FF2B5EF4-FFF2-40B4-BE49-F238E27FC236}">
                <a16:creationId xmlns:a16="http://schemas.microsoft.com/office/drawing/2014/main" id="{6E4C03A7-E16C-447E-B235-0F5EA0C59049}"/>
              </a:ext>
            </a:extLst>
          </p:cNvPr>
          <p:cNvSpPr/>
          <p:nvPr/>
        </p:nvSpPr>
        <p:spPr>
          <a:xfrm>
            <a:off x="566419" y="4315761"/>
            <a:ext cx="5215256" cy="1238801"/>
          </a:xfrm>
          <a:prstGeom prst="rect">
            <a:avLst/>
          </a:prstGeom>
        </p:spPr>
        <p:txBody>
          <a:bodyPr wrap="square">
            <a:spAutoFit/>
          </a:bodyPr>
          <a:lstStyle/>
          <a:p>
            <a:pPr>
              <a:lnSpc>
                <a:spcPct val="100000"/>
              </a:lnSpc>
              <a:spcBef>
                <a:spcPts val="95"/>
              </a:spcBef>
            </a:pPr>
            <a:r>
              <a:rPr lang="en-US" b="1" spc="-5" dirty="0">
                <a:solidFill>
                  <a:srgbClr val="FFFFFF"/>
                </a:solidFill>
                <a:latin typeface="Calibri Light"/>
                <a:cs typeface="Calibri Light"/>
              </a:rPr>
              <a:t>Rachel Leonow</a:t>
            </a:r>
          </a:p>
          <a:p>
            <a:pPr>
              <a:lnSpc>
                <a:spcPct val="100000"/>
              </a:lnSpc>
              <a:spcBef>
                <a:spcPts val="95"/>
              </a:spcBef>
            </a:pPr>
            <a:r>
              <a:rPr lang="en-US" spc="-5" dirty="0">
                <a:solidFill>
                  <a:srgbClr val="FFFFFF"/>
                </a:solidFill>
                <a:latin typeface="Calibri Light"/>
                <a:cs typeface="Calibri Light"/>
              </a:rPr>
              <a:t>Regional Business Lead SA/NT</a:t>
            </a:r>
          </a:p>
          <a:p>
            <a:pPr>
              <a:lnSpc>
                <a:spcPct val="100000"/>
              </a:lnSpc>
              <a:spcBef>
                <a:spcPts val="95"/>
              </a:spcBef>
            </a:pPr>
            <a:r>
              <a:rPr lang="en-US" spc="-5" dirty="0">
                <a:solidFill>
                  <a:srgbClr val="FFFFFF"/>
                </a:solidFill>
                <a:latin typeface="Calibri Light"/>
                <a:cs typeface="Calibri Light"/>
              </a:rPr>
              <a:t>Email: </a:t>
            </a:r>
            <a:r>
              <a:rPr lang="en-US" spc="-5" dirty="0">
                <a:solidFill>
                  <a:schemeClr val="bg1"/>
                </a:solidFill>
                <a:latin typeface="Calibri Light"/>
                <a:cs typeface="Calibri Light"/>
                <a:hlinkClick r:id="rId5">
                  <a:extLst>
                    <a:ext uri="{A12FA001-AC4F-418D-AE19-62706E023703}">
                      <ahyp:hlinkClr xmlns="" xmlns:ahyp="http://schemas.microsoft.com/office/drawing/2018/hyperlinkcolor" val="tx"/>
                    </a:ext>
                  </a:extLst>
                </a:hlinkClick>
              </a:rPr>
              <a:t>rachelleonow@nbnco.com.au</a:t>
            </a:r>
            <a:endParaRPr lang="en-US" spc="-5" dirty="0">
              <a:solidFill>
                <a:schemeClr val="bg1"/>
              </a:solidFill>
              <a:latin typeface="Calibri Light"/>
              <a:cs typeface="Calibri Light"/>
            </a:endParaRPr>
          </a:p>
          <a:p>
            <a:pPr>
              <a:lnSpc>
                <a:spcPct val="100000"/>
              </a:lnSpc>
              <a:spcBef>
                <a:spcPts val="95"/>
              </a:spcBef>
            </a:pPr>
            <a:r>
              <a:rPr lang="en-US" spc="-5" dirty="0">
                <a:solidFill>
                  <a:srgbClr val="FFFFFF"/>
                </a:solidFill>
                <a:latin typeface="Calibri Light"/>
                <a:cs typeface="Calibri Light"/>
              </a:rPr>
              <a:t>Mob: 0419 603 677</a:t>
            </a:r>
            <a:endParaRPr lang="en-US" dirty="0">
              <a:latin typeface="Calibri Light"/>
              <a:cs typeface="Calibri 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DF28D8E8-7B63-46A6-A20C-7F380EF8B4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6"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5">
            <a:extLst>
              <a:ext uri="{FF2B5EF4-FFF2-40B4-BE49-F238E27FC236}">
                <a16:creationId xmlns:a16="http://schemas.microsoft.com/office/drawing/2014/main" id="{EDE8DAE0-4026-44B8-85EE-B4805D80CF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738" y="2895600"/>
            <a:ext cx="223575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a:extLst>
              <a:ext uri="{FF2B5EF4-FFF2-40B4-BE49-F238E27FC236}">
                <a16:creationId xmlns:a16="http://schemas.microsoft.com/office/drawing/2014/main" id="{1F5C8B44-99F9-4586-B9A7-F4395C01B5F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6739" y="915989"/>
            <a:ext cx="3438525"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EEE26A2E-EC8A-4217-ADB1-0841F7F37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0863" y="2895601"/>
            <a:ext cx="914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3">
            <a:extLst>
              <a:ext uri="{FF2B5EF4-FFF2-40B4-BE49-F238E27FC236}">
                <a16:creationId xmlns:a16="http://schemas.microsoft.com/office/drawing/2014/main" id="{52192F99-94C9-472C-9035-204901A5BFC5}"/>
              </a:ext>
            </a:extLst>
          </p:cNvPr>
          <p:cNvSpPr txBox="1">
            <a:spLocks noChangeArrowheads="1"/>
          </p:cNvSpPr>
          <p:nvPr/>
        </p:nvSpPr>
        <p:spPr bwMode="auto">
          <a:xfrm>
            <a:off x="2065339" y="4772025"/>
            <a:ext cx="806132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457200" fontAlgn="base">
              <a:spcBef>
                <a:spcPct val="0"/>
              </a:spcBef>
              <a:spcAft>
                <a:spcPct val="0"/>
              </a:spcAft>
              <a:buNone/>
            </a:pPr>
            <a:r>
              <a:rPr lang="en-AU" altLang="en-US" sz="4000" dirty="0">
                <a:solidFill>
                  <a:prstClr val="white"/>
                </a:solidFill>
                <a:latin typeface="DesertDogHmk" pitchFamily="2" charset="0"/>
              </a:rPr>
              <a:t>Strong, Confident and Vibrant Regions</a:t>
            </a:r>
          </a:p>
          <a:p>
            <a:pPr algn="ctr" defTabSz="457200" fontAlgn="base">
              <a:spcBef>
                <a:spcPct val="0"/>
              </a:spcBef>
              <a:spcAft>
                <a:spcPct val="0"/>
              </a:spcAft>
              <a:buNone/>
            </a:pPr>
            <a:r>
              <a:rPr lang="en-AU" altLang="en-US" sz="2800" dirty="0">
                <a:solidFill>
                  <a:prstClr val="white"/>
                </a:solidFill>
                <a:latin typeface="DesertDogHmk" pitchFamily="2" charset="0"/>
              </a:rPr>
              <a:t>Steve Shotton </a:t>
            </a:r>
          </a:p>
          <a:p>
            <a:pPr algn="ctr" defTabSz="457200" fontAlgn="base">
              <a:spcBef>
                <a:spcPct val="0"/>
              </a:spcBef>
              <a:spcAft>
                <a:spcPct val="0"/>
              </a:spcAft>
              <a:buNone/>
            </a:pPr>
            <a:r>
              <a:rPr lang="en-AU" altLang="en-US" sz="2800" dirty="0">
                <a:solidFill>
                  <a:prstClr val="white"/>
                </a:solidFill>
                <a:latin typeface="DesertDogHmk" pitchFamily="2" charset="0"/>
              </a:rPr>
              <a:t>Regional Development Manager</a:t>
            </a:r>
          </a:p>
        </p:txBody>
      </p:sp>
    </p:spTree>
    <p:extLst>
      <p:ext uri="{BB962C8B-B14F-4D97-AF65-F5344CB8AC3E}">
        <p14:creationId xmlns:p14="http://schemas.microsoft.com/office/powerpoint/2010/main" val="1424609395"/>
      </p:ext>
    </p:extLst>
  </p:cSld>
  <p:clrMapOvr>
    <a:masterClrMapping/>
  </p:clrMapOvr>
  <p:transition spd="med">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F6137-9EFB-43B7-9452-BCE242B61BB4}"/>
              </a:ext>
            </a:extLst>
          </p:cNvPr>
          <p:cNvSpPr>
            <a:spLocks noGrp="1"/>
          </p:cNvSpPr>
          <p:nvPr>
            <p:ph type="title"/>
          </p:nvPr>
        </p:nvSpPr>
        <p:spPr>
          <a:xfrm>
            <a:off x="1981200" y="305446"/>
            <a:ext cx="8386762" cy="1143000"/>
          </a:xfrm>
        </p:spPr>
        <p:txBody>
          <a:bodyPr/>
          <a:lstStyle/>
          <a:p>
            <a:r>
              <a:rPr lang="en-AU" altLang="en-US" dirty="0">
                <a:ea typeface="ＭＳ Ｐゴシック" panose="020B0600070205080204" pitchFamily="34" charset="-128"/>
              </a:rPr>
              <a:t>Regional Development Australia</a:t>
            </a:r>
            <a:endParaRPr lang="en-AU" dirty="0"/>
          </a:p>
        </p:txBody>
      </p:sp>
      <p:pic>
        <p:nvPicPr>
          <p:cNvPr id="4" name="Picture 3">
            <a:extLst>
              <a:ext uri="{FF2B5EF4-FFF2-40B4-BE49-F238E27FC236}">
                <a16:creationId xmlns:a16="http://schemas.microsoft.com/office/drawing/2014/main" id="{1C6CAE31-90DB-4F08-8A41-12C3E835D87F}"/>
              </a:ext>
            </a:extLst>
          </p:cNvPr>
          <p:cNvPicPr>
            <a:picLocks noChangeAspect="1"/>
          </p:cNvPicPr>
          <p:nvPr/>
        </p:nvPicPr>
        <p:blipFill>
          <a:blip r:embed="rId3"/>
          <a:stretch>
            <a:fillRect/>
          </a:stretch>
        </p:blipFill>
        <p:spPr>
          <a:xfrm>
            <a:off x="9017876" y="6000116"/>
            <a:ext cx="1650124" cy="855620"/>
          </a:xfrm>
          <a:prstGeom prst="rect">
            <a:avLst/>
          </a:prstGeom>
        </p:spPr>
      </p:pic>
      <p:sp>
        <p:nvSpPr>
          <p:cNvPr id="5" name="Content Placeholder 4">
            <a:extLst>
              <a:ext uri="{FF2B5EF4-FFF2-40B4-BE49-F238E27FC236}">
                <a16:creationId xmlns:a16="http://schemas.microsoft.com/office/drawing/2014/main" id="{586B860D-DD1E-4FE7-81CC-1D206DEBFED6}"/>
              </a:ext>
            </a:extLst>
          </p:cNvPr>
          <p:cNvSpPr>
            <a:spLocks noGrp="1"/>
          </p:cNvSpPr>
          <p:nvPr>
            <p:ph idx="1"/>
          </p:nvPr>
        </p:nvSpPr>
        <p:spPr>
          <a:xfrm>
            <a:off x="1981200" y="2014539"/>
            <a:ext cx="8229600" cy="3682069"/>
          </a:xfrm>
        </p:spPr>
        <p:txBody>
          <a:bodyPr/>
          <a:lstStyle/>
          <a:p>
            <a:pPr marL="0" indent="0" algn="ctr">
              <a:buNone/>
            </a:pPr>
            <a:r>
              <a:rPr lang="en-AU" altLang="en-US" dirty="0">
                <a:ea typeface="ＭＳ Ｐゴシック" panose="020B0600070205080204" pitchFamily="34" charset="-128"/>
              </a:rPr>
              <a:t>…… is a national network of 52 Committees made up of local leaders who work with all levels of government, business and community groups to support the economic development of their regions. </a:t>
            </a:r>
          </a:p>
          <a:p>
            <a:pPr marL="0" indent="0">
              <a:buNone/>
            </a:pPr>
            <a:endParaRPr lang="en-AU" dirty="0"/>
          </a:p>
        </p:txBody>
      </p:sp>
    </p:spTree>
    <p:extLst>
      <p:ext uri="{BB962C8B-B14F-4D97-AF65-F5344CB8AC3E}">
        <p14:creationId xmlns:p14="http://schemas.microsoft.com/office/powerpoint/2010/main" val="3876035537"/>
      </p:ext>
    </p:extLst>
  </p:cSld>
  <p:clrMapOvr>
    <a:masterClrMapping/>
  </p:clrMapOvr>
  <p:transition spd="med">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F6137-9EFB-43B7-9452-BCE242B61BB4}"/>
              </a:ext>
            </a:extLst>
          </p:cNvPr>
          <p:cNvSpPr>
            <a:spLocks noGrp="1"/>
          </p:cNvSpPr>
          <p:nvPr>
            <p:ph type="title"/>
          </p:nvPr>
        </p:nvSpPr>
        <p:spPr>
          <a:xfrm>
            <a:off x="3294994" y="93086"/>
            <a:ext cx="5607269" cy="1143000"/>
          </a:xfrm>
        </p:spPr>
        <p:txBody>
          <a:bodyPr/>
          <a:lstStyle/>
          <a:p>
            <a:r>
              <a:rPr lang="en-AU" dirty="0"/>
              <a:t>RDA Role</a:t>
            </a:r>
          </a:p>
        </p:txBody>
      </p:sp>
      <p:pic>
        <p:nvPicPr>
          <p:cNvPr id="4" name="Picture 3">
            <a:extLst>
              <a:ext uri="{FF2B5EF4-FFF2-40B4-BE49-F238E27FC236}">
                <a16:creationId xmlns:a16="http://schemas.microsoft.com/office/drawing/2014/main" id="{1C6CAE31-90DB-4F08-8A41-12C3E835D87F}"/>
              </a:ext>
            </a:extLst>
          </p:cNvPr>
          <p:cNvPicPr>
            <a:picLocks noChangeAspect="1"/>
          </p:cNvPicPr>
          <p:nvPr/>
        </p:nvPicPr>
        <p:blipFill>
          <a:blip r:embed="rId3"/>
          <a:stretch>
            <a:fillRect/>
          </a:stretch>
        </p:blipFill>
        <p:spPr>
          <a:xfrm>
            <a:off x="9017876" y="6000116"/>
            <a:ext cx="1650124" cy="855620"/>
          </a:xfrm>
          <a:prstGeom prst="rect">
            <a:avLst/>
          </a:prstGeom>
        </p:spPr>
      </p:pic>
      <p:sp>
        <p:nvSpPr>
          <p:cNvPr id="5" name="Content Placeholder 4">
            <a:extLst>
              <a:ext uri="{FF2B5EF4-FFF2-40B4-BE49-F238E27FC236}">
                <a16:creationId xmlns:a16="http://schemas.microsoft.com/office/drawing/2014/main" id="{3F58684A-7C9E-462A-9C76-7112E2AD16EA}"/>
              </a:ext>
            </a:extLst>
          </p:cNvPr>
          <p:cNvSpPr>
            <a:spLocks noGrp="1"/>
          </p:cNvSpPr>
          <p:nvPr>
            <p:ph idx="1"/>
          </p:nvPr>
        </p:nvSpPr>
        <p:spPr>
          <a:xfrm>
            <a:off x="1981200" y="1236086"/>
            <a:ext cx="8229600" cy="4764030"/>
          </a:xfrm>
        </p:spPr>
        <p:txBody>
          <a:bodyPr/>
          <a:lstStyle/>
          <a:p>
            <a:pPr marL="800100" lvl="1">
              <a:buFont typeface="Arial" panose="020B0604020202020204" pitchFamily="34" charset="0"/>
              <a:buChar char="•"/>
              <a:defRPr/>
            </a:pPr>
            <a:r>
              <a:rPr lang="en-US" sz="2000" b="1" dirty="0">
                <a:solidFill>
                  <a:schemeClr val="tx1">
                    <a:lumMod val="75000"/>
                    <a:lumOff val="25000"/>
                  </a:schemeClr>
                </a:solidFill>
              </a:rPr>
              <a:t>Advise on critical issues affecting economic development</a:t>
            </a:r>
          </a:p>
          <a:p>
            <a:pPr marL="1257300" lvl="2" indent="-285750">
              <a:defRPr/>
            </a:pPr>
            <a:r>
              <a:rPr lang="en-US" sz="2000" i="1" dirty="0" err="1">
                <a:solidFill>
                  <a:schemeClr val="tx1">
                    <a:lumMod val="75000"/>
                    <a:lumOff val="25000"/>
                  </a:schemeClr>
                </a:solidFill>
              </a:rPr>
              <a:t>eg</a:t>
            </a:r>
            <a:r>
              <a:rPr lang="en-US" sz="2000" i="1" dirty="0">
                <a:solidFill>
                  <a:schemeClr val="tx1">
                    <a:lumMod val="75000"/>
                    <a:lumOff val="25000"/>
                  </a:schemeClr>
                </a:solidFill>
              </a:rPr>
              <a:t>; SE Freeway Congestion, Freight routes, Housing</a:t>
            </a:r>
          </a:p>
          <a:p>
            <a:pPr marL="1257300" lvl="2" indent="-285750">
              <a:defRPr/>
            </a:pPr>
            <a:endParaRPr lang="en-US" sz="2000" dirty="0">
              <a:solidFill>
                <a:schemeClr val="tx1">
                  <a:lumMod val="75000"/>
                  <a:lumOff val="25000"/>
                </a:schemeClr>
              </a:solidFill>
            </a:endParaRPr>
          </a:p>
          <a:p>
            <a:pPr marL="800100" lvl="1">
              <a:buFont typeface="Arial" panose="020B0604020202020204" pitchFamily="34" charset="0"/>
              <a:buChar char="•"/>
              <a:defRPr/>
            </a:pPr>
            <a:r>
              <a:rPr lang="en-US" sz="2000" b="1" dirty="0">
                <a:solidFill>
                  <a:schemeClr val="tx1">
                    <a:lumMod val="75000"/>
                    <a:lumOff val="25000"/>
                  </a:schemeClr>
                </a:solidFill>
              </a:rPr>
              <a:t>Identify opportunities to drive economic development</a:t>
            </a:r>
          </a:p>
          <a:p>
            <a:pPr marL="1257300" lvl="2" indent="-285750">
              <a:defRPr/>
            </a:pPr>
            <a:r>
              <a:rPr lang="en-US" sz="2000" i="1" dirty="0" err="1">
                <a:solidFill>
                  <a:schemeClr val="tx1">
                    <a:lumMod val="75000"/>
                    <a:lumOff val="25000"/>
                  </a:schemeClr>
                </a:solidFill>
              </a:rPr>
              <a:t>eg</a:t>
            </a:r>
            <a:r>
              <a:rPr lang="en-US" sz="2000" i="1" dirty="0">
                <a:solidFill>
                  <a:schemeClr val="tx1">
                    <a:lumMod val="75000"/>
                    <a:lumOff val="25000"/>
                  </a:schemeClr>
                </a:solidFill>
              </a:rPr>
              <a:t>: Mt Barker wastewater re-use, Regional University Centres</a:t>
            </a:r>
          </a:p>
          <a:p>
            <a:pPr marL="1257300" lvl="2" indent="-285750">
              <a:defRPr/>
            </a:pPr>
            <a:endParaRPr lang="en-US" sz="2000" dirty="0">
              <a:solidFill>
                <a:schemeClr val="tx1">
                  <a:lumMod val="75000"/>
                  <a:lumOff val="25000"/>
                </a:schemeClr>
              </a:solidFill>
            </a:endParaRPr>
          </a:p>
          <a:p>
            <a:pPr marL="800100" lvl="1">
              <a:buFont typeface="Arial" panose="020B0604020202020204" pitchFamily="34" charset="0"/>
              <a:buChar char="•"/>
              <a:defRPr/>
            </a:pPr>
            <a:r>
              <a:rPr lang="en-US" sz="2000" b="1" dirty="0">
                <a:solidFill>
                  <a:schemeClr val="tx1">
                    <a:lumMod val="75000"/>
                    <a:lumOff val="25000"/>
                  </a:schemeClr>
                </a:solidFill>
              </a:rPr>
              <a:t>Assist project proposals and facilitate access to private and public funding</a:t>
            </a:r>
          </a:p>
          <a:p>
            <a:pPr marL="1257300" lvl="2" indent="-285750">
              <a:defRPr/>
            </a:pPr>
            <a:r>
              <a:rPr lang="en-US" sz="2000" i="1" dirty="0" err="1">
                <a:solidFill>
                  <a:schemeClr val="tx1">
                    <a:lumMod val="75000"/>
                    <a:lumOff val="25000"/>
                  </a:schemeClr>
                </a:solidFill>
              </a:rPr>
              <a:t>eg</a:t>
            </a:r>
            <a:r>
              <a:rPr lang="en-US" sz="2000" i="1" dirty="0">
                <a:solidFill>
                  <a:schemeClr val="tx1">
                    <a:lumMod val="75000"/>
                    <a:lumOff val="25000"/>
                  </a:schemeClr>
                </a:solidFill>
              </a:rPr>
              <a:t>: Premix Concrete Plant, Strathalbyn Abattoir</a:t>
            </a:r>
          </a:p>
          <a:p>
            <a:pPr marL="971550" lvl="2" indent="0">
              <a:buNone/>
              <a:defRPr/>
            </a:pPr>
            <a:endParaRPr lang="en-US" sz="2000" dirty="0">
              <a:solidFill>
                <a:schemeClr val="tx1">
                  <a:lumMod val="75000"/>
                  <a:lumOff val="25000"/>
                </a:schemeClr>
              </a:solidFill>
            </a:endParaRPr>
          </a:p>
          <a:p>
            <a:pPr lvl="1">
              <a:buFont typeface="Arial" panose="020B0604020202020204" pitchFamily="34" charset="0"/>
              <a:buChar char="•"/>
              <a:defRPr/>
            </a:pPr>
            <a:r>
              <a:rPr lang="en-US" sz="2000" b="1" dirty="0">
                <a:solidFill>
                  <a:schemeClr val="tx1">
                    <a:lumMod val="75000"/>
                    <a:lumOff val="25000"/>
                  </a:schemeClr>
                </a:solidFill>
              </a:rPr>
              <a:t>Promote government policy and programs</a:t>
            </a:r>
          </a:p>
          <a:p>
            <a:pPr marL="1200150" lvl="2" indent="-285750">
              <a:defRPr/>
            </a:pPr>
            <a:r>
              <a:rPr lang="en-US" sz="2000" i="1" dirty="0" err="1">
                <a:solidFill>
                  <a:schemeClr val="tx1">
                    <a:lumMod val="75000"/>
                    <a:lumOff val="25000"/>
                  </a:schemeClr>
                </a:solidFill>
              </a:rPr>
              <a:t>eg</a:t>
            </a:r>
            <a:r>
              <a:rPr lang="en-US" sz="2000" i="1" dirty="0">
                <a:solidFill>
                  <a:schemeClr val="tx1">
                    <a:lumMod val="75000"/>
                    <a:lumOff val="25000"/>
                  </a:schemeClr>
                </a:solidFill>
              </a:rPr>
              <a:t>: Building Better Regions Fund, Regional Growth Fund, TIDF</a:t>
            </a:r>
          </a:p>
          <a:p>
            <a:endParaRPr lang="en-AU" dirty="0"/>
          </a:p>
        </p:txBody>
      </p:sp>
    </p:spTree>
    <p:extLst>
      <p:ext uri="{BB962C8B-B14F-4D97-AF65-F5344CB8AC3E}">
        <p14:creationId xmlns:p14="http://schemas.microsoft.com/office/powerpoint/2010/main" val="8453462"/>
      </p:ext>
    </p:extLst>
  </p:cSld>
  <p:clrMapOvr>
    <a:masterClrMapping/>
  </p:clrMapOvr>
  <p:transition spd="med">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F6137-9EFB-43B7-9452-BCE242B61BB4}"/>
              </a:ext>
            </a:extLst>
          </p:cNvPr>
          <p:cNvSpPr>
            <a:spLocks noGrp="1"/>
          </p:cNvSpPr>
          <p:nvPr>
            <p:ph type="title"/>
          </p:nvPr>
        </p:nvSpPr>
        <p:spPr>
          <a:xfrm>
            <a:off x="3294994" y="93086"/>
            <a:ext cx="5607269" cy="1143000"/>
          </a:xfrm>
        </p:spPr>
        <p:txBody>
          <a:bodyPr/>
          <a:lstStyle/>
          <a:p>
            <a:r>
              <a:rPr lang="en-AU" dirty="0"/>
              <a:t>Services</a:t>
            </a:r>
          </a:p>
        </p:txBody>
      </p:sp>
      <p:pic>
        <p:nvPicPr>
          <p:cNvPr id="4" name="Picture 3">
            <a:extLst>
              <a:ext uri="{FF2B5EF4-FFF2-40B4-BE49-F238E27FC236}">
                <a16:creationId xmlns:a16="http://schemas.microsoft.com/office/drawing/2014/main" id="{1C6CAE31-90DB-4F08-8A41-12C3E835D87F}"/>
              </a:ext>
            </a:extLst>
          </p:cNvPr>
          <p:cNvPicPr>
            <a:picLocks noChangeAspect="1"/>
          </p:cNvPicPr>
          <p:nvPr/>
        </p:nvPicPr>
        <p:blipFill>
          <a:blip r:embed="rId3"/>
          <a:stretch>
            <a:fillRect/>
          </a:stretch>
        </p:blipFill>
        <p:spPr>
          <a:xfrm>
            <a:off x="9017876" y="6000116"/>
            <a:ext cx="1650124" cy="855620"/>
          </a:xfrm>
          <a:prstGeom prst="rect">
            <a:avLst/>
          </a:prstGeom>
        </p:spPr>
      </p:pic>
      <p:sp>
        <p:nvSpPr>
          <p:cNvPr id="5" name="Content Placeholder 4">
            <a:extLst>
              <a:ext uri="{FF2B5EF4-FFF2-40B4-BE49-F238E27FC236}">
                <a16:creationId xmlns:a16="http://schemas.microsoft.com/office/drawing/2014/main" id="{3F58684A-7C9E-462A-9C76-7112E2AD16EA}"/>
              </a:ext>
            </a:extLst>
          </p:cNvPr>
          <p:cNvSpPr>
            <a:spLocks noGrp="1"/>
          </p:cNvSpPr>
          <p:nvPr>
            <p:ph idx="1"/>
          </p:nvPr>
        </p:nvSpPr>
        <p:spPr>
          <a:xfrm>
            <a:off x="1981200" y="1236086"/>
            <a:ext cx="8229600" cy="4764030"/>
          </a:xfrm>
        </p:spPr>
        <p:txBody>
          <a:bodyPr/>
          <a:lstStyle/>
          <a:p>
            <a:r>
              <a:rPr lang="en-AU" dirty="0"/>
              <a:t>Project advice and support</a:t>
            </a:r>
          </a:p>
          <a:p>
            <a:r>
              <a:rPr lang="en-AU" dirty="0"/>
              <a:t>Economic Impact Modelling</a:t>
            </a:r>
          </a:p>
          <a:p>
            <a:r>
              <a:rPr lang="en-AU" dirty="0"/>
              <a:t>Feasibility studies</a:t>
            </a:r>
          </a:p>
          <a:p>
            <a:r>
              <a:rPr lang="en-AU" dirty="0"/>
              <a:t>Project Advocacy with all levels of govt</a:t>
            </a:r>
          </a:p>
          <a:p>
            <a:r>
              <a:rPr lang="en-AU" dirty="0"/>
              <a:t>Connections and collaborations</a:t>
            </a:r>
          </a:p>
          <a:p>
            <a:r>
              <a:rPr lang="en-AU" dirty="0"/>
              <a:t>Access to capital (private and public)</a:t>
            </a:r>
          </a:p>
          <a:p>
            <a:r>
              <a:rPr lang="en-AU" dirty="0"/>
              <a:t>Desktop research</a:t>
            </a:r>
          </a:p>
        </p:txBody>
      </p:sp>
    </p:spTree>
    <p:extLst>
      <p:ext uri="{BB962C8B-B14F-4D97-AF65-F5344CB8AC3E}">
        <p14:creationId xmlns:p14="http://schemas.microsoft.com/office/powerpoint/2010/main" val="3495785992"/>
      </p:ext>
    </p:extLst>
  </p:cSld>
  <p:clrMapOvr>
    <a:masterClrMapping/>
  </p:clrMapOvr>
  <p:transition spd="med">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F6137-9EFB-43B7-9452-BCE242B61BB4}"/>
              </a:ext>
            </a:extLst>
          </p:cNvPr>
          <p:cNvSpPr>
            <a:spLocks noGrp="1"/>
          </p:cNvSpPr>
          <p:nvPr>
            <p:ph type="title"/>
          </p:nvPr>
        </p:nvSpPr>
        <p:spPr>
          <a:xfrm>
            <a:off x="3292366" y="93086"/>
            <a:ext cx="5607269" cy="1143000"/>
          </a:xfrm>
        </p:spPr>
        <p:txBody>
          <a:bodyPr/>
          <a:lstStyle/>
          <a:p>
            <a:r>
              <a:rPr lang="en-AU" dirty="0"/>
              <a:t>Resources</a:t>
            </a:r>
          </a:p>
        </p:txBody>
      </p:sp>
      <p:pic>
        <p:nvPicPr>
          <p:cNvPr id="4" name="Picture 3">
            <a:extLst>
              <a:ext uri="{FF2B5EF4-FFF2-40B4-BE49-F238E27FC236}">
                <a16:creationId xmlns:a16="http://schemas.microsoft.com/office/drawing/2014/main" id="{1C6CAE31-90DB-4F08-8A41-12C3E835D87F}"/>
              </a:ext>
            </a:extLst>
          </p:cNvPr>
          <p:cNvPicPr>
            <a:picLocks noChangeAspect="1"/>
          </p:cNvPicPr>
          <p:nvPr/>
        </p:nvPicPr>
        <p:blipFill>
          <a:blip r:embed="rId3"/>
          <a:stretch>
            <a:fillRect/>
          </a:stretch>
        </p:blipFill>
        <p:spPr>
          <a:xfrm>
            <a:off x="9017876" y="6000116"/>
            <a:ext cx="1650124" cy="855620"/>
          </a:xfrm>
          <a:prstGeom prst="rect">
            <a:avLst/>
          </a:prstGeom>
        </p:spPr>
      </p:pic>
      <p:sp>
        <p:nvSpPr>
          <p:cNvPr id="5" name="Content Placeholder 4">
            <a:extLst>
              <a:ext uri="{FF2B5EF4-FFF2-40B4-BE49-F238E27FC236}">
                <a16:creationId xmlns:a16="http://schemas.microsoft.com/office/drawing/2014/main" id="{3F58684A-7C9E-462A-9C76-7112E2AD16EA}"/>
              </a:ext>
            </a:extLst>
          </p:cNvPr>
          <p:cNvSpPr>
            <a:spLocks noGrp="1"/>
          </p:cNvSpPr>
          <p:nvPr>
            <p:ph idx="1"/>
          </p:nvPr>
        </p:nvSpPr>
        <p:spPr>
          <a:xfrm>
            <a:off x="1981200" y="1236086"/>
            <a:ext cx="8229600" cy="4764030"/>
          </a:xfrm>
        </p:spPr>
        <p:txBody>
          <a:bodyPr/>
          <a:lstStyle/>
          <a:p>
            <a:r>
              <a:rPr lang="en-AU" dirty="0"/>
              <a:t>Hills &amp; Coast Grant Finder</a:t>
            </a:r>
          </a:p>
          <a:p>
            <a:pPr marL="0" indent="0">
              <a:buNone/>
            </a:pPr>
            <a:r>
              <a:rPr lang="en-AU" dirty="0"/>
              <a:t>		</a:t>
            </a:r>
            <a:r>
              <a:rPr lang="en-AU" sz="2400" i="1" u="sng" dirty="0">
                <a:solidFill>
                  <a:schemeClr val="accent1"/>
                </a:solidFill>
              </a:rPr>
              <a:t>https://rdahc.grantguru.com.au/</a:t>
            </a:r>
          </a:p>
          <a:p>
            <a:endParaRPr lang="en-AU" dirty="0"/>
          </a:p>
          <a:p>
            <a:r>
              <a:rPr lang="en-AU" dirty="0"/>
              <a:t>Economic and Community datasets</a:t>
            </a:r>
          </a:p>
          <a:p>
            <a:pPr marL="0" indent="0">
              <a:buNone/>
            </a:pPr>
            <a:r>
              <a:rPr lang="en-AU" i="1" dirty="0">
                <a:solidFill>
                  <a:schemeClr val="accent1"/>
                </a:solidFill>
              </a:rPr>
              <a:t>		</a:t>
            </a:r>
            <a:r>
              <a:rPr lang="en-AU" sz="2400" i="1" u="sng" dirty="0">
                <a:solidFill>
                  <a:schemeClr val="accent1"/>
                </a:solidFill>
                <a:hlinkClick r:id="rId4">
                  <a:extLst>
                    <a:ext uri="{A12FA001-AC4F-418D-AE19-62706E023703}">
                      <ahyp:hlinkClr xmlns="" xmlns:ahyp="http://schemas.microsoft.com/office/drawing/2018/hyperlinkcolor" val="tx"/>
                    </a:ext>
                  </a:extLst>
                </a:hlinkClick>
              </a:rPr>
              <a:t>https://economy.id.com.au/rda-ahfki</a:t>
            </a:r>
            <a:endParaRPr lang="en-AU" sz="2400" i="1" u="sng" dirty="0">
              <a:solidFill>
                <a:schemeClr val="accent1"/>
              </a:solidFill>
            </a:endParaRPr>
          </a:p>
          <a:p>
            <a:pPr marL="0" indent="0">
              <a:buNone/>
            </a:pPr>
            <a:endParaRPr lang="en-AU" i="1" dirty="0">
              <a:solidFill>
                <a:schemeClr val="accent1"/>
              </a:solidFill>
            </a:endParaRPr>
          </a:p>
          <a:p>
            <a:r>
              <a:rPr lang="en-AU" dirty="0"/>
              <a:t>RDA Weekly Newsletter</a:t>
            </a:r>
          </a:p>
          <a:p>
            <a:pPr marL="0" indent="0">
              <a:buNone/>
            </a:pPr>
            <a:r>
              <a:rPr lang="en-AU" i="1" dirty="0">
                <a:solidFill>
                  <a:schemeClr val="accent1"/>
                </a:solidFill>
              </a:rPr>
              <a:t>		</a:t>
            </a:r>
            <a:r>
              <a:rPr lang="en-AU" sz="2400" i="1" u="sng" dirty="0">
                <a:solidFill>
                  <a:schemeClr val="accent1"/>
                </a:solidFill>
                <a:hlinkClick r:id="rId5">
                  <a:extLst>
                    <a:ext uri="{A12FA001-AC4F-418D-AE19-62706E023703}">
                      <ahyp:hlinkClr xmlns="" xmlns:ahyp="http://schemas.microsoft.com/office/drawing/2018/hyperlinkcolor" val="tx"/>
                    </a:ext>
                  </a:extLst>
                </a:hlinkClick>
              </a:rPr>
              <a:t>https://rdahc.com.au/</a:t>
            </a:r>
            <a:endParaRPr lang="en-AU" sz="2400" i="1" u="sng" dirty="0">
              <a:solidFill>
                <a:schemeClr val="accent1"/>
              </a:solidFill>
            </a:endParaRPr>
          </a:p>
          <a:p>
            <a:pPr marL="0" indent="0">
              <a:buNone/>
            </a:pPr>
            <a:endParaRPr lang="en-AU" i="1" dirty="0">
              <a:solidFill>
                <a:schemeClr val="accent1"/>
              </a:solidFill>
            </a:endParaRPr>
          </a:p>
          <a:p>
            <a:pPr marL="0" indent="0">
              <a:buNone/>
            </a:pPr>
            <a:endParaRPr lang="en-AU" i="1" dirty="0">
              <a:solidFill>
                <a:schemeClr val="accent1"/>
              </a:solidFill>
            </a:endParaRPr>
          </a:p>
          <a:p>
            <a:endParaRPr lang="en-AU" dirty="0"/>
          </a:p>
        </p:txBody>
      </p:sp>
    </p:spTree>
    <p:extLst>
      <p:ext uri="{BB962C8B-B14F-4D97-AF65-F5344CB8AC3E}">
        <p14:creationId xmlns:p14="http://schemas.microsoft.com/office/powerpoint/2010/main" val="3337780014"/>
      </p:ext>
    </p:extLst>
  </p:cSld>
  <p:clrMapOvr>
    <a:masterClrMapping/>
  </p:clrMapOvr>
  <p:transition spd="med">
    <p:wipe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9144000" cy="546016"/>
          </a:xfrm>
        </p:spPr>
        <p:txBody>
          <a:bodyPr>
            <a:normAutofit fontScale="90000"/>
          </a:bodyPr>
          <a:lstStyle/>
          <a:p>
            <a:pPr algn="l"/>
            <a:r>
              <a:rPr lang="en-US" dirty="0" smtClean="0">
                <a:solidFill>
                  <a:srgbClr val="008675"/>
                </a:solidFill>
              </a:rPr>
              <a:t>Welcome</a:t>
            </a:r>
            <a:endParaRPr lang="en-AU" dirty="0">
              <a:solidFill>
                <a:srgbClr val="008675"/>
              </a:solidFill>
            </a:endParaRPr>
          </a:p>
        </p:txBody>
      </p:sp>
      <p:sp>
        <p:nvSpPr>
          <p:cNvPr id="3" name="Subtitle 2"/>
          <p:cNvSpPr>
            <a:spLocks noGrp="1"/>
          </p:cNvSpPr>
          <p:nvPr>
            <p:ph type="subTitle" idx="1"/>
          </p:nvPr>
        </p:nvSpPr>
        <p:spPr>
          <a:xfrm>
            <a:off x="1219200" y="1991519"/>
            <a:ext cx="10058400" cy="3228474"/>
          </a:xfrm>
        </p:spPr>
        <p:txBody>
          <a:bodyPr>
            <a:noAutofit/>
          </a:bodyPr>
          <a:lstStyle/>
          <a:p>
            <a:pPr algn="l"/>
            <a:r>
              <a:rPr lang="en-US" sz="2000" dirty="0" smtClean="0"/>
              <a:t>Home-based businesses are a significant part of our local Adelaide Hills economy. Forty per cent</a:t>
            </a:r>
            <a:r>
              <a:rPr lang="en-US" sz="2000" dirty="0" smtClean="0">
                <a:cs typeface="Arial"/>
              </a:rPr>
              <a:t> of businesses </a:t>
            </a:r>
            <a:r>
              <a:rPr lang="en-US" sz="2000" dirty="0">
                <a:cs typeface="Arial"/>
              </a:rPr>
              <a:t>that </a:t>
            </a:r>
            <a:r>
              <a:rPr lang="en-US" sz="2000" dirty="0" smtClean="0">
                <a:cs typeface="Arial"/>
              </a:rPr>
              <a:t>responded </a:t>
            </a:r>
            <a:r>
              <a:rPr lang="en-US" sz="2000" dirty="0">
                <a:cs typeface="Arial"/>
              </a:rPr>
              <a:t>to </a:t>
            </a:r>
            <a:r>
              <a:rPr lang="en-US" sz="2000" dirty="0" smtClean="0">
                <a:cs typeface="Arial"/>
              </a:rPr>
              <a:t>our recent </a:t>
            </a:r>
            <a:r>
              <a:rPr lang="en-US" sz="2000" dirty="0">
                <a:cs typeface="Arial"/>
              </a:rPr>
              <a:t>Business Survey were </a:t>
            </a:r>
            <a:r>
              <a:rPr lang="en-US" sz="2000" dirty="0" smtClean="0">
                <a:cs typeface="Arial"/>
              </a:rPr>
              <a:t>home-based</a:t>
            </a:r>
            <a:r>
              <a:rPr lang="en-US" sz="2000" dirty="0">
                <a:cs typeface="Arial"/>
              </a:rPr>
              <a:t>.</a:t>
            </a:r>
          </a:p>
          <a:p>
            <a:pPr algn="l"/>
            <a:endParaRPr lang="en-US" sz="2000" dirty="0">
              <a:cs typeface="Arial"/>
            </a:endParaRPr>
          </a:p>
          <a:p>
            <a:pPr algn="l"/>
            <a:r>
              <a:rPr lang="en-US" sz="2000" dirty="0" smtClean="0">
                <a:cs typeface="Arial"/>
              </a:rPr>
              <a:t>Adelaide </a:t>
            </a:r>
            <a:r>
              <a:rPr lang="en-US" sz="2000" dirty="0">
                <a:cs typeface="Arial"/>
              </a:rPr>
              <a:t>Hills Council </a:t>
            </a:r>
            <a:r>
              <a:rPr lang="en-US" sz="2000" dirty="0" smtClean="0">
                <a:cs typeface="Arial"/>
              </a:rPr>
              <a:t>wants </a:t>
            </a:r>
            <a:r>
              <a:rPr lang="en-US" sz="2000" dirty="0">
                <a:cs typeface="Arial"/>
              </a:rPr>
              <a:t>to reach out to </a:t>
            </a:r>
            <a:r>
              <a:rPr lang="en-US" sz="2000" dirty="0" smtClean="0">
                <a:cs typeface="Arial"/>
              </a:rPr>
              <a:t>home-based businesses </a:t>
            </a:r>
            <a:r>
              <a:rPr lang="en-US" sz="2000" dirty="0">
                <a:cs typeface="Arial"/>
              </a:rPr>
              <a:t>to:</a:t>
            </a:r>
          </a:p>
          <a:p>
            <a:pPr marL="285750" indent="-285750" algn="l">
              <a:buFont typeface="Arial" panose="020B0604020202020204" pitchFamily="34" charset="0"/>
              <a:buChar char="•"/>
            </a:pPr>
            <a:r>
              <a:rPr lang="en-US" sz="2000" dirty="0" smtClean="0">
                <a:cs typeface="Arial"/>
              </a:rPr>
              <a:t>Provide information </a:t>
            </a:r>
            <a:r>
              <a:rPr lang="en-US" sz="2000" dirty="0">
                <a:cs typeface="Arial"/>
              </a:rPr>
              <a:t>about </a:t>
            </a:r>
            <a:r>
              <a:rPr lang="en-US" sz="2000" dirty="0" smtClean="0">
                <a:cs typeface="Arial"/>
              </a:rPr>
              <a:t>business services </a:t>
            </a:r>
            <a:r>
              <a:rPr lang="en-US" sz="2000" dirty="0">
                <a:cs typeface="Arial"/>
              </a:rPr>
              <a:t>available in the </a:t>
            </a:r>
            <a:r>
              <a:rPr lang="en-US" sz="2000" dirty="0" smtClean="0">
                <a:cs typeface="Arial"/>
              </a:rPr>
              <a:t>region,</a:t>
            </a:r>
            <a:endParaRPr lang="en-US" sz="2000" dirty="0">
              <a:cs typeface="Arial"/>
            </a:endParaRPr>
          </a:p>
          <a:p>
            <a:pPr marL="285750" indent="-285750" algn="l">
              <a:buFont typeface="Arial" panose="020B0604020202020204" pitchFamily="34" charset="0"/>
              <a:buChar char="•"/>
            </a:pPr>
            <a:r>
              <a:rPr lang="en-US" sz="2000" dirty="0">
                <a:cs typeface="Arial"/>
              </a:rPr>
              <a:t>Assist you to </a:t>
            </a:r>
            <a:r>
              <a:rPr lang="en-US" sz="2000" dirty="0" smtClean="0">
                <a:cs typeface="Arial"/>
              </a:rPr>
              <a:t>connect with </a:t>
            </a:r>
            <a:r>
              <a:rPr lang="en-US" sz="2000" dirty="0">
                <a:cs typeface="Arial"/>
              </a:rPr>
              <a:t>other </a:t>
            </a:r>
            <a:r>
              <a:rPr lang="en-US" sz="2000" dirty="0" smtClean="0">
                <a:cs typeface="Arial"/>
              </a:rPr>
              <a:t>home-based businesses , and</a:t>
            </a:r>
            <a:endParaRPr lang="en-US" sz="2000" dirty="0">
              <a:cs typeface="Arial"/>
            </a:endParaRPr>
          </a:p>
          <a:p>
            <a:pPr marL="285750" indent="-285750" algn="l">
              <a:buFont typeface="Arial" panose="020B0604020202020204" pitchFamily="34" charset="0"/>
              <a:buChar char="•"/>
            </a:pPr>
            <a:r>
              <a:rPr lang="en-US" sz="2000" dirty="0" smtClean="0">
                <a:cs typeface="Arial"/>
              </a:rPr>
              <a:t>Better </a:t>
            </a:r>
            <a:r>
              <a:rPr lang="en-US" sz="2000" dirty="0">
                <a:cs typeface="Arial"/>
              </a:rPr>
              <a:t>understand the needs of local </a:t>
            </a:r>
            <a:r>
              <a:rPr lang="en-US" sz="2000" dirty="0" smtClean="0">
                <a:cs typeface="Arial"/>
              </a:rPr>
              <a:t>home-based businesses.</a:t>
            </a:r>
          </a:p>
          <a:p>
            <a:pPr marL="285750" indent="-285750" algn="l">
              <a:buFont typeface="Arial" panose="020B0604020202020204" pitchFamily="34" charset="0"/>
              <a:buChar char="•"/>
            </a:pPr>
            <a:endParaRPr lang="en-US" sz="2000" dirty="0">
              <a:cs typeface="Arial"/>
            </a:endParaRPr>
          </a:p>
          <a:p>
            <a:pPr marL="285750" indent="-285750" algn="l">
              <a:buFont typeface="Arial" panose="020B0604020202020204" pitchFamily="34" charset="0"/>
              <a:buChar char="•"/>
            </a:pPr>
            <a:endParaRPr lang="en-US" sz="2000" dirty="0">
              <a:cs typeface="Arial"/>
            </a:endParaRPr>
          </a:p>
          <a:p>
            <a:pPr algn="l"/>
            <a:r>
              <a:rPr lang="en-US" sz="2000" dirty="0" smtClean="0">
                <a:cs typeface="Arial"/>
              </a:rPr>
              <a:t>Brett Mayne</a:t>
            </a:r>
          </a:p>
          <a:p>
            <a:pPr algn="l"/>
            <a:r>
              <a:rPr lang="en-US" sz="2000" dirty="0" smtClean="0">
                <a:cs typeface="Arial"/>
              </a:rPr>
              <a:t>A/Manager Economic Development</a:t>
            </a:r>
            <a:endParaRPr lang="en-US" sz="2000" dirty="0">
              <a:cs typeface="Arial"/>
            </a:endParaRPr>
          </a:p>
          <a:p>
            <a:pPr algn="l"/>
            <a:endParaRPr lang="en-AU"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8912"/>
            <a:ext cx="830830" cy="1520575"/>
          </a:xfrm>
          <a:prstGeom prst="rect">
            <a:avLst/>
          </a:prstGeom>
        </p:spPr>
      </p:pic>
      <p:cxnSp>
        <p:nvCxnSpPr>
          <p:cNvPr id="6" name="Straight Connector 5"/>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72600" y="6248400"/>
            <a:ext cx="2438400" cy="381000"/>
          </a:xfrm>
          <a:prstGeom prst="rect">
            <a:avLst/>
          </a:prstGeom>
          <a:noFill/>
        </p:spPr>
        <p:txBody>
          <a:bodyPr wrap="square" rtlCol="0">
            <a:spAutoFit/>
          </a:bodyPr>
          <a:lstStyle/>
          <a:p>
            <a:pPr algn="r"/>
            <a:r>
              <a:rPr lang="en-US" b="1" dirty="0" smtClean="0"/>
              <a:t>ahc.sa.gov.au</a:t>
            </a:r>
            <a:endParaRPr lang="en-AU" b="1" dirty="0"/>
          </a:p>
        </p:txBody>
      </p:sp>
    </p:spTree>
    <p:extLst>
      <p:ext uri="{BB962C8B-B14F-4D97-AF65-F5344CB8AC3E}">
        <p14:creationId xmlns:p14="http://schemas.microsoft.com/office/powerpoint/2010/main" val="2680349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a:extLst>
              <a:ext uri="{FF2B5EF4-FFF2-40B4-BE49-F238E27FC236}">
                <a16:creationId xmlns:a16="http://schemas.microsoft.com/office/drawing/2014/main" id="{603E7259-F2A4-4E1E-882D-CE2DC03661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26"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5">
            <a:extLst>
              <a:ext uri="{FF2B5EF4-FFF2-40B4-BE49-F238E27FC236}">
                <a16:creationId xmlns:a16="http://schemas.microsoft.com/office/drawing/2014/main" id="{8F6643BE-3D6B-4A46-9E94-05D71E723E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6738" y="3003550"/>
            <a:ext cx="1986444" cy="78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a:extLst>
              <a:ext uri="{FF2B5EF4-FFF2-40B4-BE49-F238E27FC236}">
                <a16:creationId xmlns:a16="http://schemas.microsoft.com/office/drawing/2014/main" id="{1FA121EA-3514-4404-9499-098460D5E2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739" y="915989"/>
            <a:ext cx="3438525"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a:extLst>
              <a:ext uri="{FF2B5EF4-FFF2-40B4-BE49-F238E27FC236}">
                <a16:creationId xmlns:a16="http://schemas.microsoft.com/office/drawing/2014/main" id="{0111F97E-CF83-4F82-B7F7-7E8E3DCC2F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0863" y="2952751"/>
            <a:ext cx="914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3">
            <a:extLst>
              <a:ext uri="{FF2B5EF4-FFF2-40B4-BE49-F238E27FC236}">
                <a16:creationId xmlns:a16="http://schemas.microsoft.com/office/drawing/2014/main" id="{8459292B-A7FC-4E06-996F-94751D9812AD}"/>
              </a:ext>
            </a:extLst>
          </p:cNvPr>
          <p:cNvSpPr txBox="1">
            <a:spLocks noChangeArrowheads="1"/>
          </p:cNvSpPr>
          <p:nvPr/>
        </p:nvSpPr>
        <p:spPr bwMode="auto">
          <a:xfrm>
            <a:off x="2065339" y="4678364"/>
            <a:ext cx="8061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457200" fontAlgn="base">
              <a:spcBef>
                <a:spcPct val="0"/>
              </a:spcBef>
              <a:spcAft>
                <a:spcPct val="0"/>
              </a:spcAft>
              <a:buNone/>
            </a:pPr>
            <a:r>
              <a:rPr lang="en-AU" altLang="en-US" sz="4000">
                <a:solidFill>
                  <a:prstClr val="white"/>
                </a:solidFill>
                <a:latin typeface="DesertDogHmk" pitchFamily="2" charset="0"/>
              </a:rPr>
              <a:t>Thank You</a:t>
            </a:r>
          </a:p>
          <a:p>
            <a:pPr algn="ctr" defTabSz="457200" fontAlgn="base">
              <a:spcBef>
                <a:spcPct val="0"/>
              </a:spcBef>
              <a:spcAft>
                <a:spcPct val="0"/>
              </a:spcAft>
              <a:buNone/>
            </a:pPr>
            <a:r>
              <a:rPr lang="en-US" altLang="en-US" sz="1600">
                <a:solidFill>
                  <a:prstClr val="white"/>
                </a:solidFill>
                <a:latin typeface="Humnst777 BT" pitchFamily="34" charset="0"/>
              </a:rPr>
              <a:t>Steve Shotton</a:t>
            </a:r>
          </a:p>
          <a:p>
            <a:pPr algn="ctr" defTabSz="457200" fontAlgn="base">
              <a:spcBef>
                <a:spcPct val="0"/>
              </a:spcBef>
              <a:spcAft>
                <a:spcPct val="0"/>
              </a:spcAft>
              <a:buNone/>
            </a:pPr>
            <a:r>
              <a:rPr lang="en-US" altLang="en-US" sz="1600">
                <a:solidFill>
                  <a:prstClr val="white"/>
                </a:solidFill>
                <a:latin typeface="Humnst777 BT" pitchFamily="34" charset="0"/>
              </a:rPr>
              <a:t>Regional Development Manager</a:t>
            </a:r>
          </a:p>
          <a:p>
            <a:pPr algn="ctr" defTabSz="457200" fontAlgn="base">
              <a:spcBef>
                <a:spcPct val="0"/>
              </a:spcBef>
              <a:spcAft>
                <a:spcPct val="0"/>
              </a:spcAft>
              <a:buNone/>
            </a:pPr>
            <a:r>
              <a:rPr lang="en-US" altLang="en-US" sz="1600">
                <a:solidFill>
                  <a:prstClr val="white"/>
                </a:solidFill>
                <a:latin typeface="Humnst777 BT" pitchFamily="34" charset="0"/>
              </a:rPr>
              <a:t>M:   0407 713 239</a:t>
            </a:r>
            <a:br>
              <a:rPr lang="en-US" altLang="en-US" sz="1600">
                <a:solidFill>
                  <a:prstClr val="white"/>
                </a:solidFill>
                <a:latin typeface="Humnst777 BT" pitchFamily="34" charset="0"/>
              </a:rPr>
            </a:br>
            <a:r>
              <a:rPr lang="en-US" altLang="en-US" sz="1600">
                <a:solidFill>
                  <a:prstClr val="white"/>
                </a:solidFill>
                <a:latin typeface="Humnst777 BT" pitchFamily="34" charset="0"/>
              </a:rPr>
              <a:t>E:   stephens@rdahc.com.au</a:t>
            </a:r>
          </a:p>
          <a:p>
            <a:pPr algn="ctr" defTabSz="457200" fontAlgn="base">
              <a:spcBef>
                <a:spcPct val="0"/>
              </a:spcBef>
              <a:spcAft>
                <a:spcPct val="0"/>
              </a:spcAft>
              <a:buNone/>
            </a:pPr>
            <a:endParaRPr lang="en-AU" altLang="en-US" sz="4000">
              <a:solidFill>
                <a:prstClr val="white"/>
              </a:solidFill>
              <a:latin typeface="DesertDogHmk" pitchFamily="2" charset="0"/>
            </a:endParaRPr>
          </a:p>
        </p:txBody>
      </p:sp>
    </p:spTree>
    <p:extLst>
      <p:ext uri="{BB962C8B-B14F-4D97-AF65-F5344CB8AC3E}">
        <p14:creationId xmlns:p14="http://schemas.microsoft.com/office/powerpoint/2010/main" val="898647048"/>
      </p:ext>
    </p:extLst>
  </p:cSld>
  <p:clrMapOvr>
    <a:masterClrMapping/>
  </p:clrMapOvr>
  <p:transition spd="med">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76600" y="0"/>
            <a:ext cx="8915400" cy="6858000"/>
          </a:xfrm>
          <a:prstGeom prst="rect">
            <a:avLst/>
          </a:prstGeom>
          <a:solidFill>
            <a:srgbClr val="008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4191000" y="3155992"/>
            <a:ext cx="6477000" cy="546016"/>
          </a:xfrm>
        </p:spPr>
        <p:txBody>
          <a:bodyPr>
            <a:normAutofit fontScale="90000"/>
          </a:bodyPr>
          <a:lstStyle/>
          <a:p>
            <a:pPr algn="l">
              <a:lnSpc>
                <a:spcPts val="5500"/>
              </a:lnSpc>
            </a:pPr>
            <a:r>
              <a:rPr lang="en-US" dirty="0" smtClean="0"/>
              <a:t>New Planning and Design Code</a:t>
            </a: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99" y="2362200"/>
            <a:ext cx="2194564" cy="2194564"/>
          </a:xfrm>
          <a:prstGeom prst="rect">
            <a:avLst/>
          </a:prstGeom>
        </p:spPr>
      </p:pic>
      <p:sp>
        <p:nvSpPr>
          <p:cNvPr id="5" name="TextBox 4"/>
          <p:cNvSpPr txBox="1"/>
          <p:nvPr/>
        </p:nvSpPr>
        <p:spPr>
          <a:xfrm>
            <a:off x="4191000" y="4114800"/>
            <a:ext cx="3886200" cy="707886"/>
          </a:xfrm>
          <a:prstGeom prst="rect">
            <a:avLst/>
          </a:prstGeom>
          <a:noFill/>
        </p:spPr>
        <p:txBody>
          <a:bodyPr wrap="square" rtlCol="0">
            <a:spAutoFit/>
          </a:bodyPr>
          <a:lstStyle/>
          <a:p>
            <a:r>
              <a:rPr lang="en-US" sz="2000" dirty="0" smtClean="0">
                <a:solidFill>
                  <a:schemeClr val="bg1"/>
                </a:solidFill>
              </a:rPr>
              <a:t>James Szabo</a:t>
            </a:r>
          </a:p>
          <a:p>
            <a:r>
              <a:rPr lang="en-US" sz="2000" dirty="0" smtClean="0">
                <a:solidFill>
                  <a:schemeClr val="bg1"/>
                </a:solidFill>
              </a:rPr>
              <a:t>Senior Strategic and Policy Planner</a:t>
            </a:r>
            <a:endParaRPr lang="en-AU" sz="2000" dirty="0">
              <a:solidFill>
                <a:schemeClr val="bg1"/>
              </a:solidFill>
            </a:endParaRPr>
          </a:p>
        </p:txBody>
      </p:sp>
    </p:spTree>
    <p:extLst>
      <p:ext uri="{BB962C8B-B14F-4D97-AF65-F5344CB8AC3E}">
        <p14:creationId xmlns:p14="http://schemas.microsoft.com/office/powerpoint/2010/main" val="2074445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9" name="TextBox 8"/>
          <p:cNvSpPr txBox="1"/>
          <p:nvPr/>
        </p:nvSpPr>
        <p:spPr>
          <a:xfrm>
            <a:off x="1295400" y="838200"/>
            <a:ext cx="7620000" cy="1015663"/>
          </a:xfrm>
          <a:prstGeom prst="rect">
            <a:avLst/>
          </a:prstGeom>
          <a:noFill/>
        </p:spPr>
        <p:txBody>
          <a:bodyPr wrap="square" rtlCol="0">
            <a:spAutoFit/>
          </a:bodyPr>
          <a:lstStyle/>
          <a:p>
            <a:r>
              <a:rPr lang="en-US" sz="6000" dirty="0" smtClean="0">
                <a:solidFill>
                  <a:srgbClr val="008675"/>
                </a:solidFill>
              </a:rPr>
              <a:t>Do I need approval?</a:t>
            </a:r>
            <a:endParaRPr lang="en-AU" sz="6000" dirty="0">
              <a:solidFill>
                <a:srgbClr val="008675"/>
              </a:solidFill>
            </a:endParaRPr>
          </a:p>
        </p:txBody>
      </p:sp>
      <p:sp>
        <p:nvSpPr>
          <p:cNvPr id="10" name="TextBox 9"/>
          <p:cNvSpPr txBox="1"/>
          <p:nvPr/>
        </p:nvSpPr>
        <p:spPr>
          <a:xfrm>
            <a:off x="1371600" y="2748290"/>
            <a:ext cx="3733800" cy="523220"/>
          </a:xfrm>
          <a:prstGeom prst="rect">
            <a:avLst/>
          </a:prstGeom>
          <a:noFill/>
        </p:spPr>
        <p:txBody>
          <a:bodyPr wrap="square" rtlCol="0">
            <a:spAutoFit/>
          </a:bodyPr>
          <a:lstStyle/>
          <a:p>
            <a:r>
              <a:rPr lang="en-US" sz="2800" dirty="0" smtClean="0"/>
              <a:t>Most of the time: NO</a:t>
            </a:r>
            <a:endParaRPr lang="en-AU" sz="2800" dirty="0"/>
          </a:p>
        </p:txBody>
      </p:sp>
      <p:sp>
        <p:nvSpPr>
          <p:cNvPr id="11" name="TextBox 10"/>
          <p:cNvSpPr txBox="1"/>
          <p:nvPr/>
        </p:nvSpPr>
        <p:spPr>
          <a:xfrm>
            <a:off x="1371600" y="3510290"/>
            <a:ext cx="3733800" cy="523220"/>
          </a:xfrm>
          <a:prstGeom prst="rect">
            <a:avLst/>
          </a:prstGeom>
          <a:noFill/>
        </p:spPr>
        <p:txBody>
          <a:bodyPr wrap="square" rtlCol="0">
            <a:spAutoFit/>
          </a:bodyPr>
          <a:lstStyle/>
          <a:p>
            <a:r>
              <a:rPr lang="en-US" sz="2800" dirty="0" smtClean="0"/>
              <a:t>Sometimes: YES</a:t>
            </a:r>
            <a:endParaRPr lang="en-AU" sz="2800" dirty="0"/>
          </a:p>
        </p:txBody>
      </p:sp>
      <p:pic>
        <p:nvPicPr>
          <p:cNvPr id="1026" name="Picture 2" descr="Planning and Design Code revised draft | Your Say West Torrens"/>
          <p:cNvPicPr>
            <a:picLocks noChangeAspect="1" noChangeArrowheads="1"/>
          </p:cNvPicPr>
          <p:nvPr/>
        </p:nvPicPr>
        <p:blipFill rotWithShape="1">
          <a:blip r:embed="rId3">
            <a:extLst>
              <a:ext uri="{28A0092B-C50C-407E-A947-70E740481C1C}">
                <a14:useLocalDpi xmlns:a14="http://schemas.microsoft.com/office/drawing/2010/main" val="0"/>
              </a:ext>
            </a:extLst>
          </a:blip>
          <a:srcRect t="30080" b="30240"/>
          <a:stretch/>
        </p:blipFill>
        <p:spPr bwMode="auto">
          <a:xfrm>
            <a:off x="7239000" y="2895600"/>
            <a:ext cx="3822093" cy="11379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372600" y="6248400"/>
            <a:ext cx="2438400" cy="381000"/>
          </a:xfrm>
          <a:prstGeom prst="rect">
            <a:avLst/>
          </a:prstGeom>
          <a:noFill/>
        </p:spPr>
        <p:txBody>
          <a:bodyPr wrap="square" rtlCol="0">
            <a:spAutoFit/>
          </a:bodyPr>
          <a:lstStyle/>
          <a:p>
            <a:pPr algn="r"/>
            <a:r>
              <a:rPr lang="en-US" b="1" dirty="0" smtClean="0"/>
              <a:t>ahc.sa.gov.au</a:t>
            </a:r>
            <a:endParaRPr lang="en-AU" b="1" dirty="0"/>
          </a:p>
        </p:txBody>
      </p:sp>
    </p:spTree>
    <p:extLst>
      <p:ext uri="{BB962C8B-B14F-4D97-AF65-F5344CB8AC3E}">
        <p14:creationId xmlns:p14="http://schemas.microsoft.com/office/powerpoint/2010/main" val="2352895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 y="2699830"/>
            <a:ext cx="466227" cy="466227"/>
          </a:xfrm>
          <a:prstGeom prst="rect">
            <a:avLst/>
          </a:prstGeom>
        </p:spPr>
      </p:pic>
      <p:sp>
        <p:nvSpPr>
          <p:cNvPr id="5" name="TextBox 5"/>
          <p:cNvSpPr txBox="1"/>
          <p:nvPr/>
        </p:nvSpPr>
        <p:spPr>
          <a:xfrm>
            <a:off x="2235251" y="2742444"/>
            <a:ext cx="4572000" cy="359073"/>
          </a:xfrm>
          <a:prstGeom prst="rect">
            <a:avLst/>
          </a:prstGeom>
        </p:spPr>
        <p:txBody>
          <a:bodyPr wrap="square" lIns="0" tIns="0" rIns="0" bIns="0" rtlCol="0" anchor="t">
            <a:spAutoFit/>
          </a:bodyPr>
          <a:lstStyle/>
          <a:p>
            <a:pPr defTabSz="609630">
              <a:lnSpc>
                <a:spcPts val="2799"/>
              </a:lnSpc>
              <a:spcBef>
                <a:spcPct val="0"/>
              </a:spcBef>
            </a:pPr>
            <a:r>
              <a:rPr lang="en-US" sz="2400" dirty="0">
                <a:solidFill>
                  <a:srgbClr val="272727"/>
                </a:solidFill>
              </a:rPr>
              <a:t>Provided it's small scale, and</a:t>
            </a:r>
          </a:p>
        </p:txBody>
      </p:sp>
      <p:sp>
        <p:nvSpPr>
          <p:cNvPr id="6" name="TextBox 6"/>
          <p:cNvSpPr txBox="1"/>
          <p:nvPr/>
        </p:nvSpPr>
        <p:spPr>
          <a:xfrm>
            <a:off x="2235251" y="3841551"/>
            <a:ext cx="5715000" cy="333425"/>
          </a:xfrm>
          <a:prstGeom prst="rect">
            <a:avLst/>
          </a:prstGeom>
        </p:spPr>
        <p:txBody>
          <a:bodyPr wrap="square" lIns="0" tIns="0" rIns="0" bIns="0" rtlCol="0" anchor="t">
            <a:spAutoFit/>
          </a:bodyPr>
          <a:lstStyle/>
          <a:p>
            <a:pPr defTabSz="609630">
              <a:lnSpc>
                <a:spcPts val="2613"/>
              </a:lnSpc>
              <a:spcBef>
                <a:spcPct val="0"/>
              </a:spcBef>
            </a:pPr>
            <a:r>
              <a:rPr lang="en-US" sz="2400" dirty="0">
                <a:solidFill>
                  <a:srgbClr val="272727"/>
                </a:solidFill>
              </a:rPr>
              <a:t>Meets the definition of </a:t>
            </a:r>
            <a:r>
              <a:rPr lang="en-US" sz="2400" i="1" dirty="0" smtClean="0">
                <a:solidFill>
                  <a:srgbClr val="272727"/>
                </a:solidFill>
              </a:rPr>
              <a:t>“Home Activity”</a:t>
            </a:r>
            <a:endParaRPr lang="en-US" sz="2400" i="1" dirty="0">
              <a:solidFill>
                <a:srgbClr val="272727"/>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048" y="3775151"/>
            <a:ext cx="466227" cy="46622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13" name="TextBox 12"/>
          <p:cNvSpPr txBox="1"/>
          <p:nvPr/>
        </p:nvSpPr>
        <p:spPr>
          <a:xfrm>
            <a:off x="1295400" y="838200"/>
            <a:ext cx="7620000" cy="1015663"/>
          </a:xfrm>
          <a:prstGeom prst="rect">
            <a:avLst/>
          </a:prstGeom>
          <a:noFill/>
        </p:spPr>
        <p:txBody>
          <a:bodyPr wrap="square" rtlCol="0">
            <a:spAutoFit/>
          </a:bodyPr>
          <a:lstStyle/>
          <a:p>
            <a:r>
              <a:rPr lang="en-US" sz="6000" dirty="0" smtClean="0">
                <a:solidFill>
                  <a:srgbClr val="008675"/>
                </a:solidFill>
              </a:rPr>
              <a:t>Most of the time: NO</a:t>
            </a:r>
            <a:endParaRPr lang="en-AU" sz="6000" dirty="0">
              <a:solidFill>
                <a:srgbClr val="008675"/>
              </a:solidFill>
            </a:endParaRPr>
          </a:p>
        </p:txBody>
      </p:sp>
      <p:cxnSp>
        <p:nvCxnSpPr>
          <p:cNvPr id="14" name="Straight Connector 13"/>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72600" y="6248400"/>
            <a:ext cx="2438400" cy="381000"/>
          </a:xfrm>
          <a:prstGeom prst="rect">
            <a:avLst/>
          </a:prstGeom>
          <a:noFill/>
        </p:spPr>
        <p:txBody>
          <a:bodyPr wrap="square" rtlCol="0">
            <a:spAutoFit/>
          </a:bodyPr>
          <a:lstStyle/>
          <a:p>
            <a:pPr algn="r"/>
            <a:r>
              <a:rPr lang="en-US" b="1" dirty="0" smtClean="0"/>
              <a:t>ahc.sa.gov.au</a:t>
            </a:r>
            <a:endParaRPr lang="en-AU" b="1" dirty="0"/>
          </a:p>
        </p:txBody>
      </p:sp>
    </p:spTree>
    <p:extLst>
      <p:ext uri="{BB962C8B-B14F-4D97-AF65-F5344CB8AC3E}">
        <p14:creationId xmlns:p14="http://schemas.microsoft.com/office/powerpoint/2010/main" val="2879491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3105" y="3147999"/>
            <a:ext cx="4698210" cy="1295361"/>
            <a:chOff x="0" y="0"/>
            <a:chExt cx="9396420" cy="2590722"/>
          </a:xfrm>
        </p:grpSpPr>
        <p:grpSp>
          <p:nvGrpSpPr>
            <p:cNvPr id="3" name="Group 3"/>
            <p:cNvGrpSpPr/>
            <p:nvPr/>
          </p:nvGrpSpPr>
          <p:grpSpPr>
            <a:xfrm>
              <a:off x="0" y="0"/>
              <a:ext cx="1089608" cy="10896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675"/>
              </a:solidFill>
            </p:spPr>
          </p:sp>
        </p:grpSp>
        <p:sp>
          <p:nvSpPr>
            <p:cNvPr id="5" name="TextBox 5"/>
            <p:cNvSpPr txBox="1"/>
            <p:nvPr/>
          </p:nvSpPr>
          <p:spPr>
            <a:xfrm>
              <a:off x="2430" y="1410912"/>
              <a:ext cx="9393990" cy="1179810"/>
            </a:xfrm>
            <a:prstGeom prst="rect">
              <a:avLst/>
            </a:prstGeom>
          </p:spPr>
          <p:txBody>
            <a:bodyPr lIns="0" tIns="0" rIns="0" bIns="0" rtlCol="0" anchor="t">
              <a:spAutoFit/>
            </a:bodyPr>
            <a:lstStyle/>
            <a:p>
              <a:pPr marL="176213" indent="-176213" defTabSz="609630">
                <a:lnSpc>
                  <a:spcPts val="2333"/>
                </a:lnSpc>
                <a:spcBef>
                  <a:spcPct val="0"/>
                </a:spcBef>
                <a:buFont typeface="Arial" panose="020B0604020202020204" pitchFamily="34" charset="0"/>
                <a:buChar char="•"/>
              </a:pPr>
              <a:r>
                <a:rPr lang="en-US" dirty="0">
                  <a:solidFill>
                    <a:srgbClr val="272727"/>
                  </a:solidFill>
                </a:rPr>
                <a:t>That does not detrimentally affect the amenity of the locality or any part of the locality* </a:t>
              </a:r>
            </a:p>
          </p:txBody>
        </p:sp>
        <p:sp>
          <p:nvSpPr>
            <p:cNvPr id="6" name="TextBox 6"/>
            <p:cNvSpPr txBox="1"/>
            <p:nvPr/>
          </p:nvSpPr>
          <p:spPr>
            <a:xfrm>
              <a:off x="1371598" y="250358"/>
              <a:ext cx="4114798" cy="666850"/>
            </a:xfrm>
            <a:prstGeom prst="rect">
              <a:avLst/>
            </a:prstGeom>
          </p:spPr>
          <p:txBody>
            <a:bodyPr wrap="square" lIns="0" tIns="0" rIns="0" bIns="0" rtlCol="0" anchor="t">
              <a:spAutoFit/>
            </a:bodyPr>
            <a:lstStyle/>
            <a:p>
              <a:pPr defTabSz="609630">
                <a:lnSpc>
                  <a:spcPts val="2560"/>
                </a:lnSpc>
              </a:pPr>
              <a:r>
                <a:rPr lang="en-US" sz="2800" dirty="0">
                  <a:solidFill>
                    <a:srgbClr val="272727"/>
                  </a:solidFill>
                </a:rPr>
                <a:t>QUALITATIVE</a:t>
              </a:r>
              <a:r>
                <a:rPr lang="en-US" sz="2133" dirty="0">
                  <a:solidFill>
                    <a:srgbClr val="272727"/>
                  </a:solidFill>
                  <a:latin typeface="Halant Bold Bold"/>
                </a:rPr>
                <a:t> </a:t>
              </a:r>
            </a:p>
          </p:txBody>
        </p:sp>
        <p:sp>
          <p:nvSpPr>
            <p:cNvPr id="7" name="TextBox 7"/>
            <p:cNvSpPr txBox="1"/>
            <p:nvPr/>
          </p:nvSpPr>
          <p:spPr>
            <a:xfrm>
              <a:off x="136202" y="254866"/>
              <a:ext cx="817208" cy="692498"/>
            </a:xfrm>
            <a:prstGeom prst="rect">
              <a:avLst/>
            </a:prstGeom>
          </p:spPr>
          <p:txBody>
            <a:bodyPr lIns="0" tIns="0" rIns="0" bIns="0" rtlCol="0" anchor="t">
              <a:spAutoFit/>
            </a:bodyPr>
            <a:lstStyle/>
            <a:p>
              <a:pPr algn="ctr" defTabSz="609630">
                <a:lnSpc>
                  <a:spcPts val="2667"/>
                </a:lnSpc>
              </a:pPr>
              <a:r>
                <a:rPr lang="en-US" sz="2667" dirty="0">
                  <a:solidFill>
                    <a:srgbClr val="FFFFFF"/>
                  </a:solidFill>
                  <a:latin typeface="Halant Bold Bold"/>
                </a:rPr>
                <a:t>1</a:t>
              </a:r>
            </a:p>
          </p:txBody>
        </p:sp>
      </p:grpSp>
      <p:grpSp>
        <p:nvGrpSpPr>
          <p:cNvPr id="8" name="Group 8"/>
          <p:cNvGrpSpPr/>
          <p:nvPr/>
        </p:nvGrpSpPr>
        <p:grpSpPr>
          <a:xfrm>
            <a:off x="5863526" y="3028416"/>
            <a:ext cx="5416661" cy="3090724"/>
            <a:chOff x="0" y="0"/>
            <a:chExt cx="10833323" cy="6181449"/>
          </a:xfrm>
        </p:grpSpPr>
        <p:sp>
          <p:nvSpPr>
            <p:cNvPr id="9" name="TextBox 9"/>
            <p:cNvSpPr txBox="1"/>
            <p:nvPr/>
          </p:nvSpPr>
          <p:spPr>
            <a:xfrm>
              <a:off x="2370" y="1410912"/>
              <a:ext cx="10830953" cy="4770537"/>
            </a:xfrm>
            <a:prstGeom prst="rect">
              <a:avLst/>
            </a:prstGeom>
          </p:spPr>
          <p:txBody>
            <a:bodyPr wrap="square" lIns="0" tIns="0" rIns="0" bIns="0" rtlCol="0" anchor="t">
              <a:spAutoFit/>
            </a:bodyPr>
            <a:lstStyle/>
            <a:p>
              <a:pPr marL="359852" lvl="1" indent="-179926" defTabSz="609630">
                <a:lnSpc>
                  <a:spcPts val="2333"/>
                </a:lnSpc>
                <a:buFont typeface="Arial"/>
                <a:buChar char="•"/>
              </a:pPr>
              <a:r>
                <a:rPr lang="en-US" dirty="0">
                  <a:solidFill>
                    <a:srgbClr val="272727"/>
                  </a:solidFill>
                </a:rPr>
                <a:t>That does not require assistance by more than </a:t>
              </a:r>
              <a:r>
                <a:rPr lang="en-US" dirty="0" smtClean="0">
                  <a:solidFill>
                    <a:srgbClr val="272727"/>
                  </a:solidFill>
                </a:rPr>
                <a:t>one </a:t>
              </a:r>
              <a:r>
                <a:rPr lang="en-US" dirty="0">
                  <a:solidFill>
                    <a:srgbClr val="272727"/>
                  </a:solidFill>
                </a:rPr>
                <a:t>person who is not a resident in the dwelling;</a:t>
              </a:r>
            </a:p>
            <a:p>
              <a:pPr marL="359852" lvl="1" indent="-179926" defTabSz="609630">
                <a:lnSpc>
                  <a:spcPts val="2333"/>
                </a:lnSpc>
                <a:buFont typeface="Arial"/>
                <a:buChar char="•"/>
              </a:pPr>
              <a:r>
                <a:rPr lang="en-US" dirty="0">
                  <a:solidFill>
                    <a:srgbClr val="272727"/>
                  </a:solidFill>
                </a:rPr>
                <a:t>That does not exceed 30sqm of floor area</a:t>
              </a:r>
            </a:p>
            <a:p>
              <a:pPr marL="359852" lvl="1" indent="-179926" defTabSz="609630">
                <a:lnSpc>
                  <a:spcPts val="2333"/>
                </a:lnSpc>
                <a:buFont typeface="Arial"/>
                <a:buChar char="•"/>
              </a:pPr>
              <a:r>
                <a:rPr lang="en-US" dirty="0">
                  <a:solidFill>
                    <a:srgbClr val="272727"/>
                  </a:solidFill>
                </a:rPr>
                <a:t>That does not cause the imposition on services</a:t>
              </a:r>
            </a:p>
            <a:p>
              <a:pPr marL="359852" lvl="1" indent="-179926" defTabSz="609630">
                <a:lnSpc>
                  <a:spcPts val="2333"/>
                </a:lnSpc>
                <a:buFont typeface="Arial"/>
                <a:buChar char="•"/>
              </a:pPr>
              <a:r>
                <a:rPr lang="en-US" dirty="0">
                  <a:solidFill>
                    <a:srgbClr val="272727"/>
                  </a:solidFill>
                </a:rPr>
                <a:t>That does not display any goods</a:t>
              </a:r>
            </a:p>
            <a:p>
              <a:pPr marL="359852" lvl="1" indent="-179926" defTabSz="609630">
                <a:lnSpc>
                  <a:spcPts val="2333"/>
                </a:lnSpc>
                <a:buFont typeface="Arial"/>
                <a:buChar char="•"/>
              </a:pPr>
              <a:r>
                <a:rPr lang="en-US" dirty="0">
                  <a:solidFill>
                    <a:srgbClr val="272727"/>
                  </a:solidFill>
                </a:rPr>
                <a:t>That does not involve the use of a vehicle exceeding </a:t>
              </a:r>
              <a:r>
                <a:rPr lang="en-US" dirty="0" smtClean="0">
                  <a:solidFill>
                    <a:srgbClr val="272727"/>
                  </a:solidFill>
                </a:rPr>
                <a:t>three </a:t>
              </a:r>
              <a:r>
                <a:rPr lang="en-US" dirty="0" err="1">
                  <a:solidFill>
                    <a:srgbClr val="272727"/>
                  </a:solidFill>
                </a:rPr>
                <a:t>tonne</a:t>
              </a:r>
              <a:r>
                <a:rPr lang="en-US" dirty="0">
                  <a:solidFill>
                    <a:srgbClr val="272727"/>
                  </a:solidFill>
                </a:rPr>
                <a:t> tare</a:t>
              </a:r>
            </a:p>
            <a:p>
              <a:pPr defTabSz="609630">
                <a:lnSpc>
                  <a:spcPts val="2547"/>
                </a:lnSpc>
                <a:spcBef>
                  <a:spcPct val="0"/>
                </a:spcBef>
              </a:pPr>
              <a:endParaRPr lang="en-US" sz="1667" dirty="0">
                <a:solidFill>
                  <a:srgbClr val="272727"/>
                </a:solidFill>
                <a:latin typeface="Assistant Regular"/>
              </a:endParaRPr>
            </a:p>
          </p:txBody>
        </p:sp>
        <p:sp>
          <p:nvSpPr>
            <p:cNvPr id="10" name="TextBox 10"/>
            <p:cNvSpPr txBox="1"/>
            <p:nvPr/>
          </p:nvSpPr>
          <p:spPr>
            <a:xfrm>
              <a:off x="1371688" y="209584"/>
              <a:ext cx="4277752" cy="670440"/>
            </a:xfrm>
            <a:prstGeom prst="rect">
              <a:avLst/>
            </a:prstGeom>
          </p:spPr>
          <p:txBody>
            <a:bodyPr wrap="square" lIns="0" tIns="0" rIns="0" bIns="0" rtlCol="0" anchor="t">
              <a:spAutoFit/>
            </a:bodyPr>
            <a:lstStyle/>
            <a:p>
              <a:pPr defTabSz="609630">
                <a:lnSpc>
                  <a:spcPts val="2495"/>
                </a:lnSpc>
              </a:pPr>
              <a:r>
                <a:rPr lang="en-US" sz="2800" dirty="0">
                  <a:solidFill>
                    <a:srgbClr val="272727"/>
                  </a:solidFill>
                </a:rPr>
                <a:t>QUANTITATIVE</a:t>
              </a:r>
              <a:r>
                <a:rPr lang="en-US" sz="2800" dirty="0">
                  <a:solidFill>
                    <a:srgbClr val="272727"/>
                  </a:solidFill>
                  <a:latin typeface="Halant Bold Bold"/>
                </a:rPr>
                <a:t> </a:t>
              </a:r>
            </a:p>
          </p:txBody>
        </p:sp>
        <p:grpSp>
          <p:nvGrpSpPr>
            <p:cNvPr id="11" name="Group 11"/>
            <p:cNvGrpSpPr/>
            <p:nvPr/>
          </p:nvGrpSpPr>
          <p:grpSpPr>
            <a:xfrm>
              <a:off x="0" y="0"/>
              <a:ext cx="1062132" cy="106213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675"/>
              </a:solidFill>
            </p:spPr>
          </p:sp>
        </p:grpSp>
        <p:sp>
          <p:nvSpPr>
            <p:cNvPr id="13" name="TextBox 13"/>
            <p:cNvSpPr txBox="1"/>
            <p:nvPr/>
          </p:nvSpPr>
          <p:spPr>
            <a:xfrm>
              <a:off x="132766" y="250360"/>
              <a:ext cx="796598" cy="666850"/>
            </a:xfrm>
            <a:prstGeom prst="rect">
              <a:avLst/>
            </a:prstGeom>
          </p:spPr>
          <p:txBody>
            <a:bodyPr lIns="0" tIns="0" rIns="0" bIns="0" rtlCol="0" anchor="t">
              <a:spAutoFit/>
            </a:bodyPr>
            <a:lstStyle/>
            <a:p>
              <a:pPr algn="ctr" defTabSz="609630">
                <a:lnSpc>
                  <a:spcPts val="2599"/>
                </a:lnSpc>
              </a:pPr>
              <a:r>
                <a:rPr lang="en-US" sz="2599">
                  <a:solidFill>
                    <a:srgbClr val="FFFFFF"/>
                  </a:solidFill>
                  <a:latin typeface="Halant Bold Bold"/>
                </a:rPr>
                <a:t>2</a:t>
              </a:r>
            </a:p>
          </p:txBody>
        </p:sp>
      </p:grpSp>
      <p:sp>
        <p:nvSpPr>
          <p:cNvPr id="18" name="TextBox 18"/>
          <p:cNvSpPr txBox="1"/>
          <p:nvPr/>
        </p:nvSpPr>
        <p:spPr>
          <a:xfrm>
            <a:off x="10532352" y="641734"/>
            <a:ext cx="1085573" cy="604909"/>
          </a:xfrm>
          <a:prstGeom prst="rect">
            <a:avLst/>
          </a:prstGeom>
        </p:spPr>
        <p:txBody>
          <a:bodyPr lIns="0" tIns="0" rIns="0" bIns="0" rtlCol="0" anchor="t">
            <a:spAutoFit/>
          </a:bodyPr>
          <a:lstStyle/>
          <a:p>
            <a:pPr algn="ctr" defTabSz="609630">
              <a:lnSpc>
                <a:spcPts val="1600"/>
              </a:lnSpc>
            </a:pPr>
            <a:r>
              <a:rPr lang="en-US" sz="1200" dirty="0">
                <a:solidFill>
                  <a:srgbClr val="000000"/>
                </a:solidFill>
              </a:rPr>
              <a:t>PDI (General) Regulations 2017 Part 1 Clause 3</a:t>
            </a:r>
          </a:p>
        </p:txBody>
      </p:sp>
      <p:sp>
        <p:nvSpPr>
          <p:cNvPr id="20" name="TextBox 20"/>
          <p:cNvSpPr txBox="1"/>
          <p:nvPr/>
        </p:nvSpPr>
        <p:spPr>
          <a:xfrm>
            <a:off x="10468160" y="2352848"/>
            <a:ext cx="1246622" cy="604909"/>
          </a:xfrm>
          <a:prstGeom prst="rect">
            <a:avLst/>
          </a:prstGeom>
        </p:spPr>
        <p:txBody>
          <a:bodyPr wrap="square" lIns="0" tIns="0" rIns="0" bIns="0" rtlCol="0" anchor="t">
            <a:spAutoFit/>
          </a:bodyPr>
          <a:lstStyle/>
          <a:p>
            <a:pPr algn="ctr" defTabSz="609630">
              <a:lnSpc>
                <a:spcPts val="1600"/>
              </a:lnSpc>
            </a:pPr>
            <a:r>
              <a:rPr lang="en-US" sz="1200" dirty="0">
                <a:solidFill>
                  <a:srgbClr val="000000"/>
                </a:solidFill>
              </a:rPr>
              <a:t>PDI (General) Regulations 2017 Schedule 5 Clause 5</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22" name="TextBox 21"/>
          <p:cNvSpPr txBox="1"/>
          <p:nvPr/>
        </p:nvSpPr>
        <p:spPr>
          <a:xfrm>
            <a:off x="1059200" y="867496"/>
            <a:ext cx="9906000" cy="1015663"/>
          </a:xfrm>
          <a:prstGeom prst="rect">
            <a:avLst/>
          </a:prstGeom>
          <a:noFill/>
        </p:spPr>
        <p:txBody>
          <a:bodyPr wrap="square" rtlCol="0">
            <a:spAutoFit/>
          </a:bodyPr>
          <a:lstStyle/>
          <a:p>
            <a:r>
              <a:rPr lang="en-US" sz="6000" dirty="0" smtClean="0">
                <a:solidFill>
                  <a:srgbClr val="008675"/>
                </a:solidFill>
              </a:rPr>
              <a:t>What is a </a:t>
            </a:r>
            <a:r>
              <a:rPr lang="en-US" sz="6000" i="1" dirty="0" smtClean="0">
                <a:solidFill>
                  <a:srgbClr val="008675"/>
                </a:solidFill>
              </a:rPr>
              <a:t>“Home Activity”</a:t>
            </a:r>
            <a:endParaRPr lang="en-AU" sz="6000" i="1" dirty="0">
              <a:solidFill>
                <a:srgbClr val="008675"/>
              </a:solidFill>
            </a:endParaRPr>
          </a:p>
        </p:txBody>
      </p:sp>
      <p:sp>
        <p:nvSpPr>
          <p:cNvPr id="23" name="TextBox 22"/>
          <p:cNvSpPr txBox="1"/>
          <p:nvPr/>
        </p:nvSpPr>
        <p:spPr>
          <a:xfrm>
            <a:off x="1028597" y="2185464"/>
            <a:ext cx="7543800" cy="369332"/>
          </a:xfrm>
          <a:prstGeom prst="rect">
            <a:avLst/>
          </a:prstGeom>
          <a:noFill/>
        </p:spPr>
        <p:txBody>
          <a:bodyPr wrap="square" rtlCol="0">
            <a:spAutoFit/>
          </a:bodyPr>
          <a:lstStyle/>
          <a:p>
            <a:r>
              <a:rPr lang="en-US" dirty="0" smtClean="0"/>
              <a:t>Def. “A use of a site by a person resident on the site:</a:t>
            </a:r>
            <a:endParaRPr lang="en-AU" dirty="0"/>
          </a:p>
        </p:txBody>
      </p:sp>
      <p:sp>
        <p:nvSpPr>
          <p:cNvPr id="24" name="Oval 23"/>
          <p:cNvSpPr/>
          <p:nvPr/>
        </p:nvSpPr>
        <p:spPr>
          <a:xfrm>
            <a:off x="10313301" y="1931714"/>
            <a:ext cx="1523677" cy="1523677"/>
          </a:xfrm>
          <a:prstGeom prst="ellipse">
            <a:avLst/>
          </a:prstGeom>
          <a:noFill/>
          <a:ln w="76200">
            <a:solidFill>
              <a:srgbClr val="009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p:cNvSpPr/>
          <p:nvPr/>
        </p:nvSpPr>
        <p:spPr>
          <a:xfrm>
            <a:off x="10313301" y="220600"/>
            <a:ext cx="1523677" cy="1523677"/>
          </a:xfrm>
          <a:prstGeom prst="ellipse">
            <a:avLst/>
          </a:prstGeom>
          <a:noFill/>
          <a:ln w="76200">
            <a:solidFill>
              <a:srgbClr val="009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Connector 26"/>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372600" y="6248400"/>
            <a:ext cx="2438400" cy="381000"/>
          </a:xfrm>
          <a:prstGeom prst="rect">
            <a:avLst/>
          </a:prstGeom>
          <a:noFill/>
        </p:spPr>
        <p:txBody>
          <a:bodyPr wrap="square" rtlCol="0">
            <a:spAutoFit/>
          </a:bodyPr>
          <a:lstStyle/>
          <a:p>
            <a:pPr algn="r"/>
            <a:r>
              <a:rPr lang="en-US" b="1" dirty="0" smtClean="0"/>
              <a:t>ahc.sa.gov.au</a:t>
            </a:r>
            <a:endParaRPr lang="en-AU" b="1" dirty="0"/>
          </a:p>
        </p:txBody>
      </p:sp>
    </p:spTree>
    <p:extLst>
      <p:ext uri="{BB962C8B-B14F-4D97-AF65-F5344CB8AC3E}">
        <p14:creationId xmlns:p14="http://schemas.microsoft.com/office/powerpoint/2010/main" val="4127200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059200" y="2126371"/>
            <a:ext cx="5722600" cy="1723549"/>
          </a:xfrm>
          <a:prstGeom prst="rect">
            <a:avLst/>
          </a:prstGeom>
        </p:spPr>
        <p:txBody>
          <a:bodyPr wrap="square" lIns="0" tIns="0" rIns="0" bIns="0" rtlCol="0" anchor="t">
            <a:spAutoFit/>
          </a:bodyPr>
          <a:lstStyle/>
          <a:p>
            <a:pPr defTabSz="609630"/>
            <a:r>
              <a:rPr lang="en-US" sz="2800" dirty="0">
                <a:solidFill>
                  <a:srgbClr val="272727"/>
                </a:solidFill>
              </a:rPr>
              <a:t>If your business can operate within the Home Activity definition thresholds, you're all good - no planning application is required!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11" name="TextBox 10"/>
          <p:cNvSpPr txBox="1"/>
          <p:nvPr/>
        </p:nvSpPr>
        <p:spPr>
          <a:xfrm>
            <a:off x="1059200" y="867496"/>
            <a:ext cx="10447000" cy="1015663"/>
          </a:xfrm>
          <a:prstGeom prst="rect">
            <a:avLst/>
          </a:prstGeom>
          <a:noFill/>
        </p:spPr>
        <p:txBody>
          <a:bodyPr wrap="square" rtlCol="0">
            <a:spAutoFit/>
          </a:bodyPr>
          <a:lstStyle/>
          <a:p>
            <a:r>
              <a:rPr lang="en-US" sz="6000" dirty="0" smtClean="0">
                <a:solidFill>
                  <a:srgbClr val="008675"/>
                </a:solidFill>
              </a:rPr>
              <a:t>Home Activity</a:t>
            </a:r>
            <a:endParaRPr lang="en-AU" sz="6000" dirty="0">
              <a:solidFill>
                <a:srgbClr val="008675"/>
              </a:solidFill>
            </a:endParaRPr>
          </a:p>
        </p:txBody>
      </p:sp>
      <p:sp>
        <p:nvSpPr>
          <p:cNvPr id="12" name="TextBox 8"/>
          <p:cNvSpPr txBox="1"/>
          <p:nvPr/>
        </p:nvSpPr>
        <p:spPr>
          <a:xfrm>
            <a:off x="1059200" y="4572000"/>
            <a:ext cx="2065000" cy="430887"/>
          </a:xfrm>
          <a:prstGeom prst="rect">
            <a:avLst/>
          </a:prstGeom>
        </p:spPr>
        <p:txBody>
          <a:bodyPr wrap="square" lIns="0" tIns="0" rIns="0" bIns="0" rtlCol="0" anchor="t">
            <a:spAutoFit/>
          </a:bodyPr>
          <a:lstStyle/>
          <a:p>
            <a:pPr defTabSz="609630"/>
            <a:r>
              <a:rPr lang="en-US" sz="2800" dirty="0" smtClean="0">
                <a:solidFill>
                  <a:srgbClr val="272727"/>
                </a:solidFill>
              </a:rPr>
              <a:t>However…</a:t>
            </a:r>
            <a:endParaRPr lang="en-US" sz="2800" dirty="0">
              <a:solidFill>
                <a:srgbClr val="272727"/>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487" y="2209800"/>
            <a:ext cx="4106226" cy="2719234"/>
          </a:xfrm>
          <a:prstGeom prst="rect">
            <a:avLst/>
          </a:prstGeom>
        </p:spPr>
      </p:pic>
      <p:cxnSp>
        <p:nvCxnSpPr>
          <p:cNvPr id="14" name="Straight Connector 13"/>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72600" y="6248400"/>
            <a:ext cx="2438400" cy="381000"/>
          </a:xfrm>
          <a:prstGeom prst="rect">
            <a:avLst/>
          </a:prstGeom>
          <a:noFill/>
        </p:spPr>
        <p:txBody>
          <a:bodyPr wrap="square" rtlCol="0">
            <a:spAutoFit/>
          </a:bodyPr>
          <a:lstStyle/>
          <a:p>
            <a:pPr algn="r"/>
            <a:r>
              <a:rPr lang="en-US" b="1" dirty="0" smtClean="0"/>
              <a:t>ahc.sa.gov.au</a:t>
            </a:r>
            <a:endParaRPr lang="en-AU" b="1" dirty="0"/>
          </a:p>
        </p:txBody>
      </p:sp>
    </p:spTree>
    <p:extLst>
      <p:ext uri="{BB962C8B-B14F-4D97-AF65-F5344CB8AC3E}">
        <p14:creationId xmlns:p14="http://schemas.microsoft.com/office/powerpoint/2010/main" val="1175485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219200" y="2971800"/>
            <a:ext cx="8390443" cy="1292662"/>
          </a:xfrm>
          <a:prstGeom prst="rect">
            <a:avLst/>
          </a:prstGeom>
        </p:spPr>
        <p:txBody>
          <a:bodyPr wrap="square" lIns="0" tIns="0" rIns="0" bIns="0" rtlCol="0" anchor="t">
            <a:spAutoFit/>
          </a:bodyPr>
          <a:lstStyle/>
          <a:p>
            <a:pPr defTabSz="609630">
              <a:spcBef>
                <a:spcPct val="0"/>
              </a:spcBef>
            </a:pPr>
            <a:r>
              <a:rPr lang="en-US" sz="2800" dirty="0" smtClean="0">
                <a:solidFill>
                  <a:srgbClr val="272727"/>
                </a:solidFill>
              </a:rPr>
              <a:t>*If </a:t>
            </a:r>
            <a:r>
              <a:rPr lang="en-US" sz="2800" dirty="0">
                <a:solidFill>
                  <a:srgbClr val="272727"/>
                </a:solidFill>
              </a:rPr>
              <a:t>Council at any time throughout your business operation receives a legitimate complaint you might have an issue, as it may pull in to question the amenity clause.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9" name="TextBox 8"/>
          <p:cNvSpPr txBox="1"/>
          <p:nvPr/>
        </p:nvSpPr>
        <p:spPr>
          <a:xfrm>
            <a:off x="1059200" y="867496"/>
            <a:ext cx="10447000" cy="1015663"/>
          </a:xfrm>
          <a:prstGeom prst="rect">
            <a:avLst/>
          </a:prstGeom>
          <a:noFill/>
        </p:spPr>
        <p:txBody>
          <a:bodyPr wrap="square" rtlCol="0">
            <a:spAutoFit/>
          </a:bodyPr>
          <a:lstStyle/>
          <a:p>
            <a:r>
              <a:rPr lang="en-US" sz="6000" dirty="0" smtClean="0">
                <a:solidFill>
                  <a:srgbClr val="008675"/>
                </a:solidFill>
              </a:rPr>
              <a:t>Home Activity </a:t>
            </a:r>
            <a:r>
              <a:rPr lang="en-US" sz="6000" dirty="0" err="1" smtClean="0">
                <a:solidFill>
                  <a:srgbClr val="008675"/>
                </a:solidFill>
              </a:rPr>
              <a:t>cont</a:t>
            </a:r>
            <a:r>
              <a:rPr lang="en-US" sz="6000" dirty="0" smtClean="0">
                <a:solidFill>
                  <a:srgbClr val="008675"/>
                </a:solidFill>
              </a:rPr>
              <a:t>…</a:t>
            </a:r>
            <a:endParaRPr lang="en-AU" sz="6000" dirty="0">
              <a:solidFill>
                <a:srgbClr val="008675"/>
              </a:solidFill>
            </a:endParaRPr>
          </a:p>
        </p:txBody>
      </p:sp>
      <p:cxnSp>
        <p:nvCxnSpPr>
          <p:cNvPr id="10" name="Straight Connector 9"/>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372600" y="6248400"/>
            <a:ext cx="2438400" cy="381000"/>
          </a:xfrm>
          <a:prstGeom prst="rect">
            <a:avLst/>
          </a:prstGeom>
          <a:noFill/>
        </p:spPr>
        <p:txBody>
          <a:bodyPr wrap="square" rtlCol="0">
            <a:spAutoFit/>
          </a:bodyPr>
          <a:lstStyle/>
          <a:p>
            <a:pPr algn="r"/>
            <a:r>
              <a:rPr lang="en-US" b="1" dirty="0" smtClean="0"/>
              <a:t>ahc.sa.gov.au</a:t>
            </a:r>
            <a:endParaRPr lang="en-AU" b="1" dirty="0"/>
          </a:p>
        </p:txBody>
      </p:sp>
    </p:spTree>
    <p:extLst>
      <p:ext uri="{BB962C8B-B14F-4D97-AF65-F5344CB8AC3E}">
        <p14:creationId xmlns:p14="http://schemas.microsoft.com/office/powerpoint/2010/main" val="260037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 y="2699830"/>
            <a:ext cx="466227" cy="466227"/>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048" y="3775151"/>
            <a:ext cx="466227" cy="46622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13" name="TextBox 12"/>
          <p:cNvSpPr txBox="1"/>
          <p:nvPr/>
        </p:nvSpPr>
        <p:spPr>
          <a:xfrm>
            <a:off x="1295400" y="838200"/>
            <a:ext cx="7620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8675"/>
                </a:solidFill>
                <a:effectLst/>
                <a:uLnTx/>
                <a:uFillTx/>
                <a:latin typeface="Calibri"/>
                <a:ea typeface="+mn-ea"/>
                <a:cs typeface="+mn-cs"/>
              </a:rPr>
              <a:t>Sometimes: YES</a:t>
            </a:r>
            <a:endParaRPr kumimoji="0" lang="en-AU" sz="6000" b="0" i="0" u="none" strike="noStrike" kern="1200" cap="none" spc="0" normalizeH="0" baseline="0" noProof="0" dirty="0">
              <a:ln>
                <a:noFill/>
              </a:ln>
              <a:solidFill>
                <a:srgbClr val="008675"/>
              </a:solidFill>
              <a:effectLst/>
              <a:uLnTx/>
              <a:uFillTx/>
              <a:latin typeface="Calibri"/>
              <a:ea typeface="+mn-ea"/>
              <a:cs typeface="+mn-cs"/>
            </a:endParaRPr>
          </a:p>
        </p:txBody>
      </p:sp>
      <p:cxnSp>
        <p:nvCxnSpPr>
          <p:cNvPr id="14" name="Straight Connector 13"/>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72600" y="6248400"/>
            <a:ext cx="2438400" cy="3810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ahc.sa.gov.au</a:t>
            </a:r>
            <a:endParaRPr kumimoji="0" lang="en-A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1"/>
          <p:cNvSpPr txBox="1"/>
          <p:nvPr/>
        </p:nvSpPr>
        <p:spPr>
          <a:xfrm>
            <a:off x="2286000" y="3823598"/>
            <a:ext cx="6747589" cy="369332"/>
          </a:xfrm>
          <a:prstGeom prst="rect">
            <a:avLst/>
          </a:prstGeom>
        </p:spPr>
        <p:txBody>
          <a:bodyPr wrap="square" lIns="0" tIns="0" rIns="0" bIns="0" rtlCol="0" anchor="t">
            <a:spAutoFit/>
          </a:bodyPr>
          <a:lstStyle/>
          <a:p>
            <a:pPr defTabSz="609630">
              <a:spcBef>
                <a:spcPct val="0"/>
              </a:spcBef>
            </a:pPr>
            <a:r>
              <a:rPr lang="en-US" sz="2400" dirty="0">
                <a:solidFill>
                  <a:srgbClr val="272727"/>
                </a:solidFill>
              </a:rPr>
              <a:t>If it exceeds the Home Activity definition thresholds</a:t>
            </a:r>
          </a:p>
        </p:txBody>
      </p:sp>
      <p:sp>
        <p:nvSpPr>
          <p:cNvPr id="2" name="Rectangle 1"/>
          <p:cNvSpPr/>
          <p:nvPr/>
        </p:nvSpPr>
        <p:spPr>
          <a:xfrm>
            <a:off x="2133600" y="2542789"/>
            <a:ext cx="6629400" cy="810478"/>
          </a:xfrm>
          <a:prstGeom prst="rect">
            <a:avLst/>
          </a:prstGeom>
        </p:spPr>
        <p:txBody>
          <a:bodyPr wrap="square">
            <a:spAutoFit/>
          </a:bodyPr>
          <a:lstStyle/>
          <a:p>
            <a:pPr defTabSz="609630">
              <a:lnSpc>
                <a:spcPts val="2799"/>
              </a:lnSpc>
              <a:spcBef>
                <a:spcPct val="0"/>
              </a:spcBef>
            </a:pPr>
            <a:r>
              <a:rPr lang="en-US" sz="2400" dirty="0">
                <a:solidFill>
                  <a:srgbClr val="272727"/>
                </a:solidFill>
              </a:rPr>
              <a:t>If it is determined that an existing business is having a detrimental impact on the amenity of the locality </a:t>
            </a:r>
          </a:p>
        </p:txBody>
      </p:sp>
    </p:spTree>
    <p:extLst>
      <p:ext uri="{BB962C8B-B14F-4D97-AF65-F5344CB8AC3E}">
        <p14:creationId xmlns:p14="http://schemas.microsoft.com/office/powerpoint/2010/main" val="404181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429879" y="3571167"/>
            <a:ext cx="7728783" cy="333425"/>
          </a:xfrm>
          <a:prstGeom prst="rect">
            <a:avLst/>
          </a:prstGeom>
        </p:spPr>
        <p:txBody>
          <a:bodyPr wrap="square" lIns="0" tIns="0" rIns="0" bIns="0" rtlCol="0" anchor="t">
            <a:spAutoFit/>
          </a:bodyPr>
          <a:lstStyle/>
          <a:p>
            <a:pPr defTabSz="609630">
              <a:lnSpc>
                <a:spcPts val="2613"/>
              </a:lnSpc>
              <a:spcBef>
                <a:spcPct val="0"/>
              </a:spcBef>
            </a:pPr>
            <a:r>
              <a:rPr lang="en-US" sz="2400" dirty="0">
                <a:solidFill>
                  <a:srgbClr val="272727"/>
                </a:solidFill>
              </a:rPr>
              <a:t>Lodge application and pay processing fees via Plan SA Portal</a:t>
            </a:r>
          </a:p>
        </p:txBody>
      </p:sp>
      <p:sp>
        <p:nvSpPr>
          <p:cNvPr id="5" name="TextBox 5"/>
          <p:cNvSpPr txBox="1"/>
          <p:nvPr/>
        </p:nvSpPr>
        <p:spPr>
          <a:xfrm>
            <a:off x="2429879" y="2219392"/>
            <a:ext cx="8338383" cy="738664"/>
          </a:xfrm>
          <a:prstGeom prst="rect">
            <a:avLst/>
          </a:prstGeom>
        </p:spPr>
        <p:txBody>
          <a:bodyPr wrap="square" lIns="0" tIns="0" rIns="0" bIns="0" rtlCol="0" anchor="t">
            <a:spAutoFit/>
          </a:bodyPr>
          <a:lstStyle/>
          <a:p>
            <a:pPr defTabSz="609630">
              <a:spcBef>
                <a:spcPct val="0"/>
              </a:spcBef>
            </a:pPr>
            <a:r>
              <a:rPr lang="en-US" sz="2400" dirty="0">
                <a:solidFill>
                  <a:srgbClr val="272727"/>
                </a:solidFill>
              </a:rPr>
              <a:t>Seek advice from Council or a Planning Consultant to define what your business is and begin to prepare mandatory documentation</a:t>
            </a:r>
          </a:p>
        </p:txBody>
      </p:sp>
      <p:grpSp>
        <p:nvGrpSpPr>
          <p:cNvPr id="7" name="Group 7"/>
          <p:cNvGrpSpPr/>
          <p:nvPr/>
        </p:nvGrpSpPr>
        <p:grpSpPr>
          <a:xfrm>
            <a:off x="1319463" y="2257492"/>
            <a:ext cx="544804" cy="544804"/>
            <a:chOff x="0" y="0"/>
            <a:chExt cx="1089608" cy="1089608"/>
          </a:xfrm>
          <a:solidFill>
            <a:srgbClr val="008675"/>
          </a:solidFill>
        </p:grpSpPr>
        <p:grpSp>
          <p:nvGrpSpPr>
            <p:cNvPr id="8" name="Group 8"/>
            <p:cNvGrpSpPr/>
            <p:nvPr/>
          </p:nvGrpSpPr>
          <p:grpSpPr>
            <a:xfrm>
              <a:off x="0" y="0"/>
              <a:ext cx="1089608" cy="1089608"/>
              <a:chOff x="0" y="0"/>
              <a:chExt cx="6350000" cy="6350000"/>
            </a:xfrm>
            <a:grpFill/>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0" name="TextBox 10"/>
            <p:cNvSpPr txBox="1"/>
            <p:nvPr/>
          </p:nvSpPr>
          <p:spPr>
            <a:xfrm>
              <a:off x="136202" y="254866"/>
              <a:ext cx="817208" cy="692498"/>
            </a:xfrm>
            <a:prstGeom prst="rect">
              <a:avLst/>
            </a:prstGeom>
            <a:grpFill/>
          </p:spPr>
          <p:txBody>
            <a:bodyPr lIns="0" tIns="0" rIns="0" bIns="0" rtlCol="0" anchor="t">
              <a:spAutoFit/>
            </a:bodyPr>
            <a:lstStyle/>
            <a:p>
              <a:pPr algn="ctr" defTabSz="609630">
                <a:lnSpc>
                  <a:spcPts val="2667"/>
                </a:lnSpc>
              </a:pPr>
              <a:r>
                <a:rPr lang="en-US" sz="2667" dirty="0">
                  <a:solidFill>
                    <a:srgbClr val="FFFFFF"/>
                  </a:solidFill>
                  <a:latin typeface="Halant Bold Bold"/>
                </a:rPr>
                <a:t>1</a:t>
              </a:r>
            </a:p>
          </p:txBody>
        </p:sp>
      </p:grpSp>
      <p:grpSp>
        <p:nvGrpSpPr>
          <p:cNvPr id="11" name="Group 11"/>
          <p:cNvGrpSpPr/>
          <p:nvPr/>
        </p:nvGrpSpPr>
        <p:grpSpPr>
          <a:xfrm>
            <a:off x="1328699" y="3476283"/>
            <a:ext cx="544804" cy="544804"/>
            <a:chOff x="0" y="0"/>
            <a:chExt cx="1089608" cy="1089608"/>
          </a:xfrm>
          <a:solidFill>
            <a:srgbClr val="008675"/>
          </a:solidFill>
        </p:grpSpPr>
        <p:grpSp>
          <p:nvGrpSpPr>
            <p:cNvPr id="12" name="Group 12"/>
            <p:cNvGrpSpPr/>
            <p:nvPr/>
          </p:nvGrpSpPr>
          <p:grpSpPr>
            <a:xfrm>
              <a:off x="0" y="0"/>
              <a:ext cx="1089608" cy="1089608"/>
              <a:chOff x="0" y="0"/>
              <a:chExt cx="6350000" cy="6350000"/>
            </a:xfrm>
            <a:grpFill/>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4" name="TextBox 14"/>
            <p:cNvSpPr txBox="1"/>
            <p:nvPr/>
          </p:nvSpPr>
          <p:spPr>
            <a:xfrm>
              <a:off x="136202" y="254866"/>
              <a:ext cx="817208" cy="692498"/>
            </a:xfrm>
            <a:prstGeom prst="rect">
              <a:avLst/>
            </a:prstGeom>
            <a:grpFill/>
          </p:spPr>
          <p:txBody>
            <a:bodyPr lIns="0" tIns="0" rIns="0" bIns="0" rtlCol="0" anchor="t">
              <a:spAutoFit/>
            </a:bodyPr>
            <a:lstStyle/>
            <a:p>
              <a:pPr algn="ctr" defTabSz="609630">
                <a:lnSpc>
                  <a:spcPts val="2667"/>
                </a:lnSpc>
              </a:pPr>
              <a:r>
                <a:rPr lang="en-US" sz="2667">
                  <a:solidFill>
                    <a:srgbClr val="FFFFFF"/>
                  </a:solidFill>
                  <a:latin typeface="Halant Bold Bold"/>
                </a:rPr>
                <a:t>2</a:t>
              </a:r>
            </a:p>
          </p:txBody>
        </p:sp>
      </p:grpSp>
      <p:grpSp>
        <p:nvGrpSpPr>
          <p:cNvPr id="15" name="Group 15"/>
          <p:cNvGrpSpPr/>
          <p:nvPr/>
        </p:nvGrpSpPr>
        <p:grpSpPr>
          <a:xfrm>
            <a:off x="1327483" y="4653366"/>
            <a:ext cx="544804" cy="544804"/>
            <a:chOff x="0" y="0"/>
            <a:chExt cx="1089608" cy="1089608"/>
          </a:xfrm>
          <a:solidFill>
            <a:srgbClr val="008675"/>
          </a:solidFill>
        </p:grpSpPr>
        <p:grpSp>
          <p:nvGrpSpPr>
            <p:cNvPr id="16" name="Group 16"/>
            <p:cNvGrpSpPr/>
            <p:nvPr/>
          </p:nvGrpSpPr>
          <p:grpSpPr>
            <a:xfrm>
              <a:off x="0" y="0"/>
              <a:ext cx="1089608" cy="1089608"/>
              <a:chOff x="0" y="0"/>
              <a:chExt cx="6350000" cy="6350000"/>
            </a:xfrm>
            <a:grpFill/>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8" name="TextBox 18"/>
            <p:cNvSpPr txBox="1"/>
            <p:nvPr/>
          </p:nvSpPr>
          <p:spPr>
            <a:xfrm>
              <a:off x="136202" y="254866"/>
              <a:ext cx="817208" cy="692498"/>
            </a:xfrm>
            <a:prstGeom prst="rect">
              <a:avLst/>
            </a:prstGeom>
            <a:grpFill/>
          </p:spPr>
          <p:txBody>
            <a:bodyPr lIns="0" tIns="0" rIns="0" bIns="0" rtlCol="0" anchor="t">
              <a:spAutoFit/>
            </a:bodyPr>
            <a:lstStyle/>
            <a:p>
              <a:pPr algn="ctr" defTabSz="609630">
                <a:lnSpc>
                  <a:spcPts val="2667"/>
                </a:lnSpc>
              </a:pPr>
              <a:r>
                <a:rPr lang="en-US" sz="2666">
                  <a:solidFill>
                    <a:srgbClr val="FFFFFF"/>
                  </a:solidFill>
                  <a:latin typeface="Halant Bold Bold"/>
                </a:rPr>
                <a:t>3</a:t>
              </a:r>
            </a:p>
          </p:txBody>
        </p:sp>
      </p:grpSp>
      <p:sp>
        <p:nvSpPr>
          <p:cNvPr id="19" name="TextBox 19"/>
          <p:cNvSpPr txBox="1"/>
          <p:nvPr/>
        </p:nvSpPr>
        <p:spPr>
          <a:xfrm>
            <a:off x="2437900" y="4585183"/>
            <a:ext cx="8338382" cy="666849"/>
          </a:xfrm>
          <a:prstGeom prst="rect">
            <a:avLst/>
          </a:prstGeom>
        </p:spPr>
        <p:txBody>
          <a:bodyPr wrap="square" lIns="0" tIns="0" rIns="0" bIns="0" rtlCol="0" anchor="t">
            <a:spAutoFit/>
          </a:bodyPr>
          <a:lstStyle/>
          <a:p>
            <a:pPr defTabSz="609630">
              <a:lnSpc>
                <a:spcPts val="2613"/>
              </a:lnSpc>
              <a:spcBef>
                <a:spcPct val="0"/>
              </a:spcBef>
            </a:pPr>
            <a:r>
              <a:rPr lang="en-US" sz="2400" dirty="0">
                <a:solidFill>
                  <a:srgbClr val="272727"/>
                </a:solidFill>
              </a:rPr>
              <a:t>Liaise with Council throughout the process and await decision (allow </a:t>
            </a:r>
            <a:r>
              <a:rPr lang="en-US" sz="2400" dirty="0" smtClean="0">
                <a:solidFill>
                  <a:srgbClr val="272727"/>
                </a:solidFill>
              </a:rPr>
              <a:t>five </a:t>
            </a:r>
            <a:r>
              <a:rPr lang="en-US" sz="2400" dirty="0">
                <a:solidFill>
                  <a:srgbClr val="272727"/>
                </a:solidFill>
              </a:rPr>
              <a:t>weeks minimum)</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21" name="TextBox 20"/>
          <p:cNvSpPr txBox="1"/>
          <p:nvPr/>
        </p:nvSpPr>
        <p:spPr>
          <a:xfrm>
            <a:off x="1295400" y="838200"/>
            <a:ext cx="9677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8675"/>
                </a:solidFill>
                <a:effectLst/>
                <a:uLnTx/>
                <a:uFillTx/>
                <a:latin typeface="Calibri"/>
                <a:ea typeface="+mn-ea"/>
                <a:cs typeface="+mn-cs"/>
              </a:rPr>
              <a:t>Seeking Planning Approval</a:t>
            </a:r>
            <a:endParaRPr kumimoji="0" lang="en-AU" sz="6000" b="0" i="0" u="none" strike="noStrike" kern="1200" cap="none" spc="0" normalizeH="0" baseline="0" noProof="0" dirty="0">
              <a:ln>
                <a:noFill/>
              </a:ln>
              <a:solidFill>
                <a:srgbClr val="008675"/>
              </a:solidFill>
              <a:effectLst/>
              <a:uLnTx/>
              <a:uFillTx/>
              <a:latin typeface="Calibri"/>
              <a:ea typeface="+mn-ea"/>
              <a:cs typeface="+mn-cs"/>
            </a:endParaRPr>
          </a:p>
        </p:txBody>
      </p:sp>
      <p:cxnSp>
        <p:nvCxnSpPr>
          <p:cNvPr id="22" name="Straight Connector 21"/>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72600" y="6248400"/>
            <a:ext cx="2438400" cy="3810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ahc.sa.gov.au</a:t>
            </a:r>
            <a:endParaRPr kumimoji="0" lang="en-AU"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290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447800" y="3146419"/>
            <a:ext cx="8077200" cy="1107996"/>
          </a:xfrm>
          <a:prstGeom prst="rect">
            <a:avLst/>
          </a:prstGeom>
        </p:spPr>
        <p:txBody>
          <a:bodyPr wrap="square" lIns="0" tIns="0" rIns="0" bIns="0" rtlCol="0" anchor="t">
            <a:spAutoFit/>
          </a:bodyPr>
          <a:lstStyle/>
          <a:p>
            <a:pPr defTabSz="609630"/>
            <a:r>
              <a:rPr lang="en-US" sz="2400" dirty="0" smtClean="0">
                <a:solidFill>
                  <a:srgbClr val="272727"/>
                </a:solidFill>
              </a:rPr>
              <a:t>An </a:t>
            </a:r>
            <a:r>
              <a:rPr lang="en-US" sz="2400" dirty="0">
                <a:solidFill>
                  <a:srgbClr val="272727"/>
                </a:solidFill>
              </a:rPr>
              <a:t>application for a non-residential use in a residential area is Performance Assessed. This means that every application is assessed on its merits with regard to its unique context</a:t>
            </a:r>
            <a:r>
              <a:rPr lang="en-US" sz="2400" dirty="0" smtClean="0">
                <a:solidFill>
                  <a:srgbClr val="272727"/>
                </a:solidFill>
              </a:rPr>
              <a:t>.</a:t>
            </a:r>
            <a:endParaRPr lang="en-US" sz="2400" dirty="0">
              <a:solidFill>
                <a:srgbClr val="272727"/>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10" name="TextBox 9"/>
          <p:cNvSpPr txBox="1"/>
          <p:nvPr/>
        </p:nvSpPr>
        <p:spPr>
          <a:xfrm>
            <a:off x="1295400" y="838200"/>
            <a:ext cx="9677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8675"/>
                </a:solidFill>
                <a:effectLst/>
                <a:uLnTx/>
                <a:uFillTx/>
                <a:latin typeface="Calibri"/>
                <a:ea typeface="+mn-ea"/>
                <a:cs typeface="+mn-cs"/>
              </a:rPr>
              <a:t>Are you guaranteed</a:t>
            </a:r>
            <a:r>
              <a:rPr kumimoji="0" lang="en-US" sz="6000" b="0" i="0" u="none" strike="noStrike" kern="1200" cap="none" spc="0" normalizeH="0" noProof="0" dirty="0" smtClean="0">
                <a:ln>
                  <a:noFill/>
                </a:ln>
                <a:solidFill>
                  <a:srgbClr val="008675"/>
                </a:solidFill>
                <a:effectLst/>
                <a:uLnTx/>
                <a:uFillTx/>
                <a:latin typeface="Calibri"/>
                <a:ea typeface="+mn-ea"/>
                <a:cs typeface="+mn-cs"/>
              </a:rPr>
              <a:t> approval?</a:t>
            </a:r>
            <a:endParaRPr kumimoji="0" lang="en-AU" sz="6000" b="0" i="0" u="none" strike="noStrike" kern="1200" cap="none" spc="0" normalizeH="0" baseline="0" noProof="0" dirty="0">
              <a:ln>
                <a:noFill/>
              </a:ln>
              <a:solidFill>
                <a:srgbClr val="008675"/>
              </a:solidFill>
              <a:effectLst/>
              <a:uLnTx/>
              <a:uFillTx/>
              <a:latin typeface="Calibri"/>
              <a:ea typeface="+mn-ea"/>
              <a:cs typeface="+mn-cs"/>
            </a:endParaRPr>
          </a:p>
        </p:txBody>
      </p:sp>
      <p:cxnSp>
        <p:nvCxnSpPr>
          <p:cNvPr id="11" name="Straight Connector 10"/>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72600" y="6248400"/>
            <a:ext cx="2438400" cy="3810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ahc.sa.gov.au</a:t>
            </a:r>
            <a:endParaRPr kumimoji="0" lang="en-AU"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5"/>
          <p:cNvSpPr txBox="1"/>
          <p:nvPr/>
        </p:nvSpPr>
        <p:spPr>
          <a:xfrm>
            <a:off x="1447800" y="2364796"/>
            <a:ext cx="3781099" cy="369332"/>
          </a:xfrm>
          <a:prstGeom prst="rect">
            <a:avLst/>
          </a:prstGeom>
        </p:spPr>
        <p:txBody>
          <a:bodyPr lIns="0" tIns="0" rIns="0" bIns="0" rtlCol="0" anchor="t">
            <a:spAutoFit/>
          </a:bodyPr>
          <a:lstStyle/>
          <a:p>
            <a:pPr defTabSz="609630"/>
            <a:r>
              <a:rPr lang="en-US" sz="2400" u="sng" dirty="0" smtClean="0">
                <a:solidFill>
                  <a:srgbClr val="272727"/>
                </a:solidFill>
              </a:rPr>
              <a:t>No</a:t>
            </a:r>
            <a:endParaRPr lang="en-US" sz="2400" dirty="0">
              <a:solidFill>
                <a:srgbClr val="272727"/>
              </a:solidFill>
            </a:endParaRPr>
          </a:p>
        </p:txBody>
      </p:sp>
    </p:spTree>
    <p:extLst>
      <p:ext uri="{BB962C8B-B14F-4D97-AF65-F5344CB8AC3E}">
        <p14:creationId xmlns:p14="http://schemas.microsoft.com/office/powerpoint/2010/main" val="1473746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5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4600" y="3810000"/>
            <a:ext cx="7391400" cy="666849"/>
          </a:xfrm>
          <a:prstGeom prst="rect">
            <a:avLst/>
          </a:prstGeom>
        </p:spPr>
        <p:txBody>
          <a:bodyPr wrap="square" lIns="0" tIns="0" rIns="0" bIns="0" rtlCol="0" anchor="t">
            <a:spAutoFit/>
          </a:bodyPr>
          <a:lstStyle/>
          <a:p>
            <a:pPr defTabSz="609630">
              <a:lnSpc>
                <a:spcPts val="2613"/>
              </a:lnSpc>
              <a:spcBef>
                <a:spcPct val="0"/>
              </a:spcBef>
            </a:pPr>
            <a:r>
              <a:rPr lang="en-US" sz="2400" dirty="0">
                <a:solidFill>
                  <a:srgbClr val="272727"/>
                </a:solidFill>
              </a:rPr>
              <a:t>Consider all options before lodging a planning application to formalise a home-based business use</a:t>
            </a:r>
          </a:p>
        </p:txBody>
      </p:sp>
      <p:sp>
        <p:nvSpPr>
          <p:cNvPr id="3" name="TextBox 3"/>
          <p:cNvSpPr txBox="1"/>
          <p:nvPr/>
        </p:nvSpPr>
        <p:spPr>
          <a:xfrm>
            <a:off x="2514600" y="2455496"/>
            <a:ext cx="7467600" cy="738664"/>
          </a:xfrm>
          <a:prstGeom prst="rect">
            <a:avLst/>
          </a:prstGeom>
        </p:spPr>
        <p:txBody>
          <a:bodyPr wrap="square" lIns="0" tIns="0" rIns="0" bIns="0" rtlCol="0" anchor="t">
            <a:spAutoFit/>
          </a:bodyPr>
          <a:lstStyle/>
          <a:p>
            <a:pPr defTabSz="609630">
              <a:spcBef>
                <a:spcPct val="0"/>
              </a:spcBef>
            </a:pPr>
            <a:r>
              <a:rPr lang="en-US" sz="2400" dirty="0">
                <a:solidFill>
                  <a:srgbClr val="272727"/>
                </a:solidFill>
              </a:rPr>
              <a:t>Consider the risks and limitations of the Home Activity definition when planning for your business</a:t>
            </a:r>
          </a:p>
        </p:txBody>
      </p:sp>
      <p:grpSp>
        <p:nvGrpSpPr>
          <p:cNvPr id="7" name="Group 7"/>
          <p:cNvGrpSpPr/>
          <p:nvPr/>
        </p:nvGrpSpPr>
        <p:grpSpPr>
          <a:xfrm>
            <a:off x="1404183" y="2493596"/>
            <a:ext cx="544804" cy="544804"/>
            <a:chOff x="0" y="0"/>
            <a:chExt cx="1089608" cy="1089608"/>
          </a:xfrm>
        </p:grpSpPr>
        <p:grpSp>
          <p:nvGrpSpPr>
            <p:cNvPr id="8" name="Group 8"/>
            <p:cNvGrpSpPr/>
            <p:nvPr/>
          </p:nvGrpSpPr>
          <p:grpSpPr>
            <a:xfrm>
              <a:off x="0" y="0"/>
              <a:ext cx="1089608" cy="1089608"/>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8C5B7"/>
              </a:solidFill>
            </p:spPr>
          </p:sp>
        </p:grpSp>
        <p:sp>
          <p:nvSpPr>
            <p:cNvPr id="10" name="TextBox 10"/>
            <p:cNvSpPr txBox="1"/>
            <p:nvPr/>
          </p:nvSpPr>
          <p:spPr>
            <a:xfrm>
              <a:off x="136202" y="254866"/>
              <a:ext cx="817208" cy="692498"/>
            </a:xfrm>
            <a:prstGeom prst="rect">
              <a:avLst/>
            </a:prstGeom>
          </p:spPr>
          <p:txBody>
            <a:bodyPr lIns="0" tIns="0" rIns="0" bIns="0" rtlCol="0" anchor="t">
              <a:spAutoFit/>
            </a:bodyPr>
            <a:lstStyle/>
            <a:p>
              <a:pPr algn="ctr" defTabSz="609630">
                <a:lnSpc>
                  <a:spcPts val="2667"/>
                </a:lnSpc>
              </a:pPr>
              <a:r>
                <a:rPr lang="en-US" sz="2667">
                  <a:solidFill>
                    <a:srgbClr val="FFFFFF"/>
                  </a:solidFill>
                  <a:latin typeface="Halant Bold Bold"/>
                </a:rPr>
                <a:t>1</a:t>
              </a:r>
            </a:p>
          </p:txBody>
        </p:sp>
      </p:grpSp>
      <p:grpSp>
        <p:nvGrpSpPr>
          <p:cNvPr id="11" name="Group 11"/>
          <p:cNvGrpSpPr/>
          <p:nvPr/>
        </p:nvGrpSpPr>
        <p:grpSpPr>
          <a:xfrm>
            <a:off x="1404183" y="3848100"/>
            <a:ext cx="544804" cy="544804"/>
            <a:chOff x="0" y="0"/>
            <a:chExt cx="1089608" cy="1089608"/>
          </a:xfrm>
        </p:grpSpPr>
        <p:grpSp>
          <p:nvGrpSpPr>
            <p:cNvPr id="12" name="Group 12"/>
            <p:cNvGrpSpPr/>
            <p:nvPr/>
          </p:nvGrpSpPr>
          <p:grpSpPr>
            <a:xfrm>
              <a:off x="0" y="0"/>
              <a:ext cx="1089608" cy="108960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8C5B7"/>
              </a:solidFill>
            </p:spPr>
          </p:sp>
        </p:grpSp>
        <p:sp>
          <p:nvSpPr>
            <p:cNvPr id="14" name="TextBox 14"/>
            <p:cNvSpPr txBox="1"/>
            <p:nvPr/>
          </p:nvSpPr>
          <p:spPr>
            <a:xfrm>
              <a:off x="136202" y="254866"/>
              <a:ext cx="817208" cy="692498"/>
            </a:xfrm>
            <a:prstGeom prst="rect">
              <a:avLst/>
            </a:prstGeom>
          </p:spPr>
          <p:txBody>
            <a:bodyPr lIns="0" tIns="0" rIns="0" bIns="0" rtlCol="0" anchor="t">
              <a:spAutoFit/>
            </a:bodyPr>
            <a:lstStyle/>
            <a:p>
              <a:pPr algn="ctr" defTabSz="609630">
                <a:lnSpc>
                  <a:spcPts val="2667"/>
                </a:lnSpc>
              </a:pPr>
              <a:r>
                <a:rPr lang="en-US" sz="2667">
                  <a:solidFill>
                    <a:srgbClr val="FFFFFF"/>
                  </a:solidFill>
                  <a:latin typeface="Halant Bold Bold"/>
                </a:rPr>
                <a:t>2</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5743"/>
            <a:ext cx="830830" cy="1520575"/>
          </a:xfrm>
          <a:prstGeom prst="rect">
            <a:avLst/>
          </a:prstGeom>
        </p:spPr>
      </p:pic>
      <p:sp>
        <p:nvSpPr>
          <p:cNvPr id="16" name="TextBox 15"/>
          <p:cNvSpPr txBox="1"/>
          <p:nvPr/>
        </p:nvSpPr>
        <p:spPr>
          <a:xfrm>
            <a:off x="1295400" y="838200"/>
            <a:ext cx="3733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8675"/>
                </a:solidFill>
                <a:effectLst/>
                <a:uLnTx/>
                <a:uFillTx/>
                <a:latin typeface="Calibri"/>
                <a:ea typeface="+mn-ea"/>
                <a:cs typeface="+mn-cs"/>
              </a:rPr>
              <a:t>My advice</a:t>
            </a:r>
            <a:endParaRPr kumimoji="0" lang="en-AU" sz="6000" b="0" i="0" u="none" strike="noStrike" kern="1200" cap="none" spc="0" normalizeH="0" baseline="0" noProof="0" dirty="0">
              <a:ln>
                <a:noFill/>
              </a:ln>
              <a:solidFill>
                <a:srgbClr val="008675"/>
              </a:solidFill>
              <a:effectLst/>
              <a:uLnTx/>
              <a:uFillTx/>
              <a:latin typeface="Calibri"/>
              <a:ea typeface="+mn-ea"/>
              <a:cs typeface="+mn-cs"/>
            </a:endParaRPr>
          </a:p>
        </p:txBody>
      </p:sp>
      <p:cxnSp>
        <p:nvCxnSpPr>
          <p:cNvPr id="17" name="Straight Connector 16"/>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72600" y="6248400"/>
            <a:ext cx="2438400" cy="3810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ahc.sa.gov.au</a:t>
            </a:r>
            <a:endParaRPr kumimoji="0" lang="en-AU"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691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7352" y="1601245"/>
            <a:ext cx="9982200" cy="2196167"/>
            <a:chOff x="0" y="0"/>
            <a:chExt cx="19964400" cy="4392335"/>
          </a:xfrm>
        </p:grpSpPr>
        <p:grpSp>
          <p:nvGrpSpPr>
            <p:cNvPr id="3" name="Group 3"/>
            <p:cNvGrpSpPr/>
            <p:nvPr/>
          </p:nvGrpSpPr>
          <p:grpSpPr>
            <a:xfrm>
              <a:off x="0" y="0"/>
              <a:ext cx="1089608" cy="10896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675"/>
              </a:solidFill>
            </p:spPr>
          </p:sp>
        </p:grpSp>
        <p:sp>
          <p:nvSpPr>
            <p:cNvPr id="5" name="TextBox 5"/>
            <p:cNvSpPr txBox="1"/>
            <p:nvPr/>
          </p:nvSpPr>
          <p:spPr>
            <a:xfrm>
              <a:off x="2430" y="1437678"/>
              <a:ext cx="19961970" cy="2954657"/>
            </a:xfrm>
            <a:prstGeom prst="rect">
              <a:avLst/>
            </a:prstGeom>
          </p:spPr>
          <p:txBody>
            <a:bodyPr wrap="square" lIns="0" tIns="0" rIns="0" bIns="0" rtlCol="0" anchor="t">
              <a:spAutoFit/>
            </a:bodyPr>
            <a:lstStyle/>
            <a:p>
              <a:pPr defTabSz="609630">
                <a:spcBef>
                  <a:spcPct val="0"/>
                </a:spcBef>
              </a:pPr>
              <a:r>
                <a:rPr lang="en-US" sz="2400" dirty="0">
                  <a:solidFill>
                    <a:prstClr val="black"/>
                  </a:solidFill>
                  <a:latin typeface="Calibri"/>
                </a:rPr>
                <a:t>If you intend to establish a business that involves the preparation, transportation or storage of food for sale, you will be required to </a:t>
              </a:r>
              <a:r>
                <a:rPr lang="en-US" sz="2400" dirty="0" smtClean="0">
                  <a:solidFill>
                    <a:prstClr val="black"/>
                  </a:solidFill>
                  <a:latin typeface="Calibri"/>
                </a:rPr>
                <a:t>seek </a:t>
              </a:r>
              <a:r>
                <a:rPr lang="en-US" sz="2400" dirty="0">
                  <a:solidFill>
                    <a:prstClr val="black"/>
                  </a:solidFill>
                  <a:latin typeface="Calibri"/>
                </a:rPr>
                <a:t>separate approval from </a:t>
              </a:r>
              <a:r>
                <a:rPr lang="en-US" sz="2400" dirty="0" smtClean="0">
                  <a:solidFill>
                    <a:prstClr val="black"/>
                  </a:solidFill>
                  <a:latin typeface="Calibri"/>
                </a:rPr>
                <a:t>Council’s </a:t>
              </a:r>
              <a:r>
                <a:rPr lang="en-US" sz="2400" dirty="0">
                  <a:solidFill>
                    <a:prstClr val="black"/>
                  </a:solidFill>
                  <a:latin typeface="Calibri"/>
                </a:rPr>
                <a:t>Environmental Heath </a:t>
              </a:r>
              <a:r>
                <a:rPr lang="en-US" sz="2400" dirty="0" smtClean="0">
                  <a:solidFill>
                    <a:prstClr val="black"/>
                  </a:solidFill>
                  <a:latin typeface="Calibri"/>
                </a:rPr>
                <a:t>Officers, </a:t>
              </a:r>
              <a:r>
                <a:rPr lang="en-US" sz="2400" dirty="0">
                  <a:solidFill>
                    <a:prstClr val="black"/>
                  </a:solidFill>
                  <a:latin typeface="Calibri"/>
                </a:rPr>
                <a:t>who </a:t>
              </a:r>
              <a:r>
                <a:rPr lang="en-US" sz="2400" dirty="0" smtClean="0">
                  <a:solidFill>
                    <a:prstClr val="black"/>
                  </a:solidFill>
                  <a:latin typeface="Calibri"/>
                </a:rPr>
                <a:t>will </a:t>
              </a:r>
              <a:r>
                <a:rPr lang="en-US" sz="2400" dirty="0">
                  <a:solidFill>
                    <a:prstClr val="black"/>
                  </a:solidFill>
                  <a:latin typeface="Calibri"/>
                </a:rPr>
                <a:t>ensure </a:t>
              </a:r>
              <a:r>
                <a:rPr lang="en-US" sz="2400" dirty="0" smtClean="0">
                  <a:solidFill>
                    <a:prstClr val="black"/>
                  </a:solidFill>
                  <a:latin typeface="Calibri"/>
                </a:rPr>
                <a:t>compliance </a:t>
              </a:r>
              <a:r>
                <a:rPr lang="en-US" sz="2400" dirty="0">
                  <a:solidFill>
                    <a:prstClr val="black"/>
                  </a:solidFill>
                  <a:latin typeface="Calibri"/>
                </a:rPr>
                <a:t>with the </a:t>
              </a:r>
              <a:r>
                <a:rPr lang="en-US" sz="2400" i="1" dirty="0">
                  <a:solidFill>
                    <a:prstClr val="black"/>
                  </a:solidFill>
                  <a:latin typeface="Calibri"/>
                </a:rPr>
                <a:t>Food Act </a:t>
              </a:r>
              <a:r>
                <a:rPr lang="en-US" sz="2400" i="1" dirty="0" smtClean="0">
                  <a:solidFill>
                    <a:prstClr val="black"/>
                  </a:solidFill>
                  <a:latin typeface="Calibri"/>
                </a:rPr>
                <a:t>2001</a:t>
              </a:r>
              <a:r>
                <a:rPr lang="en-US" sz="2400" dirty="0" smtClean="0">
                  <a:solidFill>
                    <a:prstClr val="black"/>
                  </a:solidFill>
                  <a:latin typeface="Calibri"/>
                </a:rPr>
                <a:t>.</a:t>
              </a:r>
              <a:endParaRPr lang="en-US" sz="2000" dirty="0">
                <a:solidFill>
                  <a:srgbClr val="272727"/>
                </a:solidFill>
                <a:latin typeface="Assistant Regular"/>
              </a:endParaRPr>
            </a:p>
          </p:txBody>
        </p:sp>
        <p:sp>
          <p:nvSpPr>
            <p:cNvPr id="6" name="TextBox 6"/>
            <p:cNvSpPr txBox="1"/>
            <p:nvPr/>
          </p:nvSpPr>
          <p:spPr>
            <a:xfrm>
              <a:off x="1524002" y="267686"/>
              <a:ext cx="6400800" cy="666850"/>
            </a:xfrm>
            <a:prstGeom prst="rect">
              <a:avLst/>
            </a:prstGeom>
          </p:spPr>
          <p:txBody>
            <a:bodyPr wrap="square" lIns="0" tIns="0" rIns="0" bIns="0" rtlCol="0" anchor="t">
              <a:spAutoFit/>
            </a:bodyPr>
            <a:lstStyle/>
            <a:p>
              <a:pPr defTabSz="609630">
                <a:lnSpc>
                  <a:spcPts val="2560"/>
                </a:lnSpc>
              </a:pPr>
              <a:r>
                <a:rPr lang="en-US" sz="2400" b="1" dirty="0">
                  <a:solidFill>
                    <a:srgbClr val="272727"/>
                  </a:solidFill>
                </a:rPr>
                <a:t>Activities Involving Food </a:t>
              </a:r>
            </a:p>
          </p:txBody>
        </p:sp>
        <p:sp>
          <p:nvSpPr>
            <p:cNvPr id="7" name="TextBox 7"/>
            <p:cNvSpPr txBox="1"/>
            <p:nvPr/>
          </p:nvSpPr>
          <p:spPr>
            <a:xfrm>
              <a:off x="136202" y="254864"/>
              <a:ext cx="817208" cy="692498"/>
            </a:xfrm>
            <a:prstGeom prst="rect">
              <a:avLst/>
            </a:prstGeom>
          </p:spPr>
          <p:txBody>
            <a:bodyPr lIns="0" tIns="0" rIns="0" bIns="0" rtlCol="0" anchor="t">
              <a:spAutoFit/>
            </a:bodyPr>
            <a:lstStyle/>
            <a:p>
              <a:pPr algn="ctr" defTabSz="609630">
                <a:lnSpc>
                  <a:spcPts val="2667"/>
                </a:lnSpc>
              </a:pPr>
              <a:r>
                <a:rPr lang="en-US" sz="2667" dirty="0">
                  <a:solidFill>
                    <a:srgbClr val="FFFFFF"/>
                  </a:solidFill>
                  <a:latin typeface="Halant Bold Bold"/>
                </a:rPr>
                <a:t>1</a:t>
              </a:r>
            </a:p>
          </p:txBody>
        </p:sp>
      </p:grpSp>
      <p:grpSp>
        <p:nvGrpSpPr>
          <p:cNvPr id="8" name="Group 8"/>
          <p:cNvGrpSpPr/>
          <p:nvPr/>
        </p:nvGrpSpPr>
        <p:grpSpPr>
          <a:xfrm>
            <a:off x="1290447" y="3919426"/>
            <a:ext cx="10361985" cy="2569987"/>
            <a:chOff x="-152400" y="0"/>
            <a:chExt cx="20723972" cy="5139974"/>
          </a:xfrm>
        </p:grpSpPr>
        <p:sp>
          <p:nvSpPr>
            <p:cNvPr id="9" name="TextBox 9"/>
            <p:cNvSpPr txBox="1"/>
            <p:nvPr/>
          </p:nvSpPr>
          <p:spPr>
            <a:xfrm>
              <a:off x="-152400" y="1446656"/>
              <a:ext cx="20723972" cy="3693318"/>
            </a:xfrm>
            <a:prstGeom prst="rect">
              <a:avLst/>
            </a:prstGeom>
          </p:spPr>
          <p:txBody>
            <a:bodyPr wrap="square" lIns="0" tIns="0" rIns="0" bIns="0" rtlCol="0" anchor="t">
              <a:spAutoFit/>
            </a:bodyPr>
            <a:lstStyle/>
            <a:p>
              <a:pPr marL="179926" lvl="1" defTabSz="609630"/>
              <a:r>
                <a:rPr lang="en-US" sz="2400" dirty="0">
                  <a:solidFill>
                    <a:prstClr val="black"/>
                  </a:solidFill>
                  <a:latin typeface="Calibri"/>
                </a:rPr>
                <a:t>The erection of signage is </a:t>
              </a:r>
              <a:r>
                <a:rPr lang="en-US" sz="2400" dirty="0" smtClean="0">
                  <a:solidFill>
                    <a:prstClr val="black"/>
                  </a:solidFill>
                  <a:latin typeface="Calibri"/>
                </a:rPr>
                <a:t>allowable if:</a:t>
              </a:r>
              <a:endParaRPr lang="en-US" sz="2400" dirty="0">
                <a:solidFill>
                  <a:prstClr val="black"/>
                </a:solidFill>
                <a:latin typeface="Calibri"/>
              </a:endParaRPr>
            </a:p>
            <a:p>
              <a:pPr marL="484741" lvl="1" indent="-304815" defTabSz="609630">
                <a:buFont typeface="Arial" panose="020B0604020202020204" pitchFamily="34" charset="0"/>
                <a:buChar char="•"/>
              </a:pPr>
              <a:r>
                <a:rPr lang="en-US" sz="2400" dirty="0" smtClean="0">
                  <a:solidFill>
                    <a:prstClr val="black"/>
                  </a:solidFill>
                  <a:latin typeface="Calibri"/>
                </a:rPr>
                <a:t>Signs are </a:t>
              </a:r>
              <a:r>
                <a:rPr lang="en-US" sz="2400" dirty="0">
                  <a:solidFill>
                    <a:prstClr val="black"/>
                  </a:solidFill>
                  <a:latin typeface="Calibri"/>
                </a:rPr>
                <a:t>not i</a:t>
              </a:r>
              <a:r>
                <a:rPr lang="en-US" sz="2400" dirty="0" smtClean="0">
                  <a:solidFill>
                    <a:prstClr val="black"/>
                  </a:solidFill>
                  <a:latin typeface="Calibri"/>
                </a:rPr>
                <a:t>lluminated</a:t>
              </a:r>
              <a:r>
                <a:rPr lang="en-US" sz="2400" dirty="0">
                  <a:solidFill>
                    <a:prstClr val="black"/>
                  </a:solidFill>
                  <a:latin typeface="Calibri"/>
                </a:rPr>
                <a:t>, nor exceed </a:t>
              </a:r>
              <a:r>
                <a:rPr lang="en-US" sz="2400" dirty="0" smtClean="0">
                  <a:solidFill>
                    <a:prstClr val="black"/>
                  </a:solidFill>
                  <a:latin typeface="Calibri"/>
                </a:rPr>
                <a:t>0.2sqm, </a:t>
              </a:r>
              <a:r>
                <a:rPr lang="en-US" sz="2400" dirty="0">
                  <a:solidFill>
                    <a:prstClr val="black"/>
                  </a:solidFill>
                  <a:latin typeface="Calibri"/>
                </a:rPr>
                <a:t>and </a:t>
              </a:r>
              <a:r>
                <a:rPr lang="en-US" sz="2400" dirty="0" smtClean="0">
                  <a:solidFill>
                    <a:prstClr val="black"/>
                  </a:solidFill>
                  <a:latin typeface="Calibri"/>
                </a:rPr>
                <a:t>display </a:t>
              </a:r>
              <a:r>
                <a:rPr lang="en-US" sz="2400" dirty="0">
                  <a:solidFill>
                    <a:prstClr val="black"/>
                  </a:solidFill>
                  <a:latin typeface="Calibri"/>
                </a:rPr>
                <a:t>only the name, address and identification of the business or profession; and </a:t>
              </a:r>
            </a:p>
            <a:p>
              <a:pPr marL="484741" lvl="1" indent="-304815" defTabSz="609630">
                <a:buFont typeface="Arial" panose="020B0604020202020204" pitchFamily="34" charset="0"/>
                <a:buChar char="•"/>
              </a:pPr>
              <a:r>
                <a:rPr lang="en-US" sz="2400" dirty="0" smtClean="0">
                  <a:solidFill>
                    <a:prstClr val="black"/>
                  </a:solidFill>
                  <a:latin typeface="Calibri"/>
                </a:rPr>
                <a:t>No </a:t>
              </a:r>
              <a:r>
                <a:rPr lang="en-US" sz="2400" dirty="0">
                  <a:solidFill>
                    <a:prstClr val="black"/>
                  </a:solidFill>
                  <a:latin typeface="Calibri"/>
                </a:rPr>
                <a:t>nuisance shall be caused to any owner or occupier of land in the vicinity of your “Home Activity” as a result of the sign. </a:t>
              </a:r>
              <a:endParaRPr lang="en-US" sz="2000" dirty="0">
                <a:solidFill>
                  <a:srgbClr val="272727"/>
                </a:solidFill>
                <a:latin typeface="Assistant Regular"/>
              </a:endParaRPr>
            </a:p>
          </p:txBody>
        </p:sp>
        <p:sp>
          <p:nvSpPr>
            <p:cNvPr id="10" name="TextBox 10"/>
            <p:cNvSpPr txBox="1"/>
            <p:nvPr/>
          </p:nvSpPr>
          <p:spPr>
            <a:xfrm>
              <a:off x="1596936" y="210464"/>
              <a:ext cx="3048000" cy="641202"/>
            </a:xfrm>
            <a:prstGeom prst="rect">
              <a:avLst/>
            </a:prstGeom>
          </p:spPr>
          <p:txBody>
            <a:bodyPr wrap="square" lIns="0" tIns="0" rIns="0" bIns="0" rtlCol="0" anchor="t">
              <a:spAutoFit/>
            </a:bodyPr>
            <a:lstStyle/>
            <a:p>
              <a:pPr defTabSz="609630">
                <a:lnSpc>
                  <a:spcPts val="2495"/>
                </a:lnSpc>
              </a:pPr>
              <a:r>
                <a:rPr lang="en-US" sz="2400" b="1" dirty="0">
                  <a:solidFill>
                    <a:srgbClr val="272727"/>
                  </a:solidFill>
                </a:rPr>
                <a:t>Signage  </a:t>
              </a:r>
            </a:p>
          </p:txBody>
        </p:sp>
        <p:grpSp>
          <p:nvGrpSpPr>
            <p:cNvPr id="11" name="Group 11"/>
            <p:cNvGrpSpPr/>
            <p:nvPr/>
          </p:nvGrpSpPr>
          <p:grpSpPr>
            <a:xfrm>
              <a:off x="0" y="0"/>
              <a:ext cx="1062132" cy="106213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8675"/>
              </a:solidFill>
            </p:spPr>
          </p:sp>
        </p:grpSp>
        <p:sp>
          <p:nvSpPr>
            <p:cNvPr id="13" name="TextBox 13"/>
            <p:cNvSpPr txBox="1"/>
            <p:nvPr/>
          </p:nvSpPr>
          <p:spPr>
            <a:xfrm>
              <a:off x="132766" y="250360"/>
              <a:ext cx="796598" cy="666850"/>
            </a:xfrm>
            <a:prstGeom prst="rect">
              <a:avLst/>
            </a:prstGeom>
          </p:spPr>
          <p:txBody>
            <a:bodyPr lIns="0" tIns="0" rIns="0" bIns="0" rtlCol="0" anchor="t">
              <a:spAutoFit/>
            </a:bodyPr>
            <a:lstStyle/>
            <a:p>
              <a:pPr algn="ctr" defTabSz="609630">
                <a:lnSpc>
                  <a:spcPts val="2599"/>
                </a:lnSpc>
              </a:pPr>
              <a:r>
                <a:rPr lang="en-US" sz="2599">
                  <a:solidFill>
                    <a:srgbClr val="FFFFFF"/>
                  </a:solidFill>
                  <a:latin typeface="Halant Bold Bold"/>
                </a:rPr>
                <a:t>2</a:t>
              </a:r>
            </a:p>
          </p:txBody>
        </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 y="200318"/>
            <a:ext cx="830830" cy="1520575"/>
          </a:xfrm>
          <a:prstGeom prst="rect">
            <a:avLst/>
          </a:prstGeom>
        </p:spPr>
      </p:pic>
      <p:sp>
        <p:nvSpPr>
          <p:cNvPr id="17" name="TextBox 16"/>
          <p:cNvSpPr txBox="1"/>
          <p:nvPr/>
        </p:nvSpPr>
        <p:spPr>
          <a:xfrm>
            <a:off x="1287379" y="452775"/>
            <a:ext cx="6771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8675"/>
                </a:solidFill>
                <a:effectLst/>
                <a:uLnTx/>
                <a:uFillTx/>
                <a:latin typeface="Calibri"/>
                <a:ea typeface="+mn-ea"/>
                <a:cs typeface="+mn-cs"/>
              </a:rPr>
              <a:t>Other considerations</a:t>
            </a:r>
            <a:endParaRPr kumimoji="0" lang="en-AU" sz="6000" b="0" i="0" u="none" strike="noStrike" kern="1200" cap="none" spc="0" normalizeH="0" baseline="0" noProof="0" dirty="0">
              <a:ln>
                <a:noFill/>
              </a:ln>
              <a:solidFill>
                <a:srgbClr val="008675"/>
              </a:solidFill>
              <a:effectLst/>
              <a:uLnTx/>
              <a:uFillTx/>
              <a:latin typeface="Calibri"/>
              <a:ea typeface="+mn-ea"/>
              <a:cs typeface="+mn-cs"/>
            </a:endParaRPr>
          </a:p>
        </p:txBody>
      </p:sp>
    </p:spTree>
    <p:extLst>
      <p:ext uri="{BB962C8B-B14F-4D97-AF65-F5344CB8AC3E}">
        <p14:creationId xmlns:p14="http://schemas.microsoft.com/office/powerpoint/2010/main" val="1552976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0" y="2514600"/>
            <a:ext cx="677198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8675"/>
                </a:solidFill>
                <a:effectLst/>
                <a:uLnTx/>
                <a:uFillTx/>
                <a:latin typeface="Calibri"/>
                <a:ea typeface="+mn-ea"/>
                <a:cs typeface="+mn-cs"/>
              </a:rPr>
              <a:t>Thank you</a:t>
            </a:r>
            <a:endParaRPr kumimoji="0" lang="en-AU" sz="6000" b="0" i="0" u="none" strike="noStrike" kern="1200" cap="none" spc="0" normalizeH="0" baseline="0" noProof="0" dirty="0">
              <a:ln>
                <a:noFill/>
              </a:ln>
              <a:solidFill>
                <a:srgbClr val="008675"/>
              </a:solidFill>
              <a:effectLst/>
              <a:uLnTx/>
              <a:uFillTx/>
              <a:latin typeface="Calibri"/>
              <a:ea typeface="+mn-ea"/>
              <a:cs typeface="+mn-cs"/>
            </a:endParaRPr>
          </a:p>
        </p:txBody>
      </p:sp>
      <p:cxnSp>
        <p:nvCxnSpPr>
          <p:cNvPr id="9" name="Straight Connector 8"/>
          <p:cNvCxnSpPr/>
          <p:nvPr/>
        </p:nvCxnSpPr>
        <p:spPr>
          <a:xfrm>
            <a:off x="0" y="6019800"/>
            <a:ext cx="12192000" cy="0"/>
          </a:xfrm>
          <a:prstGeom prst="line">
            <a:avLst/>
          </a:prstGeom>
          <a:ln w="38100">
            <a:solidFill>
              <a:srgbClr val="008675"/>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72600" y="6248400"/>
            <a:ext cx="2438400" cy="3810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ahc.sa.gov.au</a:t>
            </a:r>
            <a:endParaRPr kumimoji="0" lang="en-AU"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407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AU" dirty="0"/>
              <a:t>Kirsty Parkin</a:t>
            </a:r>
          </a:p>
        </p:txBody>
      </p:sp>
      <p:sp>
        <p:nvSpPr>
          <p:cNvPr id="3" name="Text Placeholder 2"/>
          <p:cNvSpPr>
            <a:spLocks noGrp="1"/>
          </p:cNvSpPr>
          <p:nvPr>
            <p:ph type="body" sz="quarter" idx="14"/>
          </p:nvPr>
        </p:nvSpPr>
        <p:spPr/>
        <p:txBody>
          <a:bodyPr>
            <a:normAutofit fontScale="92500" lnSpcReduction="10000"/>
          </a:bodyPr>
          <a:lstStyle/>
          <a:p>
            <a:r>
              <a:rPr lang="en-AU" dirty="0"/>
              <a:t>Home-Based Business Information session</a:t>
            </a:r>
          </a:p>
          <a:p>
            <a:r>
              <a:rPr lang="en-AU" dirty="0"/>
              <a:t>Adelaide Hills Council</a:t>
            </a:r>
          </a:p>
        </p:txBody>
      </p:sp>
      <p:sp>
        <p:nvSpPr>
          <p:cNvPr id="4" name="Text Placeholder 3"/>
          <p:cNvSpPr>
            <a:spLocks noGrp="1"/>
          </p:cNvSpPr>
          <p:nvPr>
            <p:ph type="body" sz="quarter" idx="15"/>
          </p:nvPr>
        </p:nvSpPr>
        <p:spPr/>
        <p:txBody>
          <a:bodyPr>
            <a:normAutofit fontScale="92500" lnSpcReduction="10000"/>
          </a:bodyPr>
          <a:lstStyle/>
          <a:p>
            <a:r>
              <a:rPr lang="en-AU" dirty="0"/>
              <a:t>Business and Industry Development Manager</a:t>
            </a:r>
          </a:p>
          <a:p>
            <a:r>
              <a:rPr lang="en-AU" dirty="0"/>
              <a:t>Small Business Team</a:t>
            </a:r>
          </a:p>
        </p:txBody>
      </p:sp>
    </p:spTree>
    <p:extLst>
      <p:ext uri="{BB962C8B-B14F-4D97-AF65-F5344CB8AC3E}">
        <p14:creationId xmlns:p14="http://schemas.microsoft.com/office/powerpoint/2010/main" val="369967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4267" dirty="0"/>
              <a:t>Department for Innovation and Skills (DIS)</a:t>
            </a:r>
          </a:p>
        </p:txBody>
      </p:sp>
      <p:sp>
        <p:nvSpPr>
          <p:cNvPr id="3" name="Content Placeholder 2"/>
          <p:cNvSpPr>
            <a:spLocks noGrp="1"/>
          </p:cNvSpPr>
          <p:nvPr>
            <p:ph idx="1"/>
          </p:nvPr>
        </p:nvSpPr>
        <p:spPr>
          <a:xfrm>
            <a:off x="520485" y="1693252"/>
            <a:ext cx="11055019" cy="3744416"/>
          </a:xfrm>
        </p:spPr>
        <p:txBody>
          <a:bodyPr/>
          <a:lstStyle/>
          <a:p>
            <a:pPr marL="0" indent="0">
              <a:buNone/>
            </a:pPr>
            <a:r>
              <a:rPr lang="en-AU" sz="2400" b="1" dirty="0"/>
              <a:t>Growing the South Australian economy by supporting people and business to succeed</a:t>
            </a:r>
          </a:p>
          <a:p>
            <a:pPr marL="0" indent="0">
              <a:spcBef>
                <a:spcPts val="0"/>
              </a:spcBef>
              <a:buNone/>
            </a:pPr>
            <a:endParaRPr lang="en-AU" sz="2400" b="1" dirty="0"/>
          </a:p>
          <a:p>
            <a:pPr marL="0" indent="0">
              <a:buNone/>
            </a:pPr>
            <a:r>
              <a:rPr lang="en-AU" sz="2133" b="1" dirty="0"/>
              <a:t>We support economic growth by:</a:t>
            </a:r>
          </a:p>
          <a:p>
            <a:r>
              <a:rPr lang="en-AU" sz="2133" dirty="0"/>
              <a:t>Helping people get the skills they want, and the skills the economy needs</a:t>
            </a:r>
          </a:p>
          <a:p>
            <a:r>
              <a:rPr lang="en-AU" sz="2133" dirty="0"/>
              <a:t>Increasing South Australia’s productivity growth rate through research and innovation</a:t>
            </a:r>
          </a:p>
          <a:p>
            <a:r>
              <a:rPr lang="en-AU" sz="2133" dirty="0"/>
              <a:t>Supporting entrepreneurs and business growth</a:t>
            </a:r>
          </a:p>
          <a:p>
            <a:pPr marL="0" indent="0">
              <a:buNone/>
            </a:pPr>
            <a:endParaRPr lang="en-AU" sz="2667" dirty="0"/>
          </a:p>
        </p:txBody>
      </p:sp>
      <p:sp>
        <p:nvSpPr>
          <p:cNvPr id="4" name="Text Placeholder 3"/>
          <p:cNvSpPr>
            <a:spLocks noGrp="1"/>
          </p:cNvSpPr>
          <p:nvPr>
            <p:ph type="body" sz="quarter" idx="15"/>
          </p:nvPr>
        </p:nvSpPr>
        <p:spPr>
          <a:xfrm>
            <a:off x="520485" y="1038959"/>
            <a:ext cx="11055019" cy="576064"/>
          </a:xfrm>
        </p:spPr>
        <p:txBody>
          <a:bodyPr/>
          <a:lstStyle/>
          <a:p>
            <a:r>
              <a:rPr lang="en-AU"/>
              <a:t>Making a difference so South Australia thrives</a:t>
            </a:r>
          </a:p>
        </p:txBody>
      </p:sp>
    </p:spTree>
    <p:extLst>
      <p:ext uri="{BB962C8B-B14F-4D97-AF65-F5344CB8AC3E}">
        <p14:creationId xmlns:p14="http://schemas.microsoft.com/office/powerpoint/2010/main" val="17742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468EA-2087-7D43-A779-45F913FCE7F2}"/>
              </a:ext>
            </a:extLst>
          </p:cNvPr>
          <p:cNvSpPr>
            <a:spLocks noGrp="1"/>
          </p:cNvSpPr>
          <p:nvPr>
            <p:ph type="body" sz="quarter" idx="13"/>
          </p:nvPr>
        </p:nvSpPr>
        <p:spPr>
          <a:xfrm>
            <a:off x="620779" y="1220755"/>
            <a:ext cx="6531339" cy="960239"/>
          </a:xfrm>
        </p:spPr>
        <p:txBody>
          <a:bodyPr/>
          <a:lstStyle/>
          <a:p>
            <a:r>
              <a:rPr lang="en-US" sz="3733"/>
              <a:t>SA Small Business landscape</a:t>
            </a:r>
          </a:p>
        </p:txBody>
      </p:sp>
      <p:sp>
        <p:nvSpPr>
          <p:cNvPr id="3" name="Content Placeholder 2">
            <a:extLst>
              <a:ext uri="{FF2B5EF4-FFF2-40B4-BE49-F238E27FC236}">
                <a16:creationId xmlns:a16="http://schemas.microsoft.com/office/drawing/2014/main" id="{D0FE8281-6896-A946-A5BF-0618AA0D0F02}"/>
              </a:ext>
            </a:extLst>
          </p:cNvPr>
          <p:cNvSpPr>
            <a:spLocks noGrp="1"/>
          </p:cNvSpPr>
          <p:nvPr>
            <p:ph idx="1"/>
          </p:nvPr>
        </p:nvSpPr>
        <p:spPr>
          <a:xfrm>
            <a:off x="620779" y="1892829"/>
            <a:ext cx="5571232" cy="4416491"/>
          </a:xfrm>
        </p:spPr>
        <p:txBody>
          <a:bodyPr/>
          <a:lstStyle/>
          <a:p>
            <a:r>
              <a:rPr lang="en-US" sz="2133"/>
              <a:t>Total SA population = 1.7M</a:t>
            </a:r>
          </a:p>
          <a:p>
            <a:r>
              <a:rPr lang="en-US" sz="2133"/>
              <a:t>@150k small businesses operating in SA</a:t>
            </a:r>
          </a:p>
          <a:p>
            <a:r>
              <a:rPr lang="en-US" sz="2133"/>
              <a:t>Represent @98% of all the </a:t>
            </a:r>
          </a:p>
          <a:p>
            <a:pPr marL="0" indent="0">
              <a:buNone/>
            </a:pPr>
            <a:r>
              <a:rPr lang="en-US" sz="2133"/>
              <a:t>     State’s businesses</a:t>
            </a:r>
          </a:p>
          <a:p>
            <a:r>
              <a:rPr lang="en-US" sz="2133"/>
              <a:t>Employ @40% of the SA</a:t>
            </a:r>
          </a:p>
          <a:p>
            <a:pPr marL="0" indent="0">
              <a:buNone/>
            </a:pPr>
            <a:r>
              <a:rPr lang="en-US" sz="2133"/>
              <a:t>     workforce</a:t>
            </a:r>
          </a:p>
          <a:p>
            <a:r>
              <a:rPr lang="en-US" sz="2133"/>
              <a:t>Contribute more than </a:t>
            </a:r>
          </a:p>
          <a:p>
            <a:pPr marL="0" indent="0">
              <a:buNone/>
            </a:pPr>
            <a:r>
              <a:rPr lang="en-US" sz="2133"/>
              <a:t>     $60 billion to sales and service</a:t>
            </a:r>
          </a:p>
          <a:p>
            <a:pPr marL="0" indent="0">
              <a:buNone/>
            </a:pPr>
            <a:r>
              <a:rPr lang="en-US" sz="2133"/>
              <a:t>     income in SA.</a:t>
            </a:r>
          </a:p>
        </p:txBody>
      </p:sp>
    </p:spTree>
    <p:extLst>
      <p:ext uri="{BB962C8B-B14F-4D97-AF65-F5344CB8AC3E}">
        <p14:creationId xmlns:p14="http://schemas.microsoft.com/office/powerpoint/2010/main" val="215829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B468EA-2087-7D43-A779-45F913FCE7F2}"/>
              </a:ext>
            </a:extLst>
          </p:cNvPr>
          <p:cNvSpPr>
            <a:spLocks noGrp="1"/>
          </p:cNvSpPr>
          <p:nvPr>
            <p:ph type="body" sz="quarter" idx="13"/>
          </p:nvPr>
        </p:nvSpPr>
        <p:spPr>
          <a:xfrm>
            <a:off x="620779" y="1316766"/>
            <a:ext cx="5955275" cy="960239"/>
          </a:xfrm>
        </p:spPr>
        <p:txBody>
          <a:bodyPr/>
          <a:lstStyle/>
          <a:p>
            <a:r>
              <a:rPr lang="en-US" sz="4267"/>
              <a:t>Business lifecycle</a:t>
            </a:r>
          </a:p>
        </p:txBody>
      </p:sp>
      <p:pic>
        <p:nvPicPr>
          <p:cNvPr id="5" name="Content Placeholder 4">
            <a:extLst>
              <a:ext uri="{FF2B5EF4-FFF2-40B4-BE49-F238E27FC236}">
                <a16:creationId xmlns:a16="http://schemas.microsoft.com/office/drawing/2014/main" id="{E011C008-5DD4-4C81-8988-72294826F352}"/>
              </a:ext>
            </a:extLst>
          </p:cNvPr>
          <p:cNvPicPr>
            <a:picLocks noGrp="1" noChangeAspect="1"/>
          </p:cNvPicPr>
          <p:nvPr>
            <p:ph idx="1"/>
          </p:nvPr>
        </p:nvPicPr>
        <p:blipFill>
          <a:blip r:embed="rId2"/>
          <a:stretch>
            <a:fillRect/>
          </a:stretch>
        </p:blipFill>
        <p:spPr>
          <a:xfrm>
            <a:off x="1391478" y="2180862"/>
            <a:ext cx="2609079" cy="4415367"/>
          </a:xfrm>
          <a:solidFill>
            <a:srgbClr val="002840"/>
          </a:solidFill>
        </p:spPr>
      </p:pic>
    </p:spTree>
    <p:extLst>
      <p:ext uri="{BB962C8B-B14F-4D97-AF65-F5344CB8AC3E}">
        <p14:creationId xmlns:p14="http://schemas.microsoft.com/office/powerpoint/2010/main" val="28424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4267"/>
              <a:t>SA Business Hub</a:t>
            </a:r>
          </a:p>
        </p:txBody>
      </p:sp>
      <p:sp>
        <p:nvSpPr>
          <p:cNvPr id="3" name="Content Placeholder 2"/>
          <p:cNvSpPr>
            <a:spLocks noGrp="1"/>
          </p:cNvSpPr>
          <p:nvPr>
            <p:ph idx="1"/>
          </p:nvPr>
        </p:nvSpPr>
        <p:spPr>
          <a:xfrm>
            <a:off x="520485" y="1745837"/>
            <a:ext cx="11055019" cy="3744416"/>
          </a:xfrm>
        </p:spPr>
        <p:txBody>
          <a:bodyPr/>
          <a:lstStyle/>
          <a:p>
            <a:pPr marL="0" indent="0">
              <a:buNone/>
            </a:pPr>
            <a:endParaRPr lang="en-AU" sz="2400" b="1"/>
          </a:p>
          <a:p>
            <a:pPr marL="0" indent="0">
              <a:buNone/>
            </a:pPr>
            <a:endParaRPr lang="en-AU" sz="2400" b="1"/>
          </a:p>
        </p:txBody>
      </p:sp>
      <p:sp>
        <p:nvSpPr>
          <p:cNvPr id="4" name="Text Placeholder 3"/>
          <p:cNvSpPr>
            <a:spLocks noGrp="1"/>
          </p:cNvSpPr>
          <p:nvPr>
            <p:ph type="body" sz="quarter" idx="15"/>
          </p:nvPr>
        </p:nvSpPr>
        <p:spPr>
          <a:xfrm>
            <a:off x="520485" y="1129877"/>
            <a:ext cx="11055019" cy="576064"/>
          </a:xfrm>
        </p:spPr>
        <p:txBody>
          <a:bodyPr/>
          <a:lstStyle/>
          <a:p>
            <a:r>
              <a:rPr lang="en-AU"/>
              <a:t>SA Business Infoline</a:t>
            </a:r>
          </a:p>
        </p:txBody>
      </p:sp>
      <p:pic>
        <p:nvPicPr>
          <p:cNvPr id="6" name="Picture 5">
            <a:extLst>
              <a:ext uri="{FF2B5EF4-FFF2-40B4-BE49-F238E27FC236}">
                <a16:creationId xmlns:a16="http://schemas.microsoft.com/office/drawing/2014/main" id="{5C67934B-CB87-4B95-B0EC-548015A1D63C}"/>
              </a:ext>
            </a:extLst>
          </p:cNvPr>
          <p:cNvPicPr>
            <a:picLocks noChangeAspect="1"/>
          </p:cNvPicPr>
          <p:nvPr/>
        </p:nvPicPr>
        <p:blipFill rotWithShape="1">
          <a:blip r:embed="rId2"/>
          <a:srcRect l="4964" r="1443"/>
          <a:stretch/>
        </p:blipFill>
        <p:spPr>
          <a:xfrm>
            <a:off x="2447595" y="2180862"/>
            <a:ext cx="6447301" cy="2208245"/>
          </a:xfrm>
          <a:prstGeom prst="rect">
            <a:avLst/>
          </a:prstGeom>
        </p:spPr>
      </p:pic>
      <p:sp>
        <p:nvSpPr>
          <p:cNvPr id="9" name="TextBox 8">
            <a:extLst>
              <a:ext uri="{FF2B5EF4-FFF2-40B4-BE49-F238E27FC236}">
                <a16:creationId xmlns:a16="http://schemas.microsoft.com/office/drawing/2014/main" id="{964BB4DC-A62A-4AEB-B51D-5491379313FC}"/>
              </a:ext>
            </a:extLst>
          </p:cNvPr>
          <p:cNvSpPr txBox="1"/>
          <p:nvPr/>
        </p:nvSpPr>
        <p:spPr>
          <a:xfrm>
            <a:off x="2831637" y="4710553"/>
            <a:ext cx="7296811" cy="7487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33"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Phone: </a:t>
            </a:r>
            <a:r>
              <a:rPr kumimoji="0" lang="en-AU"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(08) 8429 3801 (</a:t>
            </a:r>
            <a:r>
              <a:rPr kumimoji="0" lang="en-US"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9am – 5pm Monday to Friday)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33"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Email: </a:t>
            </a:r>
            <a:r>
              <a:rPr kumimoji="0" lang="en-AU" sz="2133" b="0" i="0" u="sng" strike="noStrike" kern="1200" cap="none" spc="0" normalizeH="0" baseline="0" noProof="0">
                <a:ln>
                  <a:noFill/>
                </a:ln>
                <a:solidFill>
                  <a:srgbClr val="0563C1"/>
                </a:solidFill>
                <a:effectLst/>
                <a:uLnTx/>
                <a:uFillTx/>
                <a:latin typeface="Century Gothic" panose="020B0502020202020204" pitchFamily="34" charset="0"/>
                <a:ea typeface="Times New Roman" panose="02020603050405020304" pitchFamily="18" charset="0"/>
                <a:cs typeface="+mn-cs"/>
                <a:hlinkClick r:id="rId3"/>
              </a:rPr>
              <a:t> DIS.SmallBusiness@sa.gov.au</a:t>
            </a:r>
            <a:r>
              <a:rPr kumimoji="0" lang="en-AU" sz="2133" b="0" i="0" u="none" strike="noStrike" kern="1200" cap="none" spc="0" normalizeH="0" baseline="0" noProof="0">
                <a:ln>
                  <a:noFill/>
                </a:ln>
                <a:solidFill>
                  <a:srgbClr val="FF0000"/>
                </a:solidFill>
                <a:effectLst/>
                <a:uLnTx/>
                <a:uFillTx/>
                <a:latin typeface="Century Gothic" panose="020B0502020202020204" pitchFamily="34" charset="0"/>
                <a:ea typeface="Times New Roman" panose="02020603050405020304" pitchFamily="18" charset="0"/>
                <a:cs typeface="+mn-cs"/>
              </a:rPr>
              <a:t> </a:t>
            </a:r>
            <a:endParaRPr kumimoji="0" lang="en-US" sz="2133"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DA379B2C-122B-4348-8FEA-9D3A81B86476}"/>
              </a:ext>
            </a:extLst>
          </p:cNvPr>
          <p:cNvPicPr/>
          <p:nvPr/>
        </p:nvPicPr>
        <p:blipFill rotWithShape="1">
          <a:blip r:embed="rId4"/>
          <a:srcRect l="9658" t="16109" r="83429" b="77035"/>
          <a:stretch/>
        </p:blipFill>
        <p:spPr bwMode="auto">
          <a:xfrm>
            <a:off x="9936427" y="5373550"/>
            <a:ext cx="1168400" cy="876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7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4267"/>
              <a:t>Regional Support</a:t>
            </a:r>
          </a:p>
        </p:txBody>
      </p:sp>
      <p:sp>
        <p:nvSpPr>
          <p:cNvPr id="3" name="Content Placeholder 2"/>
          <p:cNvSpPr>
            <a:spLocks noGrp="1"/>
          </p:cNvSpPr>
          <p:nvPr>
            <p:ph idx="1"/>
          </p:nvPr>
        </p:nvSpPr>
        <p:spPr>
          <a:xfrm>
            <a:off x="520485" y="1745837"/>
            <a:ext cx="11055019" cy="3744416"/>
          </a:xfrm>
        </p:spPr>
        <p:txBody>
          <a:bodyPr/>
          <a:lstStyle/>
          <a:p>
            <a:pPr marL="0" indent="0">
              <a:buNone/>
            </a:pPr>
            <a:endParaRPr lang="en-AU" sz="2400" b="1"/>
          </a:p>
          <a:p>
            <a:pPr marL="0" indent="0">
              <a:buNone/>
            </a:pPr>
            <a:endParaRPr lang="en-AU" sz="2400" b="1"/>
          </a:p>
        </p:txBody>
      </p:sp>
      <p:sp>
        <p:nvSpPr>
          <p:cNvPr id="4" name="Text Placeholder 3"/>
          <p:cNvSpPr>
            <a:spLocks noGrp="1"/>
          </p:cNvSpPr>
          <p:nvPr>
            <p:ph type="body" sz="quarter" idx="15"/>
          </p:nvPr>
        </p:nvSpPr>
        <p:spPr>
          <a:xfrm>
            <a:off x="431459" y="1144225"/>
            <a:ext cx="11055019" cy="576064"/>
          </a:xfrm>
        </p:spPr>
        <p:txBody>
          <a:bodyPr/>
          <a:lstStyle/>
          <a:p>
            <a:r>
              <a:rPr lang="en-AU" sz="2667"/>
              <a:t>South Australian Disaster Small Business Transformation &amp; Growth Program</a:t>
            </a:r>
          </a:p>
        </p:txBody>
      </p:sp>
      <p:sp>
        <p:nvSpPr>
          <p:cNvPr id="8" name="TextBox 7">
            <a:extLst>
              <a:ext uri="{FF2B5EF4-FFF2-40B4-BE49-F238E27FC236}">
                <a16:creationId xmlns:a16="http://schemas.microsoft.com/office/drawing/2014/main" id="{F9D26FC2-4410-4A0E-80D5-0CCDF65DDE26}"/>
              </a:ext>
            </a:extLst>
          </p:cNvPr>
          <p:cNvSpPr txBox="1"/>
          <p:nvPr/>
        </p:nvSpPr>
        <p:spPr>
          <a:xfrm>
            <a:off x="541341" y="1604797"/>
            <a:ext cx="11055019"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SA Government continues to support the Adelaide Hills and Kangaroo Island communities following the devastating 2019/20 bushfires with a range of measures, including established Business Hubs, connecting </a:t>
            </a:r>
            <a:r>
              <a:rPr kumimoji="0" lang="en-AU"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businesses to information and support services </a:t>
            </a: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to help successfully start, run and grow their business.</a:t>
            </a:r>
            <a:endParaRPr kumimoji="0" lang="en-AU"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Adelaide Hills Business Hub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Located at the </a:t>
            </a: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Adelaide Hills Business Centre </a:t>
            </a: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Woodside, you can book an appointment with Amanda Hunt, Business Recovery Officer – Adelaide Hills (Monday, Wednesday, Friday 9am – 5pm or by appointment).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Phone: </a:t>
            </a: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Amanda Hunt on 0435 288 469 </a:t>
            </a:r>
            <a:r>
              <a:rPr kumimoji="0" lang="en-AU" sz="1600"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
            </a:r>
            <a:br>
              <a:rPr kumimoji="0" lang="en-AU" sz="1600"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br>
            <a:r>
              <a:rPr kumimoji="0" lang="en-AU" sz="1600"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Email: </a:t>
            </a:r>
            <a:r>
              <a:rPr kumimoji="0" lang="en-AU" sz="1600" b="0" i="0" u="sng" strike="noStrike" kern="1200" cap="none" spc="0" normalizeH="0" baseline="0" noProof="0">
                <a:ln>
                  <a:noFill/>
                </a:ln>
                <a:solidFill>
                  <a:srgbClr val="0563C1"/>
                </a:solidFill>
                <a:effectLst/>
                <a:uLnTx/>
                <a:uFillTx/>
                <a:latin typeface="Century Gothic" panose="020B0502020202020204" pitchFamily="34" charset="0"/>
                <a:ea typeface="Times New Roman" panose="02020603050405020304" pitchFamily="18" charset="0"/>
                <a:cs typeface="+mn-cs"/>
                <a:hlinkClick r:id="rId4"/>
              </a:rPr>
              <a:t> </a:t>
            </a:r>
            <a:r>
              <a:rPr kumimoji="0" lang="en-AU" sz="1600" b="0" i="0" u="sng" strike="noStrike" kern="1200" cap="none" spc="0" normalizeH="0" baseline="0" noProof="0">
                <a:ln>
                  <a:noFill/>
                </a:ln>
                <a:solidFill>
                  <a:srgbClr val="0563C1"/>
                </a:solidFill>
                <a:effectLst/>
                <a:uLnTx/>
                <a:uFillTx/>
                <a:latin typeface="Century Gothic" panose="020B0502020202020204" pitchFamily="34" charset="0"/>
                <a:ea typeface="+mn-ea"/>
                <a:cs typeface="+mn-cs"/>
                <a:hlinkClick r:id="rId5">
                  <a:extLst>
                    <a:ext uri="{A12FA001-AC4F-418D-AE19-62706E023703}">
                      <ahyp:hlinkClr xmlns="" xmlns:ahyp="http://schemas.microsoft.com/office/drawing/2018/hyperlinkcolor" val="tx"/>
                    </a:ext>
                  </a:extLst>
                </a:hlinkClick>
              </a:rPr>
              <a:t>Amanda.Hunt@sa.gov.au </a:t>
            </a:r>
            <a:endParaRPr kumimoji="0" lang="en-AU" sz="1600" b="0" i="0" u="sng" strike="noStrike" kern="1200" cap="none" spc="0" normalizeH="0" baseline="0" noProof="0">
              <a:ln>
                <a:noFill/>
              </a:ln>
              <a:solidFill>
                <a:srgbClr val="0563C1"/>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Kangaroo Island Business Hub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Located on Commercial Street in Kingscote, the Hub offers a range of in-house services including business 	information, expert advice, government support services, coaching and mentoring, co-working 	and event 	spaces to help your business start, grow or become more competitive.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	Phone: </a:t>
            </a:r>
            <a:r>
              <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Susi Whitehead on 0429 005 356. </a:t>
            </a:r>
            <a:r>
              <a:rPr kumimoji="0" lang="en-AU" sz="1600"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
            </a:r>
            <a:br>
              <a:rPr kumimoji="0" lang="en-AU" sz="1600"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br>
            <a:r>
              <a:rPr kumimoji="0" lang="en-AU" sz="1600"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	</a:t>
            </a:r>
            <a:r>
              <a:rPr kumimoji="0" lang="en-AU" sz="1600" b="1"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rPr>
              <a:t>Email: </a:t>
            </a:r>
            <a:r>
              <a:rPr kumimoji="0" lang="en-AU" sz="1600" b="0" i="0" u="sng" strike="noStrike" kern="1200" cap="none" spc="0" normalizeH="0" baseline="0" noProof="0">
                <a:ln>
                  <a:noFill/>
                </a:ln>
                <a:solidFill>
                  <a:srgbClr val="0563C1"/>
                </a:solidFill>
                <a:effectLst/>
                <a:uLnTx/>
                <a:uFillTx/>
                <a:latin typeface="Century Gothic" panose="020B0502020202020204" pitchFamily="34" charset="0"/>
                <a:ea typeface="Times New Roman" panose="02020603050405020304" pitchFamily="18" charset="0"/>
                <a:cs typeface="+mn-cs"/>
                <a:hlinkClick r:id="rId4"/>
              </a:rPr>
              <a:t> </a:t>
            </a:r>
            <a:r>
              <a:rPr kumimoji="0" lang="en-AU" sz="1600" b="0" i="0" u="sng" strike="noStrike" kern="1200" cap="none" spc="0" normalizeH="0" baseline="0" noProof="0">
                <a:ln>
                  <a:noFill/>
                </a:ln>
                <a:solidFill>
                  <a:srgbClr val="0563C1"/>
                </a:solidFill>
                <a:effectLst/>
                <a:uLnTx/>
                <a:uFillTx/>
                <a:latin typeface="Century Gothic" panose="020B0502020202020204" pitchFamily="34" charset="0"/>
                <a:ea typeface="Times New Roman" panose="02020603050405020304" pitchFamily="18" charset="0"/>
                <a:cs typeface="+mn-cs"/>
              </a:rPr>
              <a:t>KIbusinesshub@sa.gov.au</a:t>
            </a:r>
            <a:endParaRPr kumimoji="0" lang="en-US" sz="1600" b="0" i="0" u="none" strike="noStrike" kern="1200" cap="none" spc="0" normalizeH="0" baseline="0" noProof="0">
              <a:ln>
                <a:noFill/>
              </a:ln>
              <a:solidFill>
                <a:srgbClr val="00284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A297D9D2-4FE0-4810-B236-3DB790E7FB83}"/>
              </a:ext>
            </a:extLst>
          </p:cNvPr>
          <p:cNvPicPr/>
          <p:nvPr/>
        </p:nvPicPr>
        <p:blipFill rotWithShape="1">
          <a:blip r:embed="rId6"/>
          <a:srcRect l="9658" t="16109" r="83429" b="77035"/>
          <a:stretch/>
        </p:blipFill>
        <p:spPr bwMode="auto">
          <a:xfrm>
            <a:off x="10032437" y="5253203"/>
            <a:ext cx="1168400" cy="876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47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1871</TotalTime>
  <Words>2018</Words>
  <Application>Microsoft Office PowerPoint</Application>
  <PresentationFormat>Widescreen</PresentationFormat>
  <Paragraphs>262</Paragraphs>
  <Slides>32</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32</vt:i4>
      </vt:variant>
    </vt:vector>
  </HeadingPairs>
  <TitlesOfParts>
    <vt:vector size="46" baseType="lpstr">
      <vt:lpstr>ＭＳ Ｐゴシック</vt:lpstr>
      <vt:lpstr>Arial</vt:lpstr>
      <vt:lpstr>Assistant Regular</vt:lpstr>
      <vt:lpstr>Calibri</vt:lpstr>
      <vt:lpstr>Calibri Light</vt:lpstr>
      <vt:lpstr>Century Gothic</vt:lpstr>
      <vt:lpstr>DesertDogHmk</vt:lpstr>
      <vt:lpstr>Halant Bold Bold</vt:lpstr>
      <vt:lpstr>Humnst777 BT</vt:lpstr>
      <vt:lpstr>Times New Roman</vt:lpstr>
      <vt:lpstr>Office Theme</vt:lpstr>
      <vt:lpstr>1_Office Theme</vt:lpstr>
      <vt:lpstr>2_Office Theme</vt:lpstr>
      <vt:lpstr>3_Office Theme</vt:lpstr>
      <vt:lpstr>Home-based Business Networking Event</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fibre initiative</vt:lpstr>
      <vt:lpstr>fibre initiative</vt:lpstr>
      <vt:lpstr>Next Steps</vt:lpstr>
      <vt:lpstr>PowerPoint Presentation</vt:lpstr>
      <vt:lpstr>Regional Development Australia</vt:lpstr>
      <vt:lpstr>RDA Role</vt:lpstr>
      <vt:lpstr>Services</vt:lpstr>
      <vt:lpstr>Resources</vt:lpstr>
      <vt:lpstr>PowerPoint Presentation</vt:lpstr>
      <vt:lpstr>New Planning and Design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nbn™ Enterprise Ethernet CVP 2019 campaign</dc:title>
  <dc:creator>Becky De Kauwe</dc:creator>
  <cp:lastModifiedBy>Brett Mayne</cp:lastModifiedBy>
  <cp:revision>480</cp:revision>
  <dcterms:created xsi:type="dcterms:W3CDTF">2021-08-17T01:20:08Z</dcterms:created>
  <dcterms:modified xsi:type="dcterms:W3CDTF">2021-12-02T01:18:48Z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2021-08-13T00:00:00Z</vt:filetime>
  </property>
  <property fmtid="{D5CDD505-2E9C-101B-9397-08002B2CF9AE}" pid="3" name="Creator">
    <vt:lpwstr>Microsoft® PowerPoint® for Microsoft 365</vt:lpwstr>
  </property>
  <property fmtid="{D5CDD505-2E9C-101B-9397-08002B2CF9AE}" pid="4" name="LastSaved">
    <vt:filetime>2021-08-17T00:00:00Z</vt:filetime>
  </property>
</Properties>
</file>