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notesSlides/notesSlide7.xml" ContentType="application/vnd.openxmlformats-officedocument.presentationml.notesSlide+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chart37.xml" ContentType="application/vnd.openxmlformats-officedocument.drawingml.chart+xml"/>
  <Override PartName="/ppt/charts/style7.xml" ContentType="application/vnd.ms-office.chartstyle+xml"/>
  <Override PartName="/ppt/charts/colors7.xml" ContentType="application/vnd.ms-office.chartcolorstyl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chart59.xml" ContentType="application/vnd.openxmlformats-officedocument.drawingml.chart+xml"/>
  <Override PartName="/ppt/charts/chart60.xml" ContentType="application/vnd.openxmlformats-officedocument.drawingml.chart+xml"/>
  <Override PartName="/ppt/charts/chart61.xml" ContentType="application/vnd.openxmlformats-officedocument.drawingml.chart+xml"/>
  <Override PartName="/ppt/notesSlides/notesSlide8.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style8.xml" ContentType="application/vnd.ms-office.chartstyle+xml"/>
  <Override PartName="/ppt/charts/colors8.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29"/>
  </p:notesMasterIdLst>
  <p:sldIdLst>
    <p:sldId id="260" r:id="rId6"/>
    <p:sldId id="369" r:id="rId7"/>
    <p:sldId id="370" r:id="rId8"/>
    <p:sldId id="371" r:id="rId9"/>
    <p:sldId id="372" r:id="rId10"/>
    <p:sldId id="373" r:id="rId11"/>
    <p:sldId id="380" r:id="rId12"/>
    <p:sldId id="317" r:id="rId13"/>
    <p:sldId id="319" r:id="rId14"/>
    <p:sldId id="353" r:id="rId15"/>
    <p:sldId id="308" r:id="rId16"/>
    <p:sldId id="310" r:id="rId17"/>
    <p:sldId id="343" r:id="rId18"/>
    <p:sldId id="314" r:id="rId19"/>
    <p:sldId id="329" r:id="rId20"/>
    <p:sldId id="390" r:id="rId21"/>
    <p:sldId id="391" r:id="rId22"/>
    <p:sldId id="392" r:id="rId23"/>
    <p:sldId id="374" r:id="rId24"/>
    <p:sldId id="383" r:id="rId25"/>
    <p:sldId id="384" r:id="rId26"/>
    <p:sldId id="376" r:id="rId27"/>
    <p:sldId id="297" r:id="rId28"/>
  </p:sldIdLst>
  <p:sldSz cx="6858000" cy="9906000" type="A4"/>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073" userDrawn="1">
          <p15:clr>
            <a:srgbClr val="A4A3A4"/>
          </p15:clr>
        </p15:guide>
        <p15:guide id="2" orient="horz" pos="3301" userDrawn="1">
          <p15:clr>
            <a:srgbClr val="A4A3A4"/>
          </p15:clr>
        </p15:guide>
        <p15:guide id="3" pos="2341" userDrawn="1">
          <p15:clr>
            <a:srgbClr val="A4A3A4"/>
          </p15:clr>
        </p15:guide>
        <p15:guide id="5" pos="1207" userDrawn="1">
          <p15:clr>
            <a:srgbClr val="A4A3A4"/>
          </p15:clr>
        </p15:guide>
        <p15:guide id="6" pos="2115">
          <p15:clr>
            <a:srgbClr val="A4A3A4"/>
          </p15:clr>
        </p15:guide>
        <p15:guide id="7" orient="horz" pos="9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E2B8F9A-1F29-523D-C203-447D12DC127C}" name="Terry Crackett" initials="TC" userId="S::tcrackett@ahc.sa.gov.au::c9da7e05-4808-43a4-97a5-3c05005d1ad3" providerId="AD"/>
  <p188:author id="{AF14B0DC-FDB2-B164-517F-FA8FAE75DC98}" name="Kira-Marie Laverty" initials="KML" userId="S::klaverty@ahc.sa.gov.au::e4741933-9f88-4731-ab72-e02fcd8fce2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Terry Crackett" initials="TC" lastIdx="12" clrIdx="0"/>
  <p:cmAuthor id="7" name="David Waters" initials="DW" lastIdx="2" clrIdx="7">
    <p:extLst>
      <p:ext uri="{19B8F6BF-5375-455C-9EA6-DF929625EA0E}">
        <p15:presenceInfo xmlns:p15="http://schemas.microsoft.com/office/powerpoint/2012/main" userId="S-1-5-21-21305428-854852670-367356602-7636" providerId="AD"/>
      </p:ext>
    </p:extLst>
  </p:cmAuthor>
  <p:cmAuthor id="1" name="Lachlan Miller" initials="LM" lastIdx="49" clrIdx="1"/>
  <p:cmAuthor id="8" name="David Collins" initials="DC" lastIdx="1" clrIdx="8">
    <p:extLst>
      <p:ext uri="{19B8F6BF-5375-455C-9EA6-DF929625EA0E}">
        <p15:presenceInfo xmlns:p15="http://schemas.microsoft.com/office/powerpoint/2012/main" userId="S::dacollins@ahc.sa.gov.au::cf551d47-462c-4e6d-bdfc-13483e2e66b0" providerId="AD"/>
      </p:ext>
    </p:extLst>
  </p:cmAuthor>
  <p:cmAuthor id="2" name="Peter Bice" initials="PB" lastIdx="6" clrIdx="2"/>
  <p:cmAuthor id="3" name="Kira-Marie Laverty" initials="KL" lastIdx="8" clrIdx="3">
    <p:extLst>
      <p:ext uri="{19B8F6BF-5375-455C-9EA6-DF929625EA0E}">
        <p15:presenceInfo xmlns:p15="http://schemas.microsoft.com/office/powerpoint/2012/main" userId="S-1-5-21-21305428-854852670-367356602-47113" providerId="AD"/>
      </p:ext>
    </p:extLst>
  </p:cmAuthor>
  <p:cmAuthor id="4" name="Marc Salver" initials="MS" lastIdx="3" clrIdx="4"/>
  <p:cmAuthor id="5" name="Melissa Bright" initials="MB" lastIdx="3" clrIdx="5">
    <p:extLst>
      <p:ext uri="{19B8F6BF-5375-455C-9EA6-DF929625EA0E}">
        <p15:presenceInfo xmlns:p15="http://schemas.microsoft.com/office/powerpoint/2012/main" userId="S-1-5-21-21305428-854852670-367356602-29026" providerId="AD"/>
      </p:ext>
    </p:extLst>
  </p:cmAuthor>
  <p:cmAuthor id="6" name="Natalie Westover" initials="NW" lastIdx="4" clrIdx="6">
    <p:extLst>
      <p:ext uri="{19B8F6BF-5375-455C-9EA6-DF929625EA0E}">
        <p15:presenceInfo xmlns:p15="http://schemas.microsoft.com/office/powerpoint/2012/main" userId="S-1-5-21-21305428-854852670-367356602-3152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BD9D6"/>
    <a:srgbClr val="9A0000"/>
    <a:srgbClr val="E7EDEC"/>
    <a:srgbClr val="DFF1EE"/>
    <a:srgbClr val="292929"/>
    <a:srgbClr val="F26800"/>
    <a:srgbClr val="AADAD3"/>
    <a:srgbClr val="F5F3F1"/>
    <a:srgbClr val="5F5F5F"/>
    <a:srgbClr val="604B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74" autoAdjust="0"/>
    <p:restoredTop sz="96395" autoAdjust="0"/>
  </p:normalViewPr>
  <p:slideViewPr>
    <p:cSldViewPr snapToObjects="1">
      <p:cViewPr>
        <p:scale>
          <a:sx n="142" d="100"/>
          <a:sy n="142" d="100"/>
        </p:scale>
        <p:origin x="1650" y="-3582"/>
      </p:cViewPr>
      <p:guideLst>
        <p:guide orient="horz" pos="4073"/>
        <p:guide orient="horz" pos="3301"/>
        <p:guide pos="2341"/>
        <p:guide pos="1207"/>
        <p:guide pos="2115"/>
        <p:guide orient="horz" pos="98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1" Type="http://schemas.openxmlformats.org/officeDocument/2006/relationships/package" Target="../embeddings/Microsoft_Excel_Worksheet30.xlsx"/></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1" Type="http://schemas.openxmlformats.org/officeDocument/2006/relationships/package" Target="../embeddings/Microsoft_Excel_Worksheet35.xlsx"/></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7.xml"/><Relationship Id="rId1" Type="http://schemas.microsoft.com/office/2011/relationships/chartStyle" Target="style7.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1" Type="http://schemas.openxmlformats.org/officeDocument/2006/relationships/package" Target="../embeddings/Microsoft_Excel_Worksheet38.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47.xml.rels><?xml version="1.0" encoding="UTF-8" standalone="yes"?>
<Relationships xmlns="http://schemas.openxmlformats.org/package/2006/relationships"><Relationship Id="rId1" Type="http://schemas.openxmlformats.org/officeDocument/2006/relationships/package" Target="../embeddings/Microsoft_Excel_Worksheet46.xlsx"/></Relationships>
</file>

<file path=ppt/charts/_rels/chart48.xml.rels><?xml version="1.0" encoding="UTF-8" standalone="yes"?>
<Relationships xmlns="http://schemas.openxmlformats.org/package/2006/relationships"><Relationship Id="rId1" Type="http://schemas.openxmlformats.org/officeDocument/2006/relationships/package" Target="../embeddings/Microsoft_Excel_Worksheet47.xlsx"/></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49.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1" Type="http://schemas.openxmlformats.org/officeDocument/2006/relationships/package" Target="../embeddings/Microsoft_Excel_Worksheet76.xlsx"/></Relationships>
</file>

<file path=ppt/charts/_rels/chart78.xml.rels><?xml version="1.0" encoding="UTF-8" standalone="yes"?>
<Relationships xmlns="http://schemas.openxmlformats.org/package/2006/relationships"><Relationship Id="rId1" Type="http://schemas.openxmlformats.org/officeDocument/2006/relationships/package" Target="../embeddings/Microsoft_Excel_Worksheet77.xlsx"/></Relationships>
</file>

<file path=ppt/charts/_rels/chart79.xml.rels><?xml version="1.0" encoding="UTF-8" standalone="yes"?>
<Relationships xmlns="http://schemas.openxmlformats.org/package/2006/relationships"><Relationship Id="rId1" Type="http://schemas.openxmlformats.org/officeDocument/2006/relationships/package" Target="../embeddings/Microsoft_Excel_Worksheet78.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1" Type="http://schemas.openxmlformats.org/officeDocument/2006/relationships/package" Target="../embeddings/Microsoft_Excel_Worksheet81.xlsx"/></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1" Type="http://schemas.openxmlformats.org/officeDocument/2006/relationships/package" Target="../embeddings/Microsoft_Excel_Worksheet84.xlsx"/></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softEdge rad="0"/>
            </a:effectLst>
          </c:spPr>
          <c:dPt>
            <c:idx val="0"/>
            <c:bubble3D val="0"/>
            <c:spPr>
              <a:solidFill>
                <a:schemeClr val="accent2"/>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1-E95B-46E6-9FF9-DBAF640A891D}"/>
              </c:ext>
            </c:extLst>
          </c:dPt>
          <c:dPt>
            <c:idx val="1"/>
            <c:bubble3D val="0"/>
            <c:spPr>
              <a:solidFill>
                <a:schemeClr val="accent1">
                  <a:lumMod val="75000"/>
                </a:schemeClr>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3-E95B-46E6-9FF9-DBAF640A891D}"/>
              </c:ext>
            </c:extLst>
          </c:dPt>
          <c:dPt>
            <c:idx val="2"/>
            <c:bubble3D val="0"/>
            <c:spPr>
              <a:solidFill>
                <a:schemeClr val="accent6"/>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5-E95B-46E6-9FF9-DBAF640A891D}"/>
              </c:ext>
            </c:extLst>
          </c:dPt>
          <c:dPt>
            <c:idx val="3"/>
            <c:bubble3D val="0"/>
            <c:spPr>
              <a:solidFill>
                <a:srgbClr val="FFC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7-E95B-46E6-9FF9-DBAF640A891D}"/>
              </c:ext>
            </c:extLst>
          </c:dPt>
          <c:dPt>
            <c:idx val="4"/>
            <c:bubble3D val="0"/>
            <c:spPr>
              <a:solidFill>
                <a:schemeClr val="accent3"/>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9-E95B-46E6-9FF9-DBAF640A891D}"/>
              </c:ext>
            </c:extLst>
          </c:dPt>
          <c:dPt>
            <c:idx val="5"/>
            <c:bubble3D val="0"/>
            <c:spPr>
              <a:solidFill>
                <a:srgbClr val="9A0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A-9241-4B6F-960A-D54B8F827B01}"/>
              </c:ext>
            </c:extLst>
          </c:dPt>
          <c:cat>
            <c:strRef>
              <c:f>Sheet1!$A$2:$A$7</c:f>
              <c:strCache>
                <c:ptCount val="6"/>
                <c:pt idx="0">
                  <c:v>On Track</c:v>
                </c:pt>
                <c:pt idx="1">
                  <c:v>Completed</c:v>
                </c:pt>
                <c:pt idx="2">
                  <c:v>Not Started</c:v>
                </c:pt>
                <c:pt idx="3">
                  <c:v>Deferred</c:v>
                </c:pt>
                <c:pt idx="4">
                  <c:v>Behind schedule</c:v>
                </c:pt>
                <c:pt idx="5">
                  <c:v>Cancelled</c:v>
                </c:pt>
              </c:strCache>
            </c:strRef>
          </c:cat>
          <c:val>
            <c:numRef>
              <c:f>Sheet1!$B$2:$B$7</c:f>
              <c:numCache>
                <c:formatCode>General</c:formatCode>
                <c:ptCount val="6"/>
                <c:pt idx="0">
                  <c:v>22</c:v>
                </c:pt>
                <c:pt idx="1">
                  <c:v>10</c:v>
                </c:pt>
                <c:pt idx="3">
                  <c:v>2</c:v>
                </c:pt>
                <c:pt idx="5">
                  <c:v>2</c:v>
                </c:pt>
              </c:numCache>
            </c:numRef>
          </c:val>
          <c:extLst>
            <c:ext xmlns:c16="http://schemas.microsoft.com/office/drawing/2014/chart" uri="{C3380CC4-5D6E-409C-BE32-E72D297353CC}">
              <c16:uniqueId val="{0000000A-E95B-46E6-9FF9-DBAF640A891D}"/>
            </c:ext>
          </c:extLst>
        </c:ser>
        <c:dLbls>
          <c:showLegendKey val="0"/>
          <c:showVal val="0"/>
          <c:showCatName val="0"/>
          <c:showSerName val="0"/>
          <c:showPercent val="0"/>
          <c:showBubbleSize val="0"/>
          <c:showLeaderLines val="1"/>
        </c:dLbls>
        <c:firstSliceAng val="161"/>
        <c:holeSize val="54"/>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00B050"/>
              </a:solidFill>
            </c:spPr>
            <c:extLst>
              <c:ext xmlns:c16="http://schemas.microsoft.com/office/drawing/2014/chart" uri="{C3380CC4-5D6E-409C-BE32-E72D297353CC}">
                <c16:uniqueId val="{00000000-9988-4411-8FFF-931BF3C50256}"/>
              </c:ext>
            </c:extLst>
          </c:dPt>
          <c:dPt>
            <c:idx val="1"/>
            <c:bubble3D val="0"/>
            <c:extLst>
              <c:ext xmlns:c16="http://schemas.microsoft.com/office/drawing/2014/chart" uri="{C3380CC4-5D6E-409C-BE32-E72D297353CC}">
                <c16:uniqueId val="{00000001-9988-4411-8FFF-931BF3C50256}"/>
              </c:ext>
            </c:extLst>
          </c:dPt>
          <c:dPt>
            <c:idx val="2"/>
            <c:bubble3D val="0"/>
            <c:extLst>
              <c:ext xmlns:c16="http://schemas.microsoft.com/office/drawing/2014/chart" uri="{C3380CC4-5D6E-409C-BE32-E72D297353CC}">
                <c16:uniqueId val="{00000002-9988-4411-8FFF-931BF3C50256}"/>
              </c:ext>
            </c:extLst>
          </c:dPt>
          <c:cat>
            <c:strRef>
              <c:f>Sheet1!$A$2:$A$4</c:f>
              <c:strCache>
                <c:ptCount val="2"/>
                <c:pt idx="0">
                  <c:v>1st Qtr</c:v>
                </c:pt>
                <c:pt idx="1">
                  <c:v>2nd Qtr</c:v>
                </c:pt>
              </c:strCache>
            </c:strRef>
          </c:cat>
          <c:val>
            <c:numRef>
              <c:f>Sheet1!$B$2:$B$4</c:f>
              <c:numCache>
                <c:formatCode>General</c:formatCode>
                <c:ptCount val="3"/>
                <c:pt idx="0">
                  <c:v>90</c:v>
                </c:pt>
                <c:pt idx="1">
                  <c:v>6</c:v>
                </c:pt>
                <c:pt idx="2">
                  <c:v>10</c:v>
                </c:pt>
              </c:numCache>
            </c:numRef>
          </c:val>
          <c:extLst>
            <c:ext xmlns:c16="http://schemas.microsoft.com/office/drawing/2014/chart" uri="{C3380CC4-5D6E-409C-BE32-E72D297353CC}">
              <c16:uniqueId val="{00000003-9988-4411-8FFF-931BF3C5025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FFC000"/>
              </a:solidFill>
            </c:spPr>
            <c:extLst>
              <c:ext xmlns:c16="http://schemas.microsoft.com/office/drawing/2014/chart" uri="{C3380CC4-5D6E-409C-BE32-E72D297353CC}">
                <c16:uniqueId val="{00000001-F275-4456-BA00-CC0A52F2BCAB}"/>
              </c:ext>
            </c:extLst>
          </c:dPt>
          <c:dPt>
            <c:idx val="1"/>
            <c:bubble3D val="0"/>
            <c:extLst>
              <c:ext xmlns:c16="http://schemas.microsoft.com/office/drawing/2014/chart" uri="{C3380CC4-5D6E-409C-BE32-E72D297353CC}">
                <c16:uniqueId val="{00000002-F275-4456-BA00-CC0A52F2BCAB}"/>
              </c:ext>
            </c:extLst>
          </c:dPt>
          <c:dPt>
            <c:idx val="2"/>
            <c:bubble3D val="0"/>
            <c:extLst>
              <c:ext xmlns:c16="http://schemas.microsoft.com/office/drawing/2014/chart" uri="{C3380CC4-5D6E-409C-BE32-E72D297353CC}">
                <c16:uniqueId val="{00000003-F275-4456-BA00-CC0A52F2BCAB}"/>
              </c:ext>
            </c:extLst>
          </c:dPt>
          <c:cat>
            <c:strRef>
              <c:f>Sheet1!$A$2:$A$4</c:f>
              <c:strCache>
                <c:ptCount val="2"/>
                <c:pt idx="0">
                  <c:v>1st Qtr</c:v>
                </c:pt>
                <c:pt idx="1">
                  <c:v>2nd Qtr</c:v>
                </c:pt>
              </c:strCache>
            </c:strRef>
          </c:cat>
          <c:val>
            <c:numRef>
              <c:f>Sheet1!$B$2:$B$4</c:f>
              <c:numCache>
                <c:formatCode>General</c:formatCode>
                <c:ptCount val="3"/>
                <c:pt idx="0">
                  <c:v>65</c:v>
                </c:pt>
                <c:pt idx="1">
                  <c:v>30</c:v>
                </c:pt>
                <c:pt idx="2">
                  <c:v>5</c:v>
                </c:pt>
              </c:numCache>
            </c:numRef>
          </c:val>
          <c:extLst>
            <c:ext xmlns:c16="http://schemas.microsoft.com/office/drawing/2014/chart" uri="{C3380CC4-5D6E-409C-BE32-E72D297353CC}">
              <c16:uniqueId val="{00000004-F275-4456-BA00-CC0A52F2BCA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0-282E-4CDD-8850-FC578068D576}"/>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96</c:v>
                </c:pt>
                <c:pt idx="1">
                  <c:v>76</c:v>
                </c:pt>
                <c:pt idx="2">
                  <c:v>58</c:v>
                </c:pt>
                <c:pt idx="3">
                  <c:v>96</c:v>
                </c:pt>
              </c:numCache>
            </c:numRef>
          </c:val>
          <c:smooth val="0"/>
          <c:extLst>
            <c:ext xmlns:c16="http://schemas.microsoft.com/office/drawing/2014/chart" uri="{C3380CC4-5D6E-409C-BE32-E72D297353CC}">
              <c16:uniqueId val="{00000001-282E-4CDD-8850-FC578068D576}"/>
            </c:ext>
          </c:extLst>
        </c:ser>
        <c:dLbls>
          <c:showLegendKey val="0"/>
          <c:showVal val="0"/>
          <c:showCatName val="0"/>
          <c:showSerName val="0"/>
          <c:showPercent val="0"/>
          <c:showBubbleSize val="0"/>
        </c:dLbls>
        <c:smooth val="0"/>
        <c:axId val="150125952"/>
        <c:axId val="150132224"/>
      </c:lineChart>
      <c:catAx>
        <c:axId val="150125952"/>
        <c:scaling>
          <c:orientation val="minMax"/>
        </c:scaling>
        <c:delete val="0"/>
        <c:axPos val="b"/>
        <c:numFmt formatCode="General" sourceLinked="0"/>
        <c:majorTickMark val="none"/>
        <c:minorTickMark val="none"/>
        <c:tickLblPos val="nextTo"/>
        <c:txPr>
          <a:bodyPr/>
          <a:lstStyle/>
          <a:p>
            <a:pPr>
              <a:defRPr sz="800"/>
            </a:pPr>
            <a:endParaRPr lang="en-US"/>
          </a:p>
        </c:txPr>
        <c:crossAx val="150132224"/>
        <c:crosses val="autoZero"/>
        <c:auto val="1"/>
        <c:lblAlgn val="ctr"/>
        <c:lblOffset val="100"/>
        <c:noMultiLvlLbl val="0"/>
      </c:catAx>
      <c:valAx>
        <c:axId val="150132224"/>
        <c:scaling>
          <c:orientation val="minMax"/>
          <c:max val="120"/>
          <c:min val="40"/>
        </c:scaling>
        <c:delete val="0"/>
        <c:axPos val="l"/>
        <c:majorGridlines/>
        <c:numFmt formatCode="General" sourceLinked="1"/>
        <c:majorTickMark val="none"/>
        <c:minorTickMark val="none"/>
        <c:tickLblPos val="nextTo"/>
        <c:txPr>
          <a:bodyPr/>
          <a:lstStyle/>
          <a:p>
            <a:pPr>
              <a:defRPr sz="800"/>
            </a:pPr>
            <a:endParaRPr lang="en-US"/>
          </a:p>
        </c:txPr>
        <c:crossAx val="150125952"/>
        <c:crosses val="autoZero"/>
        <c:crossBetween val="between"/>
        <c:majorUnit val="20"/>
        <c:minorUnit val="5"/>
      </c:valAx>
    </c:plotArea>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57C6-406F-B01C-35778BC8DD7E}"/>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50</c:v>
                </c:pt>
                <c:pt idx="1">
                  <c:v>50</c:v>
                </c:pt>
                <c:pt idx="2">
                  <c:v>50</c:v>
                </c:pt>
                <c:pt idx="3">
                  <c:v>65</c:v>
                </c:pt>
              </c:numCache>
            </c:numRef>
          </c:val>
          <c:smooth val="0"/>
          <c:extLst>
            <c:ext xmlns:c16="http://schemas.microsoft.com/office/drawing/2014/chart" uri="{C3380CC4-5D6E-409C-BE32-E72D297353CC}">
              <c16:uniqueId val="{00000001-57C6-406F-B01C-35778BC8DD7E}"/>
            </c:ext>
          </c:extLst>
        </c:ser>
        <c:dLbls>
          <c:showLegendKey val="0"/>
          <c:showVal val="0"/>
          <c:showCatName val="0"/>
          <c:showSerName val="0"/>
          <c:showPercent val="0"/>
          <c:showBubbleSize val="0"/>
        </c:dLbls>
        <c:smooth val="0"/>
        <c:axId val="150693760"/>
        <c:axId val="150700032"/>
      </c:lineChart>
      <c:catAx>
        <c:axId val="150693760"/>
        <c:scaling>
          <c:orientation val="minMax"/>
        </c:scaling>
        <c:delete val="0"/>
        <c:axPos val="b"/>
        <c:numFmt formatCode="General" sourceLinked="0"/>
        <c:majorTickMark val="none"/>
        <c:minorTickMark val="none"/>
        <c:tickLblPos val="nextTo"/>
        <c:txPr>
          <a:bodyPr/>
          <a:lstStyle/>
          <a:p>
            <a:pPr>
              <a:defRPr sz="800"/>
            </a:pPr>
            <a:endParaRPr lang="en-US"/>
          </a:p>
        </c:txPr>
        <c:crossAx val="150700032"/>
        <c:crosses val="autoZero"/>
        <c:auto val="1"/>
        <c:lblAlgn val="ctr"/>
        <c:lblOffset val="100"/>
        <c:noMultiLvlLbl val="0"/>
      </c:catAx>
      <c:valAx>
        <c:axId val="150700032"/>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50693760"/>
        <c:crosses val="autoZero"/>
        <c:crossBetween val="between"/>
        <c:majorUnit val="20"/>
        <c:minorUnit val="5"/>
      </c:valAx>
    </c:plotArea>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spPr>
              <a:solidFill>
                <a:srgbClr val="FFC000"/>
              </a:solidFill>
            </c:spPr>
            <c:extLst>
              <c:ext xmlns:c16="http://schemas.microsoft.com/office/drawing/2014/chart" uri="{C3380CC4-5D6E-409C-BE32-E72D297353CC}">
                <c16:uniqueId val="{00000001-35F5-44A9-B9B4-147C7928DE2B}"/>
              </c:ext>
            </c:extLst>
          </c:dPt>
          <c:dPt>
            <c:idx val="1"/>
            <c:bubble3D val="0"/>
            <c:extLst>
              <c:ext xmlns:c16="http://schemas.microsoft.com/office/drawing/2014/chart" uri="{C3380CC4-5D6E-409C-BE32-E72D297353CC}">
                <c16:uniqueId val="{00000002-35F5-44A9-B9B4-147C7928DE2B}"/>
              </c:ext>
            </c:extLst>
          </c:dPt>
          <c:dPt>
            <c:idx val="2"/>
            <c:bubble3D val="0"/>
            <c:spPr>
              <a:solidFill>
                <a:schemeClr val="bg1">
                  <a:lumMod val="85000"/>
                </a:schemeClr>
              </a:solidFill>
            </c:spPr>
            <c:extLst>
              <c:ext xmlns:c16="http://schemas.microsoft.com/office/drawing/2014/chart" uri="{C3380CC4-5D6E-409C-BE32-E72D297353CC}">
                <c16:uniqueId val="{00000004-35F5-44A9-B9B4-147C7928DE2B}"/>
              </c:ext>
            </c:extLst>
          </c:dPt>
          <c:cat>
            <c:strRef>
              <c:f>Sheet1!$A$2:$A$4</c:f>
              <c:strCache>
                <c:ptCount val="2"/>
                <c:pt idx="0">
                  <c:v>1st Qtr</c:v>
                </c:pt>
                <c:pt idx="1">
                  <c:v>2nd Qtr</c:v>
                </c:pt>
              </c:strCache>
            </c:strRef>
          </c:cat>
          <c:val>
            <c:numRef>
              <c:f>Sheet1!$B$2:$B$4</c:f>
              <c:numCache>
                <c:formatCode>General</c:formatCode>
                <c:ptCount val="3"/>
                <c:pt idx="0">
                  <c:v>84</c:v>
                </c:pt>
                <c:pt idx="2">
                  <c:v>16</c:v>
                </c:pt>
              </c:numCache>
            </c:numRef>
          </c:val>
          <c:extLst>
            <c:ext xmlns:c16="http://schemas.microsoft.com/office/drawing/2014/chart" uri="{C3380CC4-5D6E-409C-BE32-E72D297353CC}">
              <c16:uniqueId val="{00000005-35F5-44A9-B9B4-147C7928DE2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0-271E-4DC7-BD61-C02875999A4F}"/>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100</c:v>
                </c:pt>
                <c:pt idx="1">
                  <c:v>100</c:v>
                </c:pt>
                <c:pt idx="2">
                  <c:v>90</c:v>
                </c:pt>
                <c:pt idx="3">
                  <c:v>84</c:v>
                </c:pt>
              </c:numCache>
            </c:numRef>
          </c:val>
          <c:smooth val="0"/>
          <c:extLst>
            <c:ext xmlns:c16="http://schemas.microsoft.com/office/drawing/2014/chart" uri="{C3380CC4-5D6E-409C-BE32-E72D297353CC}">
              <c16:uniqueId val="{00000001-271E-4DC7-BD61-C02875999A4F}"/>
            </c:ext>
          </c:extLst>
        </c:ser>
        <c:dLbls>
          <c:showLegendKey val="0"/>
          <c:showVal val="0"/>
          <c:showCatName val="0"/>
          <c:showSerName val="0"/>
          <c:showPercent val="0"/>
          <c:showBubbleSize val="0"/>
        </c:dLbls>
        <c:smooth val="0"/>
        <c:axId val="162630272"/>
        <c:axId val="162644736"/>
      </c:lineChart>
      <c:catAx>
        <c:axId val="162630272"/>
        <c:scaling>
          <c:orientation val="minMax"/>
        </c:scaling>
        <c:delete val="0"/>
        <c:axPos val="b"/>
        <c:numFmt formatCode="General" sourceLinked="0"/>
        <c:majorTickMark val="none"/>
        <c:minorTickMark val="none"/>
        <c:tickLblPos val="nextTo"/>
        <c:txPr>
          <a:bodyPr/>
          <a:lstStyle/>
          <a:p>
            <a:pPr>
              <a:defRPr sz="800"/>
            </a:pPr>
            <a:endParaRPr lang="en-US"/>
          </a:p>
        </c:txPr>
        <c:crossAx val="162644736"/>
        <c:crosses val="autoZero"/>
        <c:auto val="1"/>
        <c:lblAlgn val="ctr"/>
        <c:lblOffset val="100"/>
        <c:noMultiLvlLbl val="0"/>
      </c:catAx>
      <c:valAx>
        <c:axId val="162644736"/>
        <c:scaling>
          <c:orientation val="minMax"/>
          <c:max val="100"/>
          <c:min val="40"/>
        </c:scaling>
        <c:delete val="0"/>
        <c:axPos val="l"/>
        <c:majorGridlines/>
        <c:numFmt formatCode="General" sourceLinked="1"/>
        <c:majorTickMark val="none"/>
        <c:minorTickMark val="none"/>
        <c:tickLblPos val="nextTo"/>
        <c:txPr>
          <a:bodyPr/>
          <a:lstStyle/>
          <a:p>
            <a:pPr>
              <a:defRPr sz="800"/>
            </a:pPr>
            <a:endParaRPr lang="en-US"/>
          </a:p>
        </c:txPr>
        <c:crossAx val="162630272"/>
        <c:crosses val="autoZero"/>
        <c:crossBetween val="between"/>
        <c:majorUnit val="20"/>
        <c:minorUnit val="5"/>
      </c:valAx>
    </c:plotArea>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FFC000"/>
              </a:solidFill>
            </c:spPr>
            <c:extLst>
              <c:ext xmlns:c16="http://schemas.microsoft.com/office/drawing/2014/chart" uri="{C3380CC4-5D6E-409C-BE32-E72D297353CC}">
                <c16:uniqueId val="{00000000-58B3-448B-8B2A-B58569E0F09C}"/>
              </c:ext>
            </c:extLst>
          </c:dPt>
          <c:dPt>
            <c:idx val="1"/>
            <c:bubble3D val="0"/>
            <c:extLst>
              <c:ext xmlns:c16="http://schemas.microsoft.com/office/drawing/2014/chart" uri="{C3380CC4-5D6E-409C-BE32-E72D297353CC}">
                <c16:uniqueId val="{00000001-58B3-448B-8B2A-B58569E0F09C}"/>
              </c:ext>
            </c:extLst>
          </c:dPt>
          <c:dPt>
            <c:idx val="2"/>
            <c:bubble3D val="0"/>
            <c:extLst>
              <c:ext xmlns:c16="http://schemas.microsoft.com/office/drawing/2014/chart" uri="{C3380CC4-5D6E-409C-BE32-E72D297353CC}">
                <c16:uniqueId val="{00000003-58B3-448B-8B2A-B58569E0F09C}"/>
              </c:ext>
            </c:extLst>
          </c:dPt>
          <c:cat>
            <c:strRef>
              <c:f>Sheet1!$A$2:$A$4</c:f>
              <c:strCache>
                <c:ptCount val="2"/>
                <c:pt idx="0">
                  <c:v>1st Qtr</c:v>
                </c:pt>
                <c:pt idx="1">
                  <c:v>2nd Qtr</c:v>
                </c:pt>
              </c:strCache>
            </c:strRef>
          </c:cat>
          <c:val>
            <c:numRef>
              <c:f>Sheet1!$B$2:$B$4</c:f>
              <c:numCache>
                <c:formatCode>General</c:formatCode>
                <c:ptCount val="3"/>
                <c:pt idx="0">
                  <c:v>76</c:v>
                </c:pt>
                <c:pt idx="1">
                  <c:v>4</c:v>
                </c:pt>
                <c:pt idx="2">
                  <c:v>20</c:v>
                </c:pt>
              </c:numCache>
            </c:numRef>
          </c:val>
          <c:extLst>
            <c:ext xmlns:c16="http://schemas.microsoft.com/office/drawing/2014/chart" uri="{C3380CC4-5D6E-409C-BE32-E72D297353CC}">
              <c16:uniqueId val="{00000004-58B3-448B-8B2A-B58569E0F09C}"/>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Q2*</c:v>
                </c:pt>
                <c:pt idx="1">
                  <c:v>Q4</c:v>
                </c:pt>
                <c:pt idx="2">
                  <c:v>Q2</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8768-46A4-983E-80205789CA3A}"/>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Q2*</c:v>
                </c:pt>
                <c:pt idx="1">
                  <c:v>Q4</c:v>
                </c:pt>
                <c:pt idx="2">
                  <c:v>Q2</c:v>
                </c:pt>
                <c:pt idx="3">
                  <c:v>Q4</c:v>
                </c:pt>
              </c:strCache>
            </c:strRef>
          </c:cat>
          <c:val>
            <c:numRef>
              <c:f>Sheet1!$C$2:$C$5</c:f>
              <c:numCache>
                <c:formatCode>General</c:formatCode>
                <c:ptCount val="4"/>
                <c:pt idx="0">
                  <c:v>75</c:v>
                </c:pt>
                <c:pt idx="1">
                  <c:v>74</c:v>
                </c:pt>
                <c:pt idx="2">
                  <c:v>83</c:v>
                </c:pt>
                <c:pt idx="3">
                  <c:v>76</c:v>
                </c:pt>
              </c:numCache>
            </c:numRef>
          </c:val>
          <c:smooth val="0"/>
          <c:extLst>
            <c:ext xmlns:c16="http://schemas.microsoft.com/office/drawing/2014/chart" uri="{C3380CC4-5D6E-409C-BE32-E72D297353CC}">
              <c16:uniqueId val="{00000001-8768-46A4-983E-80205789CA3A}"/>
            </c:ext>
          </c:extLst>
        </c:ser>
        <c:dLbls>
          <c:showLegendKey val="0"/>
          <c:showVal val="0"/>
          <c:showCatName val="0"/>
          <c:showSerName val="0"/>
          <c:showPercent val="0"/>
          <c:showBubbleSize val="0"/>
        </c:dLbls>
        <c:smooth val="0"/>
        <c:axId val="162630272"/>
        <c:axId val="162644736"/>
      </c:lineChart>
      <c:catAx>
        <c:axId val="162630272"/>
        <c:scaling>
          <c:orientation val="minMax"/>
        </c:scaling>
        <c:delete val="0"/>
        <c:axPos val="b"/>
        <c:numFmt formatCode="General" sourceLinked="0"/>
        <c:majorTickMark val="none"/>
        <c:minorTickMark val="none"/>
        <c:tickLblPos val="nextTo"/>
        <c:txPr>
          <a:bodyPr/>
          <a:lstStyle/>
          <a:p>
            <a:pPr>
              <a:defRPr sz="800"/>
            </a:pPr>
            <a:endParaRPr lang="en-US"/>
          </a:p>
        </c:txPr>
        <c:crossAx val="162644736"/>
        <c:crosses val="autoZero"/>
        <c:auto val="1"/>
        <c:lblAlgn val="ctr"/>
        <c:lblOffset val="100"/>
        <c:noMultiLvlLbl val="0"/>
      </c:catAx>
      <c:valAx>
        <c:axId val="162644736"/>
        <c:scaling>
          <c:orientation val="minMax"/>
          <c:max val="100"/>
          <c:min val="40"/>
        </c:scaling>
        <c:delete val="0"/>
        <c:axPos val="l"/>
        <c:majorGridlines/>
        <c:numFmt formatCode="General" sourceLinked="1"/>
        <c:majorTickMark val="none"/>
        <c:minorTickMark val="none"/>
        <c:tickLblPos val="nextTo"/>
        <c:txPr>
          <a:bodyPr/>
          <a:lstStyle/>
          <a:p>
            <a:pPr>
              <a:defRPr sz="800"/>
            </a:pPr>
            <a:endParaRPr lang="en-US"/>
          </a:p>
        </c:txPr>
        <c:crossAx val="162630272"/>
        <c:crosses val="autoZero"/>
        <c:crossBetween val="between"/>
        <c:majorUnit val="20"/>
        <c:minorUnit val="5"/>
      </c:valAx>
    </c:plotArea>
    <c:plotVisOnly val="1"/>
    <c:dispBlanksAs val="gap"/>
    <c:showDLblsOverMax val="0"/>
  </c:chart>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spPr>
              <a:solidFill>
                <a:srgbClr val="FFC000"/>
              </a:solidFill>
            </c:spPr>
            <c:extLst>
              <c:ext xmlns:c16="http://schemas.microsoft.com/office/drawing/2014/chart" uri="{C3380CC4-5D6E-409C-BE32-E72D297353CC}">
                <c16:uniqueId val="{00000000-40F6-441C-8578-95EFA06E624C}"/>
              </c:ext>
            </c:extLst>
          </c:dPt>
          <c:dPt>
            <c:idx val="1"/>
            <c:bubble3D val="0"/>
            <c:extLst>
              <c:ext xmlns:c16="http://schemas.microsoft.com/office/drawing/2014/chart" uri="{C3380CC4-5D6E-409C-BE32-E72D297353CC}">
                <c16:uniqueId val="{00000001-40F6-441C-8578-95EFA06E624C}"/>
              </c:ext>
            </c:extLst>
          </c:dPt>
          <c:dPt>
            <c:idx val="2"/>
            <c:bubble3D val="0"/>
            <c:extLst>
              <c:ext xmlns:c16="http://schemas.microsoft.com/office/drawing/2014/chart" uri="{C3380CC4-5D6E-409C-BE32-E72D297353CC}">
                <c16:uniqueId val="{00000003-40F6-441C-8578-95EFA06E624C}"/>
              </c:ext>
            </c:extLst>
          </c:dPt>
          <c:cat>
            <c:strRef>
              <c:f>Sheet1!$A$2:$A$4</c:f>
              <c:strCache>
                <c:ptCount val="2"/>
                <c:pt idx="0">
                  <c:v>1st Qtr</c:v>
                </c:pt>
                <c:pt idx="1">
                  <c:v>2nd Qtr</c:v>
                </c:pt>
              </c:strCache>
            </c:strRef>
          </c:cat>
          <c:val>
            <c:numRef>
              <c:f>Sheet1!$B$2:$B$4</c:f>
              <c:numCache>
                <c:formatCode>General</c:formatCode>
                <c:ptCount val="3"/>
                <c:pt idx="0">
                  <c:v>80</c:v>
                </c:pt>
                <c:pt idx="1">
                  <c:v>3</c:v>
                </c:pt>
                <c:pt idx="2">
                  <c:v>17</c:v>
                </c:pt>
              </c:numCache>
            </c:numRef>
          </c:val>
          <c:extLst>
            <c:ext xmlns:c16="http://schemas.microsoft.com/office/drawing/2014/chart" uri="{C3380CC4-5D6E-409C-BE32-E72D297353CC}">
              <c16:uniqueId val="{00000004-40F6-441C-8578-95EFA06E624C}"/>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spPr>
              <a:solidFill>
                <a:srgbClr val="FFC000"/>
              </a:solidFill>
            </c:spPr>
            <c:extLst>
              <c:ext xmlns:c16="http://schemas.microsoft.com/office/drawing/2014/chart" uri="{C3380CC4-5D6E-409C-BE32-E72D297353CC}">
                <c16:uniqueId val="{00000000-09D2-440B-8FC9-5812E4A779D6}"/>
              </c:ext>
            </c:extLst>
          </c:dPt>
          <c:dPt>
            <c:idx val="1"/>
            <c:bubble3D val="0"/>
            <c:extLst>
              <c:ext xmlns:c16="http://schemas.microsoft.com/office/drawing/2014/chart" uri="{C3380CC4-5D6E-409C-BE32-E72D297353CC}">
                <c16:uniqueId val="{00000001-09D2-440B-8FC9-5812E4A779D6}"/>
              </c:ext>
            </c:extLst>
          </c:dPt>
          <c:dPt>
            <c:idx val="2"/>
            <c:bubble3D val="0"/>
            <c:extLst>
              <c:ext xmlns:c16="http://schemas.microsoft.com/office/drawing/2014/chart" uri="{C3380CC4-5D6E-409C-BE32-E72D297353CC}">
                <c16:uniqueId val="{00000003-09D2-440B-8FC9-5812E4A779D6}"/>
              </c:ext>
            </c:extLst>
          </c:dPt>
          <c:cat>
            <c:strRef>
              <c:f>Sheet1!$A$2:$A$4</c:f>
              <c:strCache>
                <c:ptCount val="2"/>
                <c:pt idx="0">
                  <c:v>1st Qtr</c:v>
                </c:pt>
                <c:pt idx="1">
                  <c:v>2nd Qtr</c:v>
                </c:pt>
              </c:strCache>
            </c:strRef>
          </c:cat>
          <c:val>
            <c:numRef>
              <c:f>Sheet1!$B$2:$B$4</c:f>
              <c:numCache>
                <c:formatCode>General</c:formatCode>
                <c:ptCount val="3"/>
                <c:pt idx="0">
                  <c:v>80</c:v>
                </c:pt>
                <c:pt idx="1">
                  <c:v>0</c:v>
                </c:pt>
                <c:pt idx="2">
                  <c:v>20</c:v>
                </c:pt>
              </c:numCache>
            </c:numRef>
          </c:val>
          <c:extLst>
            <c:ext xmlns:c16="http://schemas.microsoft.com/office/drawing/2014/chart" uri="{C3380CC4-5D6E-409C-BE32-E72D297353CC}">
              <c16:uniqueId val="{00000004-09D2-440B-8FC9-5812E4A779D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softEdge rad="0"/>
            </a:effectLst>
          </c:spPr>
          <c:dPt>
            <c:idx val="0"/>
            <c:bubble3D val="0"/>
            <c:spPr>
              <a:solidFill>
                <a:schemeClr val="accent2"/>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1-A6A5-4E00-9FD3-62B909DA33E7}"/>
              </c:ext>
            </c:extLst>
          </c:dPt>
          <c:dPt>
            <c:idx val="1"/>
            <c:bubble3D val="0"/>
            <c:spPr>
              <a:solidFill>
                <a:schemeClr val="accent6"/>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3-A6A5-4E00-9FD3-62B909DA33E7}"/>
              </c:ext>
            </c:extLst>
          </c:dPt>
          <c:dPt>
            <c:idx val="2"/>
            <c:bubble3D val="0"/>
            <c:spPr>
              <a:solidFill>
                <a:schemeClr val="accent1">
                  <a:lumMod val="75000"/>
                </a:schemeClr>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5-A6A5-4E00-9FD3-62B909DA33E7}"/>
              </c:ext>
            </c:extLst>
          </c:dPt>
          <c:dPt>
            <c:idx val="3"/>
            <c:bubble3D val="0"/>
            <c:spPr>
              <a:solidFill>
                <a:schemeClr val="accent3"/>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7-A6A5-4E00-9FD3-62B909DA33E7}"/>
              </c:ext>
            </c:extLst>
          </c:dPt>
          <c:dPt>
            <c:idx val="4"/>
            <c:bubble3D val="0"/>
            <c:spPr>
              <a:solidFill>
                <a:srgbClr val="FFC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9-A6A5-4E00-9FD3-62B909DA33E7}"/>
              </c:ext>
            </c:extLst>
          </c:dPt>
          <c:cat>
            <c:strRef>
              <c:f>Sheet1!$A$2:$A$6</c:f>
              <c:strCache>
                <c:ptCount val="5"/>
                <c:pt idx="0">
                  <c:v>on track</c:v>
                </c:pt>
                <c:pt idx="1">
                  <c:v>Not Started</c:v>
                </c:pt>
                <c:pt idx="2">
                  <c:v>Completed</c:v>
                </c:pt>
                <c:pt idx="3">
                  <c:v>Behind Schedule</c:v>
                </c:pt>
                <c:pt idx="4">
                  <c:v>Deferred</c:v>
                </c:pt>
              </c:strCache>
            </c:strRef>
          </c:cat>
          <c:val>
            <c:numRef>
              <c:f>Sheet1!$B$2:$B$6</c:f>
              <c:numCache>
                <c:formatCode>General</c:formatCode>
                <c:ptCount val="5"/>
                <c:pt idx="0">
                  <c:v>6</c:v>
                </c:pt>
                <c:pt idx="2">
                  <c:v>3</c:v>
                </c:pt>
              </c:numCache>
            </c:numRef>
          </c:val>
          <c:extLst>
            <c:ext xmlns:c16="http://schemas.microsoft.com/office/drawing/2014/chart" uri="{C3380CC4-5D6E-409C-BE32-E72D297353CC}">
              <c16:uniqueId val="{0000000A-A6A5-4E00-9FD3-62B909DA33E7}"/>
            </c:ext>
          </c:extLst>
        </c:ser>
        <c:dLbls>
          <c:showLegendKey val="0"/>
          <c:showVal val="0"/>
          <c:showCatName val="0"/>
          <c:showSerName val="0"/>
          <c:showPercent val="0"/>
          <c:showBubbleSize val="0"/>
          <c:showLeaderLines val="1"/>
        </c:dLbls>
        <c:firstSliceAng val="201"/>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spPr>
              <a:solidFill>
                <a:srgbClr val="FFC000"/>
              </a:solidFill>
            </c:spPr>
            <c:extLst>
              <c:ext xmlns:c16="http://schemas.microsoft.com/office/drawing/2014/chart" uri="{C3380CC4-5D6E-409C-BE32-E72D297353CC}">
                <c16:uniqueId val="{00000000-8870-4EC3-8A3D-0C9EF4067D7F}"/>
              </c:ext>
            </c:extLst>
          </c:dPt>
          <c:dPt>
            <c:idx val="1"/>
            <c:bubble3D val="0"/>
            <c:extLst>
              <c:ext xmlns:c16="http://schemas.microsoft.com/office/drawing/2014/chart" uri="{C3380CC4-5D6E-409C-BE32-E72D297353CC}">
                <c16:uniqueId val="{00000001-8870-4EC3-8A3D-0C9EF4067D7F}"/>
              </c:ext>
            </c:extLst>
          </c:dPt>
          <c:dPt>
            <c:idx val="2"/>
            <c:bubble3D val="0"/>
            <c:extLst>
              <c:ext xmlns:c16="http://schemas.microsoft.com/office/drawing/2014/chart" uri="{C3380CC4-5D6E-409C-BE32-E72D297353CC}">
                <c16:uniqueId val="{00000003-8870-4EC3-8A3D-0C9EF4067D7F}"/>
              </c:ext>
            </c:extLst>
          </c:dPt>
          <c:cat>
            <c:strRef>
              <c:f>Sheet1!$A$2:$A$4</c:f>
              <c:strCache>
                <c:ptCount val="2"/>
                <c:pt idx="0">
                  <c:v>1st Qtr</c:v>
                </c:pt>
                <c:pt idx="1">
                  <c:v>2nd Qtr</c:v>
                </c:pt>
              </c:strCache>
            </c:strRef>
          </c:cat>
          <c:val>
            <c:numRef>
              <c:f>Sheet1!$B$2:$B$4</c:f>
              <c:numCache>
                <c:formatCode>General</c:formatCode>
                <c:ptCount val="3"/>
                <c:pt idx="0">
                  <c:v>67</c:v>
                </c:pt>
                <c:pt idx="1">
                  <c:v>3</c:v>
                </c:pt>
                <c:pt idx="2">
                  <c:v>30</c:v>
                </c:pt>
              </c:numCache>
            </c:numRef>
          </c:val>
          <c:extLst>
            <c:ext xmlns:c16="http://schemas.microsoft.com/office/drawing/2014/chart" uri="{C3380CC4-5D6E-409C-BE32-E72D297353CC}">
              <c16:uniqueId val="{00000004-8870-4EC3-8A3D-0C9EF4067D7F}"/>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7</c:v>
                </c:pt>
                <c:pt idx="1">
                  <c:v>7</c:v>
                </c:pt>
                <c:pt idx="2">
                  <c:v>7</c:v>
                </c:pt>
                <c:pt idx="3">
                  <c:v>7</c:v>
                </c:pt>
              </c:numCache>
            </c:numRef>
          </c:val>
          <c:smooth val="0"/>
          <c:extLst>
            <c:ext xmlns:c16="http://schemas.microsoft.com/office/drawing/2014/chart" uri="{C3380CC4-5D6E-409C-BE32-E72D297353CC}">
              <c16:uniqueId val="{00000000-CAC9-4F1E-90C8-2B151FAE907A}"/>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7.1</c:v>
                </c:pt>
                <c:pt idx="1">
                  <c:v>7</c:v>
                </c:pt>
                <c:pt idx="2">
                  <c:v>7.2</c:v>
                </c:pt>
                <c:pt idx="3">
                  <c:v>6.7</c:v>
                </c:pt>
              </c:numCache>
            </c:numRef>
          </c:val>
          <c:smooth val="0"/>
          <c:extLst>
            <c:ext xmlns:c16="http://schemas.microsoft.com/office/drawing/2014/chart" uri="{C3380CC4-5D6E-409C-BE32-E72D297353CC}">
              <c16:uniqueId val="{00000001-CAC9-4F1E-90C8-2B151FAE907A}"/>
            </c:ext>
          </c:extLst>
        </c:ser>
        <c:dLbls>
          <c:showLegendKey val="0"/>
          <c:showVal val="0"/>
          <c:showCatName val="0"/>
          <c:showSerName val="0"/>
          <c:showPercent val="0"/>
          <c:showBubbleSize val="0"/>
        </c:dLbls>
        <c:smooth val="0"/>
        <c:axId val="129254528"/>
        <c:axId val="129256448"/>
      </c:lineChart>
      <c:catAx>
        <c:axId val="129254528"/>
        <c:scaling>
          <c:orientation val="minMax"/>
        </c:scaling>
        <c:delete val="0"/>
        <c:axPos val="b"/>
        <c:numFmt formatCode="General" sourceLinked="0"/>
        <c:majorTickMark val="none"/>
        <c:minorTickMark val="none"/>
        <c:tickLblPos val="nextTo"/>
        <c:txPr>
          <a:bodyPr/>
          <a:lstStyle/>
          <a:p>
            <a:pPr>
              <a:defRPr sz="800"/>
            </a:pPr>
            <a:endParaRPr lang="en-US"/>
          </a:p>
        </c:txPr>
        <c:crossAx val="129256448"/>
        <c:crosses val="autoZero"/>
        <c:auto val="1"/>
        <c:lblAlgn val="ctr"/>
        <c:lblOffset val="100"/>
        <c:noMultiLvlLbl val="0"/>
      </c:catAx>
      <c:valAx>
        <c:axId val="129256448"/>
        <c:scaling>
          <c:orientation val="minMax"/>
          <c:max val="8"/>
          <c:min val="4"/>
        </c:scaling>
        <c:delete val="0"/>
        <c:axPos val="l"/>
        <c:majorGridlines/>
        <c:numFmt formatCode="General" sourceLinked="1"/>
        <c:majorTickMark val="none"/>
        <c:minorTickMark val="none"/>
        <c:tickLblPos val="nextTo"/>
        <c:txPr>
          <a:bodyPr/>
          <a:lstStyle/>
          <a:p>
            <a:pPr>
              <a:defRPr sz="800"/>
            </a:pPr>
            <a:endParaRPr lang="en-US"/>
          </a:p>
        </c:txPr>
        <c:crossAx val="129254528"/>
        <c:crosses val="autoZero"/>
        <c:crossBetween val="between"/>
        <c:majorUnit val="1"/>
        <c:minorUnit val="0.5"/>
      </c:valAx>
    </c:plotArea>
    <c:legend>
      <c:legendPos val="b"/>
      <c:layout>
        <c:manualLayout>
          <c:xMode val="edge"/>
          <c:yMode val="edge"/>
          <c:x val="2.3809523809523773E-3"/>
          <c:y val="0.78303681634390299"/>
          <c:w val="0.98465608465608467"/>
          <c:h val="0.16290912960204298"/>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spPr>
              <a:solidFill>
                <a:srgbClr val="FFC000"/>
              </a:solidFill>
            </c:spPr>
            <c:extLst>
              <c:ext xmlns:c16="http://schemas.microsoft.com/office/drawing/2014/chart" uri="{C3380CC4-5D6E-409C-BE32-E72D297353CC}">
                <c16:uniqueId val="{00000001-C3F0-4199-B590-04C27FA089D6}"/>
              </c:ext>
            </c:extLst>
          </c:dPt>
          <c:dPt>
            <c:idx val="1"/>
            <c:bubble3D val="0"/>
            <c:extLst>
              <c:ext xmlns:c16="http://schemas.microsoft.com/office/drawing/2014/chart" uri="{C3380CC4-5D6E-409C-BE32-E72D297353CC}">
                <c16:uniqueId val="{00000002-C3F0-4199-B590-04C27FA089D6}"/>
              </c:ext>
            </c:extLst>
          </c:dPt>
          <c:dPt>
            <c:idx val="2"/>
            <c:bubble3D val="0"/>
            <c:extLst>
              <c:ext xmlns:c16="http://schemas.microsoft.com/office/drawing/2014/chart" uri="{C3380CC4-5D6E-409C-BE32-E72D297353CC}">
                <c16:uniqueId val="{00000003-C3F0-4199-B590-04C27FA089D6}"/>
              </c:ext>
            </c:extLst>
          </c:dPt>
          <c:cat>
            <c:strRef>
              <c:f>Sheet1!$A$2:$A$4</c:f>
              <c:strCache>
                <c:ptCount val="2"/>
                <c:pt idx="0">
                  <c:v>1st Qtr</c:v>
                </c:pt>
                <c:pt idx="1">
                  <c:v>2nd Qtr</c:v>
                </c:pt>
              </c:strCache>
            </c:strRef>
          </c:cat>
          <c:val>
            <c:numRef>
              <c:f>Sheet1!$B$2:$B$4</c:f>
              <c:numCache>
                <c:formatCode>General</c:formatCode>
                <c:ptCount val="3"/>
                <c:pt idx="0">
                  <c:v>3530</c:v>
                </c:pt>
                <c:pt idx="1">
                  <c:v>1270</c:v>
                </c:pt>
                <c:pt idx="2">
                  <c:v>1500</c:v>
                </c:pt>
              </c:numCache>
            </c:numRef>
          </c:val>
          <c:extLst>
            <c:ext xmlns:c16="http://schemas.microsoft.com/office/drawing/2014/chart" uri="{C3380CC4-5D6E-409C-BE32-E72D297353CC}">
              <c16:uniqueId val="{00000004-C3F0-4199-B590-04C27FA089D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4800</c:v>
                </c:pt>
                <c:pt idx="1">
                  <c:v>4800</c:v>
                </c:pt>
                <c:pt idx="2">
                  <c:v>4800</c:v>
                </c:pt>
                <c:pt idx="3">
                  <c:v>4800</c:v>
                </c:pt>
              </c:numCache>
            </c:numRef>
          </c:val>
          <c:smooth val="0"/>
          <c:extLst>
            <c:ext xmlns:c16="http://schemas.microsoft.com/office/drawing/2014/chart" uri="{C3380CC4-5D6E-409C-BE32-E72D297353CC}">
              <c16:uniqueId val="{00000000-9C29-47E8-BB18-8892AB54489E}"/>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3530</c:v>
                </c:pt>
                <c:pt idx="1">
                  <c:v>3183</c:v>
                </c:pt>
                <c:pt idx="2">
                  <c:v>2893</c:v>
                </c:pt>
                <c:pt idx="3">
                  <c:v>2937</c:v>
                </c:pt>
              </c:numCache>
            </c:numRef>
          </c:val>
          <c:smooth val="0"/>
          <c:extLst>
            <c:ext xmlns:c16="http://schemas.microsoft.com/office/drawing/2014/chart" uri="{C3380CC4-5D6E-409C-BE32-E72D297353CC}">
              <c16:uniqueId val="{00000001-9C29-47E8-BB18-8892AB54489E}"/>
            </c:ext>
          </c:extLst>
        </c:ser>
        <c:dLbls>
          <c:showLegendKey val="0"/>
          <c:showVal val="0"/>
          <c:showCatName val="0"/>
          <c:showSerName val="0"/>
          <c:showPercent val="0"/>
          <c:showBubbleSize val="0"/>
        </c:dLbls>
        <c:smooth val="0"/>
        <c:axId val="147193216"/>
        <c:axId val="147199488"/>
      </c:lineChart>
      <c:catAx>
        <c:axId val="147193216"/>
        <c:scaling>
          <c:orientation val="minMax"/>
        </c:scaling>
        <c:delete val="0"/>
        <c:axPos val="b"/>
        <c:numFmt formatCode="General" sourceLinked="0"/>
        <c:majorTickMark val="none"/>
        <c:minorTickMark val="none"/>
        <c:tickLblPos val="nextTo"/>
        <c:txPr>
          <a:bodyPr/>
          <a:lstStyle/>
          <a:p>
            <a:pPr>
              <a:defRPr sz="800"/>
            </a:pPr>
            <a:endParaRPr lang="en-US"/>
          </a:p>
        </c:txPr>
        <c:crossAx val="147199488"/>
        <c:crosses val="autoZero"/>
        <c:auto val="1"/>
        <c:lblAlgn val="ctr"/>
        <c:lblOffset val="100"/>
        <c:noMultiLvlLbl val="0"/>
      </c:catAx>
      <c:valAx>
        <c:axId val="147199488"/>
        <c:scaling>
          <c:orientation val="minMax"/>
          <c:max val="6000"/>
          <c:min val="1000"/>
        </c:scaling>
        <c:delete val="0"/>
        <c:axPos val="l"/>
        <c:majorGridlines/>
        <c:numFmt formatCode="General" sourceLinked="1"/>
        <c:majorTickMark val="none"/>
        <c:minorTickMark val="none"/>
        <c:tickLblPos val="nextTo"/>
        <c:txPr>
          <a:bodyPr/>
          <a:lstStyle/>
          <a:p>
            <a:pPr>
              <a:defRPr sz="800"/>
            </a:pPr>
            <a:endParaRPr lang="en-US"/>
          </a:p>
        </c:txPr>
        <c:crossAx val="147193216"/>
        <c:crosses val="autoZero"/>
        <c:crossBetween val="between"/>
        <c:majorUnit val="1000"/>
        <c:minorUnit val="5"/>
      </c:valAx>
    </c:plotArea>
    <c:legend>
      <c:legendPos val="b"/>
      <c:layout>
        <c:manualLayout>
          <c:xMode val="edge"/>
          <c:yMode val="edge"/>
          <c:x val="2.3809523809523773E-3"/>
          <c:y val="0.78303681634390299"/>
          <c:w val="0.98465608465608467"/>
          <c:h val="0.16290912960204298"/>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FFC000"/>
            </a:solidFill>
          </c:spPr>
          <c:dPt>
            <c:idx val="0"/>
            <c:bubble3D val="0"/>
            <c:extLst>
              <c:ext xmlns:c16="http://schemas.microsoft.com/office/drawing/2014/chart" uri="{C3380CC4-5D6E-409C-BE32-E72D297353CC}">
                <c16:uniqueId val="{00000001-77C4-4BCB-A907-A2608153F581}"/>
              </c:ext>
            </c:extLst>
          </c:dPt>
          <c:dPt>
            <c:idx val="1"/>
            <c:bubble3D val="0"/>
            <c:extLst>
              <c:ext xmlns:c16="http://schemas.microsoft.com/office/drawing/2014/chart" uri="{C3380CC4-5D6E-409C-BE32-E72D297353CC}">
                <c16:uniqueId val="{00000002-77C4-4BCB-A907-A2608153F581}"/>
              </c:ext>
            </c:extLst>
          </c:dPt>
          <c:dPt>
            <c:idx val="2"/>
            <c:bubble3D val="0"/>
            <c:extLst>
              <c:ext xmlns:c16="http://schemas.microsoft.com/office/drawing/2014/chart" uri="{C3380CC4-5D6E-409C-BE32-E72D297353CC}">
                <c16:uniqueId val="{00000003-77C4-4BCB-A907-A2608153F581}"/>
              </c:ext>
            </c:extLst>
          </c:dPt>
          <c:cat>
            <c:strRef>
              <c:f>Sheet1!$A$2:$A$4</c:f>
              <c:strCache>
                <c:ptCount val="2"/>
                <c:pt idx="0">
                  <c:v>1st Qtr</c:v>
                </c:pt>
                <c:pt idx="1">
                  <c:v>2nd Qtr</c:v>
                </c:pt>
              </c:strCache>
            </c:strRef>
          </c:cat>
          <c:val>
            <c:numRef>
              <c:f>Sheet1!$B$2:$B$4</c:f>
              <c:numCache>
                <c:formatCode>General</c:formatCode>
                <c:ptCount val="3"/>
                <c:pt idx="0">
                  <c:v>100</c:v>
                </c:pt>
                <c:pt idx="1">
                  <c:v>0</c:v>
                </c:pt>
                <c:pt idx="2">
                  <c:v>0</c:v>
                </c:pt>
              </c:numCache>
            </c:numRef>
          </c:val>
          <c:extLst>
            <c:ext xmlns:c16="http://schemas.microsoft.com/office/drawing/2014/chart" uri="{C3380CC4-5D6E-409C-BE32-E72D297353CC}">
              <c16:uniqueId val="{00000004-77C4-4BCB-A907-A2608153F581}"/>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85</c:v>
                </c:pt>
                <c:pt idx="1">
                  <c:v>85</c:v>
                </c:pt>
                <c:pt idx="2">
                  <c:v>85</c:v>
                </c:pt>
                <c:pt idx="3">
                  <c:v>85</c:v>
                </c:pt>
              </c:numCache>
            </c:numRef>
          </c:val>
          <c:smooth val="0"/>
          <c:extLst>
            <c:ext xmlns:c16="http://schemas.microsoft.com/office/drawing/2014/chart" uri="{C3380CC4-5D6E-409C-BE32-E72D297353CC}">
              <c16:uniqueId val="{00000000-CE4D-4E72-95EE-BB18648841FF}"/>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3">
                  <c:v>0</c:v>
                </c:pt>
              </c:numCache>
            </c:numRef>
          </c:val>
          <c:smooth val="0"/>
          <c:extLst>
            <c:ext xmlns:c16="http://schemas.microsoft.com/office/drawing/2014/chart" uri="{C3380CC4-5D6E-409C-BE32-E72D297353CC}">
              <c16:uniqueId val="{00000001-CE4D-4E72-95EE-BB18648841FF}"/>
            </c:ext>
          </c:extLst>
        </c:ser>
        <c:dLbls>
          <c:showLegendKey val="0"/>
          <c:showVal val="0"/>
          <c:showCatName val="0"/>
          <c:showSerName val="0"/>
          <c:showPercent val="0"/>
          <c:showBubbleSize val="0"/>
        </c:dLbls>
        <c:smooth val="0"/>
        <c:axId val="162630272"/>
        <c:axId val="162644736"/>
      </c:lineChart>
      <c:catAx>
        <c:axId val="162630272"/>
        <c:scaling>
          <c:orientation val="minMax"/>
        </c:scaling>
        <c:delete val="0"/>
        <c:axPos val="b"/>
        <c:numFmt formatCode="General" sourceLinked="0"/>
        <c:majorTickMark val="none"/>
        <c:minorTickMark val="none"/>
        <c:tickLblPos val="nextTo"/>
        <c:txPr>
          <a:bodyPr/>
          <a:lstStyle/>
          <a:p>
            <a:pPr>
              <a:defRPr sz="800"/>
            </a:pPr>
            <a:endParaRPr lang="en-US"/>
          </a:p>
        </c:txPr>
        <c:crossAx val="162644736"/>
        <c:crosses val="autoZero"/>
        <c:auto val="1"/>
        <c:lblAlgn val="ctr"/>
        <c:lblOffset val="100"/>
        <c:noMultiLvlLbl val="0"/>
      </c:catAx>
      <c:valAx>
        <c:axId val="162644736"/>
        <c:scaling>
          <c:orientation val="minMax"/>
          <c:max val="100"/>
          <c:min val="0"/>
        </c:scaling>
        <c:delete val="0"/>
        <c:axPos val="l"/>
        <c:majorGridlines/>
        <c:numFmt formatCode="General" sourceLinked="1"/>
        <c:majorTickMark val="none"/>
        <c:minorTickMark val="none"/>
        <c:tickLblPos val="nextTo"/>
        <c:txPr>
          <a:bodyPr/>
          <a:lstStyle/>
          <a:p>
            <a:pPr>
              <a:defRPr sz="800"/>
            </a:pPr>
            <a:endParaRPr lang="en-US"/>
          </a:p>
        </c:txPr>
        <c:crossAx val="162630272"/>
        <c:crosses val="autoZero"/>
        <c:crossBetween val="between"/>
        <c:majorUnit val="20"/>
        <c:minorUnit val="5"/>
      </c:valAx>
    </c:plotArea>
    <c:plotVisOnly val="1"/>
    <c:dispBlanksAs val="gap"/>
    <c:showDLblsOverMax val="0"/>
  </c:chart>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721B-49D5-B758-173D770574F2}"/>
              </c:ext>
            </c:extLst>
          </c:dPt>
          <c:dPt>
            <c:idx val="1"/>
            <c:bubble3D val="0"/>
            <c:extLst>
              <c:ext xmlns:c16="http://schemas.microsoft.com/office/drawing/2014/chart" uri="{C3380CC4-5D6E-409C-BE32-E72D297353CC}">
                <c16:uniqueId val="{00000001-721B-49D5-B758-173D770574F2}"/>
              </c:ext>
            </c:extLst>
          </c:dPt>
          <c:dPt>
            <c:idx val="2"/>
            <c:bubble3D val="0"/>
            <c:spPr>
              <a:solidFill>
                <a:schemeClr val="bg1">
                  <a:lumMod val="85000"/>
                </a:schemeClr>
              </a:solidFill>
            </c:spPr>
            <c:extLst>
              <c:ext xmlns:c16="http://schemas.microsoft.com/office/drawing/2014/chart" uri="{C3380CC4-5D6E-409C-BE32-E72D297353CC}">
                <c16:uniqueId val="{00000003-721B-49D5-B758-173D770574F2}"/>
              </c:ext>
            </c:extLst>
          </c:dPt>
          <c:cat>
            <c:strRef>
              <c:f>Sheet1!$A$2:$A$4</c:f>
              <c:strCache>
                <c:ptCount val="2"/>
                <c:pt idx="0">
                  <c:v>1st Qtr</c:v>
                </c:pt>
                <c:pt idx="1">
                  <c:v>2nd Qtr</c:v>
                </c:pt>
              </c:strCache>
            </c:strRef>
          </c:cat>
          <c:val>
            <c:numRef>
              <c:f>Sheet1!$B$2:$B$4</c:f>
              <c:numCache>
                <c:formatCode>General</c:formatCode>
                <c:ptCount val="3"/>
                <c:pt idx="0">
                  <c:v>85</c:v>
                </c:pt>
                <c:pt idx="1">
                  <c:v>5.0999999999999996</c:v>
                </c:pt>
                <c:pt idx="2">
                  <c:v>9.9000000000000057</c:v>
                </c:pt>
              </c:numCache>
            </c:numRef>
          </c:val>
          <c:extLst>
            <c:ext xmlns:c16="http://schemas.microsoft.com/office/drawing/2014/chart" uri="{C3380CC4-5D6E-409C-BE32-E72D297353CC}">
              <c16:uniqueId val="{00000004-721B-49D5-B758-173D770574F2}"/>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85</c:v>
                </c:pt>
                <c:pt idx="1">
                  <c:v>85</c:v>
                </c:pt>
                <c:pt idx="2">
                  <c:v>85</c:v>
                </c:pt>
                <c:pt idx="3">
                  <c:v>85</c:v>
                </c:pt>
              </c:numCache>
            </c:numRef>
          </c:val>
          <c:smooth val="0"/>
          <c:extLst>
            <c:ext xmlns:c16="http://schemas.microsoft.com/office/drawing/2014/chart" uri="{C3380CC4-5D6E-409C-BE32-E72D297353CC}">
              <c16:uniqueId val="{00000000-DF7E-4304-8221-F988D04ACE07}"/>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95</c:v>
                </c:pt>
                <c:pt idx="1">
                  <c:v>95.8</c:v>
                </c:pt>
                <c:pt idx="2">
                  <c:v>90.1</c:v>
                </c:pt>
                <c:pt idx="3">
                  <c:v>87.3</c:v>
                </c:pt>
              </c:numCache>
            </c:numRef>
          </c:val>
          <c:smooth val="0"/>
          <c:extLst>
            <c:ext xmlns:c16="http://schemas.microsoft.com/office/drawing/2014/chart" uri="{C3380CC4-5D6E-409C-BE32-E72D297353CC}">
              <c16:uniqueId val="{00000001-DF7E-4304-8221-F988D04ACE07}"/>
            </c:ext>
          </c:extLst>
        </c:ser>
        <c:dLbls>
          <c:showLegendKey val="0"/>
          <c:showVal val="0"/>
          <c:showCatName val="0"/>
          <c:showSerName val="0"/>
          <c:showPercent val="0"/>
          <c:showBubbleSize val="0"/>
        </c:dLbls>
        <c:smooth val="0"/>
        <c:axId val="162630272"/>
        <c:axId val="162644736"/>
      </c:lineChart>
      <c:catAx>
        <c:axId val="162630272"/>
        <c:scaling>
          <c:orientation val="minMax"/>
        </c:scaling>
        <c:delete val="0"/>
        <c:axPos val="b"/>
        <c:numFmt formatCode="General" sourceLinked="0"/>
        <c:majorTickMark val="none"/>
        <c:minorTickMark val="none"/>
        <c:tickLblPos val="nextTo"/>
        <c:txPr>
          <a:bodyPr/>
          <a:lstStyle/>
          <a:p>
            <a:pPr>
              <a:defRPr sz="800"/>
            </a:pPr>
            <a:endParaRPr lang="en-US"/>
          </a:p>
        </c:txPr>
        <c:crossAx val="162644736"/>
        <c:crosses val="autoZero"/>
        <c:auto val="1"/>
        <c:lblAlgn val="ctr"/>
        <c:lblOffset val="100"/>
        <c:noMultiLvlLbl val="0"/>
      </c:catAx>
      <c:valAx>
        <c:axId val="162644736"/>
        <c:scaling>
          <c:orientation val="minMax"/>
          <c:max val="100"/>
          <c:min val="60"/>
        </c:scaling>
        <c:delete val="0"/>
        <c:axPos val="l"/>
        <c:majorGridlines/>
        <c:numFmt formatCode="General" sourceLinked="1"/>
        <c:majorTickMark val="none"/>
        <c:minorTickMark val="none"/>
        <c:tickLblPos val="nextTo"/>
        <c:txPr>
          <a:bodyPr/>
          <a:lstStyle/>
          <a:p>
            <a:pPr>
              <a:defRPr sz="800"/>
            </a:pPr>
            <a:endParaRPr lang="en-US"/>
          </a:p>
        </c:txPr>
        <c:crossAx val="162630272"/>
        <c:crosses val="autoZero"/>
        <c:crossBetween val="between"/>
        <c:majorUnit val="10"/>
        <c:minorUnit val="5"/>
      </c:valAx>
    </c:plotArea>
    <c:plotVisOnly val="1"/>
    <c:dispBlanksAs val="gap"/>
    <c:showDLblsOverMax val="0"/>
  </c:chart>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FFC000"/>
            </a:solidFill>
          </c:spPr>
          <c:dPt>
            <c:idx val="0"/>
            <c:bubble3D val="0"/>
            <c:spPr>
              <a:solidFill>
                <a:srgbClr val="00B050"/>
              </a:solidFill>
            </c:spPr>
            <c:extLst>
              <c:ext xmlns:c16="http://schemas.microsoft.com/office/drawing/2014/chart" uri="{C3380CC4-5D6E-409C-BE32-E72D297353CC}">
                <c16:uniqueId val="{00000001-5A54-4B5C-B9B3-25CAD557670A}"/>
              </c:ext>
            </c:extLst>
          </c:dPt>
          <c:dPt>
            <c:idx val="1"/>
            <c:bubble3D val="0"/>
            <c:spPr>
              <a:solidFill>
                <a:schemeClr val="bg1">
                  <a:lumMod val="85000"/>
                </a:schemeClr>
              </a:solidFill>
            </c:spPr>
            <c:extLst>
              <c:ext xmlns:c16="http://schemas.microsoft.com/office/drawing/2014/chart" uri="{C3380CC4-5D6E-409C-BE32-E72D297353CC}">
                <c16:uniqueId val="{00000003-5A54-4B5C-B9B3-25CAD557670A}"/>
              </c:ext>
            </c:extLst>
          </c:dPt>
          <c:dPt>
            <c:idx val="2"/>
            <c:bubble3D val="0"/>
            <c:spPr>
              <a:solidFill>
                <a:schemeClr val="bg1">
                  <a:lumMod val="85000"/>
                </a:schemeClr>
              </a:solidFill>
            </c:spPr>
            <c:extLst>
              <c:ext xmlns:c16="http://schemas.microsoft.com/office/drawing/2014/chart" uri="{C3380CC4-5D6E-409C-BE32-E72D297353CC}">
                <c16:uniqueId val="{00000005-5A54-4B5C-B9B3-25CAD557670A}"/>
              </c:ext>
            </c:extLst>
          </c:dPt>
          <c:cat>
            <c:strRef>
              <c:f>Sheet1!$A$2:$A$4</c:f>
              <c:strCache>
                <c:ptCount val="2"/>
                <c:pt idx="0">
                  <c:v>1st Qtr</c:v>
                </c:pt>
                <c:pt idx="1">
                  <c:v>2nd Qtr</c:v>
                </c:pt>
              </c:strCache>
            </c:strRef>
          </c:cat>
          <c:val>
            <c:numRef>
              <c:f>Sheet1!$B$2:$B$4</c:f>
              <c:numCache>
                <c:formatCode>General</c:formatCode>
                <c:ptCount val="3"/>
                <c:pt idx="0">
                  <c:v>8.9</c:v>
                </c:pt>
                <c:pt idx="1">
                  <c:v>11.1</c:v>
                </c:pt>
                <c:pt idx="2">
                  <c:v>10</c:v>
                </c:pt>
              </c:numCache>
            </c:numRef>
          </c:val>
          <c:extLst>
            <c:ext xmlns:c16="http://schemas.microsoft.com/office/drawing/2014/chart" uri="{C3380CC4-5D6E-409C-BE32-E72D297353CC}">
              <c16:uniqueId val="{00000006-5A54-4B5C-B9B3-25CAD557670A}"/>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725661661806"/>
          <c:y val="0.12300764420782531"/>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20</c:v>
                </c:pt>
                <c:pt idx="1">
                  <c:v>20</c:v>
                </c:pt>
                <c:pt idx="2">
                  <c:v>20</c:v>
                </c:pt>
                <c:pt idx="3">
                  <c:v>20</c:v>
                </c:pt>
              </c:numCache>
            </c:numRef>
          </c:val>
          <c:smooth val="0"/>
          <c:extLst>
            <c:ext xmlns:c16="http://schemas.microsoft.com/office/drawing/2014/chart" uri="{C3380CC4-5D6E-409C-BE32-E72D297353CC}">
              <c16:uniqueId val="{00000000-A319-4EA0-B00E-16BE4D51F480}"/>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12</c:v>
                </c:pt>
                <c:pt idx="1">
                  <c:v>13.7</c:v>
                </c:pt>
                <c:pt idx="2">
                  <c:v>8.9</c:v>
                </c:pt>
                <c:pt idx="3">
                  <c:v>6.8</c:v>
                </c:pt>
              </c:numCache>
            </c:numRef>
          </c:val>
          <c:smooth val="0"/>
          <c:extLst>
            <c:ext xmlns:c16="http://schemas.microsoft.com/office/drawing/2014/chart" uri="{C3380CC4-5D6E-409C-BE32-E72D297353CC}">
              <c16:uniqueId val="{00000001-A319-4EA0-B00E-16BE4D51F480}"/>
            </c:ext>
          </c:extLst>
        </c:ser>
        <c:dLbls>
          <c:showLegendKey val="0"/>
          <c:showVal val="0"/>
          <c:showCatName val="0"/>
          <c:showSerName val="0"/>
          <c:showPercent val="0"/>
          <c:showBubbleSize val="0"/>
        </c:dLbls>
        <c:smooth val="0"/>
        <c:axId val="162630272"/>
        <c:axId val="162644736"/>
      </c:lineChart>
      <c:catAx>
        <c:axId val="162630272"/>
        <c:scaling>
          <c:orientation val="minMax"/>
        </c:scaling>
        <c:delete val="0"/>
        <c:axPos val="b"/>
        <c:numFmt formatCode="General" sourceLinked="0"/>
        <c:majorTickMark val="none"/>
        <c:minorTickMark val="none"/>
        <c:tickLblPos val="nextTo"/>
        <c:txPr>
          <a:bodyPr/>
          <a:lstStyle/>
          <a:p>
            <a:pPr>
              <a:defRPr sz="800"/>
            </a:pPr>
            <a:endParaRPr lang="en-US"/>
          </a:p>
        </c:txPr>
        <c:crossAx val="162644736"/>
        <c:crosses val="autoZero"/>
        <c:auto val="1"/>
        <c:lblAlgn val="ctr"/>
        <c:lblOffset val="100"/>
        <c:noMultiLvlLbl val="0"/>
      </c:catAx>
      <c:valAx>
        <c:axId val="162644736"/>
        <c:scaling>
          <c:orientation val="minMax"/>
          <c:max val="30"/>
          <c:min val="5"/>
        </c:scaling>
        <c:delete val="0"/>
        <c:axPos val="l"/>
        <c:majorGridlines/>
        <c:numFmt formatCode="General" sourceLinked="1"/>
        <c:majorTickMark val="none"/>
        <c:minorTickMark val="none"/>
        <c:tickLblPos val="nextTo"/>
        <c:txPr>
          <a:bodyPr/>
          <a:lstStyle/>
          <a:p>
            <a:pPr>
              <a:defRPr sz="800"/>
            </a:pPr>
            <a:endParaRPr lang="en-US"/>
          </a:p>
        </c:txPr>
        <c:crossAx val="162630272"/>
        <c:crosses val="autoZero"/>
        <c:crossBetween val="between"/>
        <c:majorUnit val="5"/>
        <c:minorUnit val="5"/>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softEdge rad="0"/>
            </a:effectLst>
          </c:spPr>
          <c:dPt>
            <c:idx val="0"/>
            <c:bubble3D val="0"/>
            <c:spPr>
              <a:solidFill>
                <a:schemeClr val="accent2"/>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1-77BB-4CC5-9D0E-658686289F42}"/>
              </c:ext>
            </c:extLst>
          </c:dPt>
          <c:dPt>
            <c:idx val="1"/>
            <c:bubble3D val="0"/>
            <c:spPr>
              <a:solidFill>
                <a:schemeClr val="accent6"/>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3-77BB-4CC5-9D0E-658686289F42}"/>
              </c:ext>
            </c:extLst>
          </c:dPt>
          <c:dPt>
            <c:idx val="2"/>
            <c:bubble3D val="0"/>
            <c:spPr>
              <a:solidFill>
                <a:schemeClr val="accent1">
                  <a:lumMod val="75000"/>
                </a:schemeClr>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5-77BB-4CC5-9D0E-658686289F42}"/>
              </c:ext>
            </c:extLst>
          </c:dPt>
          <c:dPt>
            <c:idx val="3"/>
            <c:bubble3D val="0"/>
            <c:spPr>
              <a:solidFill>
                <a:schemeClr val="accent3"/>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7-77BB-4CC5-9D0E-658686289F42}"/>
              </c:ext>
            </c:extLst>
          </c:dPt>
          <c:dPt>
            <c:idx val="4"/>
            <c:bubble3D val="0"/>
            <c:spPr>
              <a:solidFill>
                <a:srgbClr val="FFC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9-77BB-4CC5-9D0E-658686289F42}"/>
              </c:ext>
            </c:extLst>
          </c:dPt>
          <c:cat>
            <c:strRef>
              <c:f>Sheet1!$A$2:$A$5</c:f>
              <c:strCache>
                <c:ptCount val="4"/>
                <c:pt idx="0">
                  <c:v>On Track</c:v>
                </c:pt>
                <c:pt idx="1">
                  <c:v>Not Started</c:v>
                </c:pt>
                <c:pt idx="2">
                  <c:v>Completed</c:v>
                </c:pt>
                <c:pt idx="3">
                  <c:v>Behind Schedule</c:v>
                </c:pt>
              </c:strCache>
            </c:strRef>
          </c:cat>
          <c:val>
            <c:numRef>
              <c:f>Sheet1!$B$2:$B$5</c:f>
              <c:numCache>
                <c:formatCode>General</c:formatCode>
                <c:ptCount val="4"/>
                <c:pt idx="2">
                  <c:v>2</c:v>
                </c:pt>
              </c:numCache>
            </c:numRef>
          </c:val>
          <c:extLst>
            <c:ext xmlns:c16="http://schemas.microsoft.com/office/drawing/2014/chart" uri="{C3380CC4-5D6E-409C-BE32-E72D297353CC}">
              <c16:uniqueId val="{0000000A-77BB-4CC5-9D0E-658686289F42}"/>
            </c:ext>
          </c:extLst>
        </c:ser>
        <c:dLbls>
          <c:showLegendKey val="0"/>
          <c:showVal val="0"/>
          <c:showCatName val="0"/>
          <c:showSerName val="0"/>
          <c:showPercent val="0"/>
          <c:showBubbleSize val="0"/>
          <c:showLeaderLines val="1"/>
        </c:dLbls>
        <c:firstSliceAng val="270"/>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spPr>
              <a:solidFill>
                <a:srgbClr val="FFC000"/>
              </a:solidFill>
            </c:spPr>
            <c:extLst>
              <c:ext xmlns:c16="http://schemas.microsoft.com/office/drawing/2014/chart" uri="{C3380CC4-5D6E-409C-BE32-E72D297353CC}">
                <c16:uniqueId val="{00000000-77F1-49D5-B4F4-915F13747D64}"/>
              </c:ext>
            </c:extLst>
          </c:dPt>
          <c:dPt>
            <c:idx val="1"/>
            <c:bubble3D val="0"/>
            <c:spPr>
              <a:solidFill>
                <a:schemeClr val="bg1">
                  <a:lumMod val="85000"/>
                </a:schemeClr>
              </a:solidFill>
            </c:spPr>
            <c:extLst>
              <c:ext xmlns:c16="http://schemas.microsoft.com/office/drawing/2014/chart" uri="{C3380CC4-5D6E-409C-BE32-E72D297353CC}">
                <c16:uniqueId val="{00000001-77F1-49D5-B4F4-915F13747D64}"/>
              </c:ext>
            </c:extLst>
          </c:dPt>
          <c:dPt>
            <c:idx val="2"/>
            <c:bubble3D val="0"/>
            <c:spPr>
              <a:solidFill>
                <a:schemeClr val="bg1">
                  <a:lumMod val="85000"/>
                </a:schemeClr>
              </a:solidFill>
            </c:spPr>
            <c:extLst>
              <c:ext xmlns:c16="http://schemas.microsoft.com/office/drawing/2014/chart" uri="{C3380CC4-5D6E-409C-BE32-E72D297353CC}">
                <c16:uniqueId val="{00000003-77F1-49D5-B4F4-915F13747D64}"/>
              </c:ext>
            </c:extLst>
          </c:dPt>
          <c:cat>
            <c:strRef>
              <c:f>Sheet1!$A$2:$A$4</c:f>
              <c:strCache>
                <c:ptCount val="2"/>
                <c:pt idx="0">
                  <c:v>1st Qtr</c:v>
                </c:pt>
                <c:pt idx="1">
                  <c:v>2nd Qtr</c:v>
                </c:pt>
              </c:strCache>
            </c:strRef>
          </c:cat>
          <c:val>
            <c:numRef>
              <c:f>Sheet1!$B$2:$B$4</c:f>
              <c:numCache>
                <c:formatCode>General</c:formatCode>
                <c:ptCount val="3"/>
                <c:pt idx="0">
                  <c:v>55</c:v>
                </c:pt>
                <c:pt idx="1">
                  <c:v>5</c:v>
                </c:pt>
                <c:pt idx="2">
                  <c:v>20</c:v>
                </c:pt>
              </c:numCache>
            </c:numRef>
          </c:val>
          <c:extLst>
            <c:ext xmlns:c16="http://schemas.microsoft.com/office/drawing/2014/chart" uri="{C3380CC4-5D6E-409C-BE32-E72D297353CC}">
              <c16:uniqueId val="{00000004-77F1-49D5-B4F4-915F13747D64}"/>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00B050"/>
              </a:solidFill>
            </c:spPr>
            <c:extLst>
              <c:ext xmlns:c16="http://schemas.microsoft.com/office/drawing/2014/chart" uri="{C3380CC4-5D6E-409C-BE32-E72D297353CC}">
                <c16:uniqueId val="{00000001-CF2B-4048-86F3-24E5D7EFCB9D}"/>
              </c:ext>
            </c:extLst>
          </c:dPt>
          <c:dPt>
            <c:idx val="1"/>
            <c:bubble3D val="0"/>
            <c:extLst>
              <c:ext xmlns:c16="http://schemas.microsoft.com/office/drawing/2014/chart" uri="{C3380CC4-5D6E-409C-BE32-E72D297353CC}">
                <c16:uniqueId val="{00000003-CF2B-4048-86F3-24E5D7EFCB9D}"/>
              </c:ext>
            </c:extLst>
          </c:dPt>
          <c:dPt>
            <c:idx val="2"/>
            <c:bubble3D val="0"/>
            <c:extLst>
              <c:ext xmlns:c16="http://schemas.microsoft.com/office/drawing/2014/chart" uri="{C3380CC4-5D6E-409C-BE32-E72D297353CC}">
                <c16:uniqueId val="{00000005-CF2B-4048-86F3-24E5D7EFCB9D}"/>
              </c:ext>
            </c:extLst>
          </c:dPt>
          <c:cat>
            <c:strRef>
              <c:f>Sheet1!$A$2:$A$4</c:f>
              <c:strCache>
                <c:ptCount val="2"/>
                <c:pt idx="0">
                  <c:v>1st Qtr</c:v>
                </c:pt>
                <c:pt idx="1">
                  <c:v>2nd Qtr</c:v>
                </c:pt>
              </c:strCache>
            </c:strRef>
          </c:cat>
          <c:val>
            <c:numRef>
              <c:f>Sheet1!$B$2:$B$4</c:f>
              <c:numCache>
                <c:formatCode>General</c:formatCode>
                <c:ptCount val="3"/>
                <c:pt idx="0">
                  <c:v>31</c:v>
                </c:pt>
                <c:pt idx="2">
                  <c:v>10</c:v>
                </c:pt>
              </c:numCache>
            </c:numRef>
          </c:val>
          <c:extLst>
            <c:ext xmlns:c16="http://schemas.microsoft.com/office/drawing/2014/chart" uri="{C3380CC4-5D6E-409C-BE32-E72D297353CC}">
              <c16:uniqueId val="{00000006-CF2B-4048-86F3-24E5D7EFCB9D}"/>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00B050"/>
              </a:solidFill>
            </c:spPr>
            <c:extLst>
              <c:ext xmlns:c16="http://schemas.microsoft.com/office/drawing/2014/chart" uri="{C3380CC4-5D6E-409C-BE32-E72D297353CC}">
                <c16:uniqueId val="{00000001-63C0-46B6-BC4A-C8D819058A70}"/>
              </c:ext>
            </c:extLst>
          </c:dPt>
          <c:dPt>
            <c:idx val="1"/>
            <c:bubble3D val="0"/>
            <c:spPr>
              <a:solidFill>
                <a:srgbClr val="00B050"/>
              </a:solidFill>
            </c:spPr>
            <c:extLst>
              <c:ext xmlns:c16="http://schemas.microsoft.com/office/drawing/2014/chart" uri="{C3380CC4-5D6E-409C-BE32-E72D297353CC}">
                <c16:uniqueId val="{00000002-63C0-46B6-BC4A-C8D819058A70}"/>
              </c:ext>
            </c:extLst>
          </c:dPt>
          <c:dPt>
            <c:idx val="2"/>
            <c:bubble3D val="0"/>
            <c:extLst>
              <c:ext xmlns:c16="http://schemas.microsoft.com/office/drawing/2014/chart" uri="{C3380CC4-5D6E-409C-BE32-E72D297353CC}">
                <c16:uniqueId val="{00000003-63C0-46B6-BC4A-C8D819058A70}"/>
              </c:ext>
            </c:extLst>
          </c:dPt>
          <c:cat>
            <c:strRef>
              <c:f>Sheet1!$A$2:$A$4</c:f>
              <c:strCache>
                <c:ptCount val="2"/>
                <c:pt idx="0">
                  <c:v>1st Qtr</c:v>
                </c:pt>
                <c:pt idx="1">
                  <c:v>2nd Qtr</c:v>
                </c:pt>
              </c:strCache>
            </c:strRef>
          </c:cat>
          <c:val>
            <c:numRef>
              <c:f>Sheet1!$B$2:$B$4</c:f>
              <c:numCache>
                <c:formatCode>General</c:formatCode>
                <c:ptCount val="3"/>
                <c:pt idx="0">
                  <c:v>90</c:v>
                </c:pt>
                <c:pt idx="1">
                  <c:v>7</c:v>
                </c:pt>
                <c:pt idx="2">
                  <c:v>3</c:v>
                </c:pt>
              </c:numCache>
            </c:numRef>
          </c:val>
          <c:extLst>
            <c:ext xmlns:c16="http://schemas.microsoft.com/office/drawing/2014/chart" uri="{C3380CC4-5D6E-409C-BE32-E72D297353CC}">
              <c16:uniqueId val="{00000004-63C0-46B6-BC4A-C8D819058A70}"/>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00B050"/>
              </a:solidFill>
            </c:spPr>
            <c:extLst>
              <c:ext xmlns:c16="http://schemas.microsoft.com/office/drawing/2014/chart" uri="{C3380CC4-5D6E-409C-BE32-E72D297353CC}">
                <c16:uniqueId val="{00000001-F9B1-4133-9864-1ABFFE950824}"/>
              </c:ext>
            </c:extLst>
          </c:dPt>
          <c:dPt>
            <c:idx val="1"/>
            <c:bubble3D val="0"/>
            <c:spPr>
              <a:solidFill>
                <a:srgbClr val="00B050"/>
              </a:solidFill>
            </c:spPr>
            <c:extLst>
              <c:ext xmlns:c16="http://schemas.microsoft.com/office/drawing/2014/chart" uri="{C3380CC4-5D6E-409C-BE32-E72D297353CC}">
                <c16:uniqueId val="{00000003-F9B1-4133-9864-1ABFFE950824}"/>
              </c:ext>
            </c:extLst>
          </c:dPt>
          <c:dPt>
            <c:idx val="2"/>
            <c:bubble3D val="0"/>
            <c:extLst>
              <c:ext xmlns:c16="http://schemas.microsoft.com/office/drawing/2014/chart" uri="{C3380CC4-5D6E-409C-BE32-E72D297353CC}">
                <c16:uniqueId val="{00000004-F9B1-4133-9864-1ABFFE950824}"/>
              </c:ext>
            </c:extLst>
          </c:dPt>
          <c:cat>
            <c:strRef>
              <c:f>Sheet1!$A$2:$A$4</c:f>
              <c:strCache>
                <c:ptCount val="2"/>
                <c:pt idx="0">
                  <c:v>1st Qtr</c:v>
                </c:pt>
                <c:pt idx="1">
                  <c:v>2nd Qtr</c:v>
                </c:pt>
              </c:strCache>
            </c:strRef>
          </c:cat>
          <c:val>
            <c:numRef>
              <c:f>Sheet1!$B$2:$B$4</c:f>
              <c:numCache>
                <c:formatCode>General</c:formatCode>
                <c:ptCount val="3"/>
                <c:pt idx="0">
                  <c:v>90</c:v>
                </c:pt>
                <c:pt idx="1">
                  <c:v>5</c:v>
                </c:pt>
                <c:pt idx="2">
                  <c:v>5</c:v>
                </c:pt>
              </c:numCache>
            </c:numRef>
          </c:val>
          <c:extLst>
            <c:ext xmlns:c16="http://schemas.microsoft.com/office/drawing/2014/chart" uri="{C3380CC4-5D6E-409C-BE32-E72D297353CC}">
              <c16:uniqueId val="{00000005-F9B1-4133-9864-1ABFFE950824}"/>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0-A4B7-43FF-A5A1-BD10A63662F4}"/>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83</c:v>
                </c:pt>
                <c:pt idx="1">
                  <c:v>85.5</c:v>
                </c:pt>
                <c:pt idx="2">
                  <c:v>92.6</c:v>
                </c:pt>
                <c:pt idx="3">
                  <c:v>95</c:v>
                </c:pt>
              </c:numCache>
            </c:numRef>
          </c:val>
          <c:smooth val="0"/>
          <c:extLst>
            <c:ext xmlns:c16="http://schemas.microsoft.com/office/drawing/2014/chart" uri="{C3380CC4-5D6E-409C-BE32-E72D297353CC}">
              <c16:uniqueId val="{00000001-A4B7-43FF-A5A1-BD10A63662F4}"/>
            </c:ext>
          </c:extLst>
        </c:ser>
        <c:dLbls>
          <c:showLegendKey val="0"/>
          <c:showVal val="0"/>
          <c:showCatName val="0"/>
          <c:showSerName val="0"/>
          <c:showPercent val="0"/>
          <c:showBubbleSize val="0"/>
        </c:dLbls>
        <c:smooth val="0"/>
        <c:axId val="151025152"/>
        <c:axId val="151027072"/>
      </c:lineChart>
      <c:catAx>
        <c:axId val="151025152"/>
        <c:scaling>
          <c:orientation val="minMax"/>
        </c:scaling>
        <c:delete val="0"/>
        <c:axPos val="b"/>
        <c:numFmt formatCode="General" sourceLinked="0"/>
        <c:majorTickMark val="none"/>
        <c:minorTickMark val="none"/>
        <c:tickLblPos val="nextTo"/>
        <c:txPr>
          <a:bodyPr/>
          <a:lstStyle/>
          <a:p>
            <a:pPr>
              <a:defRPr sz="800"/>
            </a:pPr>
            <a:endParaRPr lang="en-US"/>
          </a:p>
        </c:txPr>
        <c:crossAx val="151027072"/>
        <c:crosses val="autoZero"/>
        <c:auto val="1"/>
        <c:lblAlgn val="ctr"/>
        <c:lblOffset val="100"/>
        <c:noMultiLvlLbl val="0"/>
      </c:catAx>
      <c:valAx>
        <c:axId val="151027072"/>
        <c:scaling>
          <c:orientation val="minMax"/>
          <c:max val="100"/>
          <c:min val="50"/>
        </c:scaling>
        <c:delete val="0"/>
        <c:axPos val="l"/>
        <c:majorGridlines/>
        <c:numFmt formatCode="General" sourceLinked="1"/>
        <c:majorTickMark val="none"/>
        <c:minorTickMark val="none"/>
        <c:tickLblPos val="nextTo"/>
        <c:txPr>
          <a:bodyPr/>
          <a:lstStyle/>
          <a:p>
            <a:pPr>
              <a:defRPr sz="800"/>
            </a:pPr>
            <a:endParaRPr lang="en-US"/>
          </a:p>
        </c:txPr>
        <c:crossAx val="151025152"/>
        <c:crosses val="autoZero"/>
        <c:crossBetween val="between"/>
        <c:majorUnit val="10"/>
        <c:minorUnit val="5"/>
      </c:valAx>
    </c:plotArea>
    <c:plotVisOnly val="1"/>
    <c:dispBlanksAs val="gap"/>
    <c:showDLblsOverMax val="0"/>
  </c:chart>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0213-4814-90A9-7A78ABBA3348}"/>
              </c:ext>
            </c:extLst>
          </c:dPt>
          <c:dPt>
            <c:idx val="1"/>
            <c:bubble3D val="0"/>
            <c:extLst>
              <c:ext xmlns:c16="http://schemas.microsoft.com/office/drawing/2014/chart" uri="{C3380CC4-5D6E-409C-BE32-E72D297353CC}">
                <c16:uniqueId val="{00000001-0213-4814-90A9-7A78ABBA3348}"/>
              </c:ext>
            </c:extLst>
          </c:dPt>
          <c:dPt>
            <c:idx val="2"/>
            <c:bubble3D val="0"/>
            <c:extLst>
              <c:ext xmlns:c16="http://schemas.microsoft.com/office/drawing/2014/chart" uri="{C3380CC4-5D6E-409C-BE32-E72D297353CC}">
                <c16:uniqueId val="{00000002-0213-4814-90A9-7A78ABBA3348}"/>
              </c:ext>
            </c:extLst>
          </c:dPt>
          <c:cat>
            <c:strRef>
              <c:f>Sheet1!$A$2:$A$4</c:f>
              <c:strCache>
                <c:ptCount val="2"/>
                <c:pt idx="0">
                  <c:v>1st Qtr</c:v>
                </c:pt>
                <c:pt idx="1">
                  <c:v>2nd Qtr</c:v>
                </c:pt>
              </c:strCache>
            </c:strRef>
          </c:cat>
          <c:val>
            <c:numRef>
              <c:f>Sheet1!$B$2:$B$4</c:f>
              <c:numCache>
                <c:formatCode>General</c:formatCode>
                <c:ptCount val="3"/>
                <c:pt idx="0">
                  <c:v>150</c:v>
                </c:pt>
                <c:pt idx="1">
                  <c:v>0</c:v>
                </c:pt>
                <c:pt idx="2">
                  <c:v>50</c:v>
                </c:pt>
              </c:numCache>
            </c:numRef>
          </c:val>
          <c:extLst>
            <c:ext xmlns:c16="http://schemas.microsoft.com/office/drawing/2014/chart" uri="{C3380CC4-5D6E-409C-BE32-E72D297353CC}">
              <c16:uniqueId val="{00000003-0213-4814-90A9-7A78ABBA334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953702682541389"/>
          <c:y val="0.1187964945449244"/>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150</c:v>
                </c:pt>
                <c:pt idx="1">
                  <c:v>150</c:v>
                </c:pt>
                <c:pt idx="2">
                  <c:v>150</c:v>
                </c:pt>
                <c:pt idx="3">
                  <c:v>150</c:v>
                </c:pt>
              </c:numCache>
            </c:numRef>
          </c:val>
          <c:smooth val="0"/>
          <c:extLst>
            <c:ext xmlns:c16="http://schemas.microsoft.com/office/drawing/2014/chart" uri="{C3380CC4-5D6E-409C-BE32-E72D297353CC}">
              <c16:uniqueId val="{00000000-7B8A-4154-895A-7F93D9FA37C7}"/>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180</c:v>
                </c:pt>
                <c:pt idx="1">
                  <c:v>481</c:v>
                </c:pt>
                <c:pt idx="2">
                  <c:v>235</c:v>
                </c:pt>
                <c:pt idx="3">
                  <c:v>551</c:v>
                </c:pt>
              </c:numCache>
            </c:numRef>
          </c:val>
          <c:smooth val="0"/>
          <c:extLst>
            <c:ext xmlns:c16="http://schemas.microsoft.com/office/drawing/2014/chart" uri="{C3380CC4-5D6E-409C-BE32-E72D297353CC}">
              <c16:uniqueId val="{00000001-7B8A-4154-895A-7F93D9FA37C7}"/>
            </c:ext>
          </c:extLst>
        </c:ser>
        <c:dLbls>
          <c:showLegendKey val="0"/>
          <c:showVal val="0"/>
          <c:showCatName val="0"/>
          <c:showSerName val="0"/>
          <c:showPercent val="0"/>
          <c:showBubbleSize val="0"/>
        </c:dLbls>
        <c:smooth val="0"/>
        <c:axId val="151025152"/>
        <c:axId val="151027072"/>
      </c:lineChart>
      <c:catAx>
        <c:axId val="151025152"/>
        <c:scaling>
          <c:orientation val="minMax"/>
        </c:scaling>
        <c:delete val="0"/>
        <c:axPos val="b"/>
        <c:numFmt formatCode="General" sourceLinked="0"/>
        <c:majorTickMark val="none"/>
        <c:minorTickMark val="none"/>
        <c:tickLblPos val="nextTo"/>
        <c:txPr>
          <a:bodyPr/>
          <a:lstStyle/>
          <a:p>
            <a:pPr>
              <a:defRPr sz="800"/>
            </a:pPr>
            <a:endParaRPr lang="en-US"/>
          </a:p>
        </c:txPr>
        <c:crossAx val="151027072"/>
        <c:crosses val="autoZero"/>
        <c:auto val="1"/>
        <c:lblAlgn val="ctr"/>
        <c:lblOffset val="100"/>
        <c:noMultiLvlLbl val="0"/>
      </c:catAx>
      <c:valAx>
        <c:axId val="151027072"/>
        <c:scaling>
          <c:orientation val="minMax"/>
          <c:max val="600"/>
          <c:min val="50"/>
        </c:scaling>
        <c:delete val="0"/>
        <c:axPos val="l"/>
        <c:majorGridlines/>
        <c:numFmt formatCode="General" sourceLinked="1"/>
        <c:majorTickMark val="none"/>
        <c:minorTickMark val="none"/>
        <c:tickLblPos val="nextTo"/>
        <c:txPr>
          <a:bodyPr/>
          <a:lstStyle/>
          <a:p>
            <a:pPr>
              <a:defRPr sz="800"/>
            </a:pPr>
            <a:endParaRPr lang="en-US"/>
          </a:p>
        </c:txPr>
        <c:crossAx val="151025152"/>
        <c:crosses val="autoZero"/>
        <c:crossBetween val="between"/>
        <c:majorUnit val="100"/>
        <c:minorUnit val="50"/>
      </c:valAx>
    </c:plotArea>
    <c:plotVisOnly val="1"/>
    <c:dispBlanksAs val="gap"/>
    <c:showDLblsOverMax val="0"/>
  </c:chart>
  <c:externalData r:id="rId1">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799108230317911E-2"/>
          <c:y val="6.1374895223058466E-2"/>
          <c:w val="0.93888888888888888"/>
          <c:h val="0.707381898469299"/>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3-5714-4E1B-9649-EAC55FB6F012}"/>
              </c:ext>
            </c:extLst>
          </c:dPt>
          <c:dPt>
            <c:idx val="1"/>
            <c:invertIfNegative val="0"/>
            <c:bubble3D val="0"/>
            <c:spPr>
              <a:solidFill>
                <a:srgbClr val="00B050"/>
              </a:solidFill>
              <a:ln>
                <a:noFill/>
              </a:ln>
              <a:effectLst/>
            </c:spPr>
            <c:extLst>
              <c:ext xmlns:c16="http://schemas.microsoft.com/office/drawing/2014/chart" uri="{C3380CC4-5D6E-409C-BE32-E72D297353CC}">
                <c16:uniqueId val="{00000004-5714-4E1B-9649-EAC55FB6F012}"/>
              </c:ext>
            </c:extLst>
          </c:dPt>
          <c:dLbls>
            <c:dLbl>
              <c:idx val="0"/>
              <c:layout>
                <c:manualLayout>
                  <c:x val="1.0243736398818502E-2"/>
                  <c:y val="7.0405115332248247E-2"/>
                </c:manualLayout>
              </c:layout>
              <c:showLegendKey val="0"/>
              <c:showVal val="1"/>
              <c:showCatName val="0"/>
              <c:showSerName val="0"/>
              <c:showPercent val="0"/>
              <c:showBubbleSize val="0"/>
              <c:extLst>
                <c:ext xmlns:c15="http://schemas.microsoft.com/office/drawing/2012/chart" uri="{CE6537A1-D6FC-4f65-9D91-7224C49458BB}">
                  <c15:layout>
                    <c:manualLayout>
                      <c:w val="0.28815630489876448"/>
                      <c:h val="0.31724794770244674"/>
                    </c:manualLayout>
                  </c15:layout>
                </c:ext>
                <c:ext xmlns:c16="http://schemas.microsoft.com/office/drawing/2014/chart" uri="{C3380CC4-5D6E-409C-BE32-E72D297353CC}">
                  <c16:uniqueId val="{00000003-5714-4E1B-9649-EAC55FB6F012}"/>
                </c:ext>
              </c:extLst>
            </c:dLbl>
            <c:dLbl>
              <c:idx val="1"/>
              <c:showLegendKey val="0"/>
              <c:showVal val="1"/>
              <c:showCatName val="0"/>
              <c:showSerName val="0"/>
              <c:showPercent val="0"/>
              <c:showBubbleSize val="0"/>
              <c:extLst>
                <c:ext xmlns:c15="http://schemas.microsoft.com/office/drawing/2012/chart" uri="{CE6537A1-D6FC-4f65-9D91-7224C49458BB}">
                  <c15:layout>
                    <c:manualLayout>
                      <c:w val="0.23693762290467196"/>
                      <c:h val="0.31724794770244674"/>
                    </c:manualLayout>
                  </c15:layout>
                </c:ext>
                <c:ext xmlns:c16="http://schemas.microsoft.com/office/drawing/2014/chart" uri="{C3380CC4-5D6E-409C-BE32-E72D297353CC}">
                  <c16:uniqueId val="{00000004-5714-4E1B-9649-EAC55FB6F012}"/>
                </c:ext>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2022-23</c:v>
                </c:pt>
                <c:pt idx="1">
                  <c:v>2023-24</c:v>
                </c:pt>
              </c:strCache>
            </c:strRef>
          </c:cat>
          <c:val>
            <c:numRef>
              <c:f>Sheet1!$B$2:$B$3</c:f>
              <c:numCache>
                <c:formatCode>General</c:formatCode>
                <c:ptCount val="2"/>
                <c:pt idx="0">
                  <c:v>52.6</c:v>
                </c:pt>
                <c:pt idx="1">
                  <c:v>53.1</c:v>
                </c:pt>
              </c:numCache>
            </c:numRef>
          </c:val>
          <c:extLst>
            <c:ext xmlns:c16="http://schemas.microsoft.com/office/drawing/2014/chart" uri="{C3380CC4-5D6E-409C-BE32-E72D297353CC}">
              <c16:uniqueId val="{00000000-5714-4E1B-9649-EAC55FB6F012}"/>
            </c:ext>
          </c:extLst>
        </c:ser>
        <c:dLbls>
          <c:showLegendKey val="0"/>
          <c:showVal val="0"/>
          <c:showCatName val="0"/>
          <c:showSerName val="0"/>
          <c:showPercent val="0"/>
          <c:showBubbleSize val="0"/>
        </c:dLbls>
        <c:gapWidth val="219"/>
        <c:overlap val="-27"/>
        <c:axId val="891917551"/>
        <c:axId val="891920911"/>
      </c:barChart>
      <c:catAx>
        <c:axId val="89191755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1920911"/>
        <c:crosses val="autoZero"/>
        <c:auto val="1"/>
        <c:lblAlgn val="ctr"/>
        <c:lblOffset val="100"/>
        <c:noMultiLvlLbl val="0"/>
      </c:catAx>
      <c:valAx>
        <c:axId val="891920911"/>
        <c:scaling>
          <c:orientation val="minMax"/>
          <c:max val="54"/>
          <c:min val="50"/>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191755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00B050"/>
              </a:solidFill>
            </c:spPr>
            <c:extLst>
              <c:ext xmlns:c16="http://schemas.microsoft.com/office/drawing/2014/chart" uri="{C3380CC4-5D6E-409C-BE32-E72D297353CC}">
                <c16:uniqueId val="{00000001-E4EB-4960-9531-D32102BF1E85}"/>
              </c:ext>
            </c:extLst>
          </c:dPt>
          <c:dPt>
            <c:idx val="1"/>
            <c:bubble3D val="0"/>
            <c:spPr>
              <a:solidFill>
                <a:srgbClr val="00B050"/>
              </a:solidFill>
            </c:spPr>
            <c:extLst>
              <c:ext xmlns:c16="http://schemas.microsoft.com/office/drawing/2014/chart" uri="{C3380CC4-5D6E-409C-BE32-E72D297353CC}">
                <c16:uniqueId val="{00000003-E4EB-4960-9531-D32102BF1E85}"/>
              </c:ext>
            </c:extLst>
          </c:dPt>
          <c:dPt>
            <c:idx val="2"/>
            <c:bubble3D val="0"/>
            <c:extLst>
              <c:ext xmlns:c16="http://schemas.microsoft.com/office/drawing/2014/chart" uri="{C3380CC4-5D6E-409C-BE32-E72D297353CC}">
                <c16:uniqueId val="{00000004-E4EB-4960-9531-D32102BF1E85}"/>
              </c:ext>
            </c:extLst>
          </c:dPt>
          <c:cat>
            <c:strRef>
              <c:f>Sheet1!$A$2:$A$4</c:f>
              <c:strCache>
                <c:ptCount val="2"/>
                <c:pt idx="0">
                  <c:v>1st Qtr</c:v>
                </c:pt>
                <c:pt idx="1">
                  <c:v>2nd Qtr</c:v>
                </c:pt>
              </c:strCache>
            </c:strRef>
          </c:cat>
          <c:val>
            <c:numRef>
              <c:f>Sheet1!$B$2:$B$4</c:f>
              <c:numCache>
                <c:formatCode>General</c:formatCode>
                <c:ptCount val="3"/>
                <c:pt idx="0">
                  <c:v>15</c:v>
                </c:pt>
                <c:pt idx="1">
                  <c:v>0</c:v>
                </c:pt>
                <c:pt idx="2">
                  <c:v>1</c:v>
                </c:pt>
              </c:numCache>
            </c:numRef>
          </c:val>
          <c:extLst>
            <c:ext xmlns:c16="http://schemas.microsoft.com/office/drawing/2014/chart" uri="{C3380CC4-5D6E-409C-BE32-E72D297353CC}">
              <c16:uniqueId val="{00000005-E4EB-4960-9531-D32102BF1E85}"/>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6</c:v>
                </c:pt>
                <c:pt idx="1">
                  <c:v>6</c:v>
                </c:pt>
                <c:pt idx="2">
                  <c:v>6</c:v>
                </c:pt>
                <c:pt idx="3">
                  <c:v>6</c:v>
                </c:pt>
              </c:numCache>
            </c:numRef>
          </c:val>
          <c:smooth val="0"/>
          <c:extLst>
            <c:ext xmlns:c16="http://schemas.microsoft.com/office/drawing/2014/chart" uri="{C3380CC4-5D6E-409C-BE32-E72D297353CC}">
              <c16:uniqueId val="{00000000-C064-4F73-BD4F-E2897F9BE9E1}"/>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3</c:v>
                </c:pt>
                <c:pt idx="1">
                  <c:v>6</c:v>
                </c:pt>
                <c:pt idx="2">
                  <c:v>10</c:v>
                </c:pt>
              </c:numCache>
            </c:numRef>
          </c:val>
          <c:smooth val="0"/>
          <c:extLst>
            <c:ext xmlns:c16="http://schemas.microsoft.com/office/drawing/2014/chart" uri="{C3380CC4-5D6E-409C-BE32-E72D297353CC}">
              <c16:uniqueId val="{00000001-C064-4F73-BD4F-E2897F9BE9E1}"/>
            </c:ext>
          </c:extLst>
        </c:ser>
        <c:dLbls>
          <c:showLegendKey val="0"/>
          <c:showVal val="0"/>
          <c:showCatName val="0"/>
          <c:showSerName val="0"/>
          <c:showPercent val="0"/>
          <c:showBubbleSize val="0"/>
        </c:dLbls>
        <c:smooth val="0"/>
        <c:axId val="151025152"/>
        <c:axId val="151027072"/>
      </c:lineChart>
      <c:catAx>
        <c:axId val="151025152"/>
        <c:scaling>
          <c:orientation val="minMax"/>
        </c:scaling>
        <c:delete val="0"/>
        <c:axPos val="b"/>
        <c:numFmt formatCode="General" sourceLinked="0"/>
        <c:majorTickMark val="none"/>
        <c:minorTickMark val="none"/>
        <c:tickLblPos val="nextTo"/>
        <c:txPr>
          <a:bodyPr/>
          <a:lstStyle/>
          <a:p>
            <a:pPr>
              <a:defRPr sz="800"/>
            </a:pPr>
            <a:endParaRPr lang="en-US"/>
          </a:p>
        </c:txPr>
        <c:crossAx val="151027072"/>
        <c:crosses val="autoZero"/>
        <c:auto val="1"/>
        <c:lblAlgn val="ctr"/>
        <c:lblOffset val="100"/>
        <c:noMultiLvlLbl val="0"/>
      </c:catAx>
      <c:valAx>
        <c:axId val="151027072"/>
        <c:scaling>
          <c:orientation val="minMax"/>
          <c:max val="30"/>
        </c:scaling>
        <c:delete val="0"/>
        <c:axPos val="l"/>
        <c:majorGridlines/>
        <c:numFmt formatCode="General" sourceLinked="1"/>
        <c:majorTickMark val="none"/>
        <c:minorTickMark val="none"/>
        <c:tickLblPos val="nextTo"/>
        <c:txPr>
          <a:bodyPr/>
          <a:lstStyle/>
          <a:p>
            <a:pPr>
              <a:defRPr sz="800"/>
            </a:pPr>
            <a:endParaRPr lang="en-US"/>
          </a:p>
        </c:txPr>
        <c:crossAx val="151025152"/>
        <c:crosses val="autoZero"/>
        <c:crossBetween val="between"/>
        <c:majorUnit val="5"/>
      </c:valAx>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softEdge rad="0"/>
            </a:effectLst>
          </c:spPr>
          <c:dPt>
            <c:idx val="0"/>
            <c:bubble3D val="0"/>
            <c:spPr>
              <a:solidFill>
                <a:schemeClr val="accent2"/>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1-9EAF-44A8-859E-5C4C937190D9}"/>
              </c:ext>
            </c:extLst>
          </c:dPt>
          <c:dPt>
            <c:idx val="1"/>
            <c:bubble3D val="0"/>
            <c:spPr>
              <a:solidFill>
                <a:schemeClr val="accent6"/>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3-9EAF-44A8-859E-5C4C937190D9}"/>
              </c:ext>
            </c:extLst>
          </c:dPt>
          <c:dPt>
            <c:idx val="2"/>
            <c:bubble3D val="0"/>
            <c:spPr>
              <a:solidFill>
                <a:schemeClr val="accent3"/>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5-9EAF-44A8-859E-5C4C937190D9}"/>
              </c:ext>
            </c:extLst>
          </c:dPt>
          <c:dPt>
            <c:idx val="3"/>
            <c:bubble3D val="0"/>
            <c:spPr>
              <a:solidFill>
                <a:schemeClr val="accent1">
                  <a:lumMod val="75000"/>
                </a:schemeClr>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7-9EAF-44A8-859E-5C4C937190D9}"/>
              </c:ext>
            </c:extLst>
          </c:dPt>
          <c:dPt>
            <c:idx val="4"/>
            <c:bubble3D val="0"/>
            <c:spPr>
              <a:solidFill>
                <a:srgbClr val="FFC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9-9EAF-44A8-859E-5C4C937190D9}"/>
              </c:ext>
            </c:extLst>
          </c:dPt>
          <c:cat>
            <c:strRef>
              <c:f>Sheet1!$A$2:$A$5</c:f>
              <c:strCache>
                <c:ptCount val="4"/>
                <c:pt idx="0">
                  <c:v>On Track</c:v>
                </c:pt>
                <c:pt idx="1">
                  <c:v>Not Started</c:v>
                </c:pt>
                <c:pt idx="2">
                  <c:v>Behind Schedule</c:v>
                </c:pt>
                <c:pt idx="3">
                  <c:v>Completed</c:v>
                </c:pt>
              </c:strCache>
            </c:strRef>
          </c:cat>
          <c:val>
            <c:numRef>
              <c:f>Sheet1!$B$2:$B$5</c:f>
              <c:numCache>
                <c:formatCode>General</c:formatCode>
                <c:ptCount val="4"/>
                <c:pt idx="0">
                  <c:v>4</c:v>
                </c:pt>
                <c:pt idx="3">
                  <c:v>3</c:v>
                </c:pt>
              </c:numCache>
            </c:numRef>
          </c:val>
          <c:extLst>
            <c:ext xmlns:c16="http://schemas.microsoft.com/office/drawing/2014/chart" uri="{C3380CC4-5D6E-409C-BE32-E72D297353CC}">
              <c16:uniqueId val="{0000000A-9EAF-44A8-859E-5C4C937190D9}"/>
            </c:ext>
          </c:extLst>
        </c:ser>
        <c:dLbls>
          <c:showLegendKey val="0"/>
          <c:showVal val="0"/>
          <c:showCatName val="0"/>
          <c:showSerName val="0"/>
          <c:showPercent val="0"/>
          <c:showBubbleSize val="0"/>
          <c:showLeaderLines val="1"/>
        </c:dLbls>
        <c:firstSliceAng val="209"/>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spPr>
              <a:solidFill>
                <a:srgbClr val="00B050"/>
              </a:solidFill>
            </c:spPr>
            <c:extLst>
              <c:ext xmlns:c16="http://schemas.microsoft.com/office/drawing/2014/chart" uri="{C3380CC4-5D6E-409C-BE32-E72D297353CC}">
                <c16:uniqueId val="{00000000-F9D9-40C7-938E-BA6DC300D724}"/>
              </c:ext>
            </c:extLst>
          </c:dPt>
          <c:dPt>
            <c:idx val="1"/>
            <c:bubble3D val="0"/>
            <c:extLst>
              <c:ext xmlns:c16="http://schemas.microsoft.com/office/drawing/2014/chart" uri="{C3380CC4-5D6E-409C-BE32-E72D297353CC}">
                <c16:uniqueId val="{00000001-F9D9-40C7-938E-BA6DC300D724}"/>
              </c:ext>
            </c:extLst>
          </c:dPt>
          <c:dPt>
            <c:idx val="2"/>
            <c:bubble3D val="0"/>
            <c:extLst>
              <c:ext xmlns:c16="http://schemas.microsoft.com/office/drawing/2014/chart" uri="{C3380CC4-5D6E-409C-BE32-E72D297353CC}">
                <c16:uniqueId val="{00000003-F9D9-40C7-938E-BA6DC300D724}"/>
              </c:ext>
            </c:extLst>
          </c:dPt>
          <c:cat>
            <c:strRef>
              <c:f>Sheet1!$A$2:$A$4</c:f>
              <c:strCache>
                <c:ptCount val="2"/>
                <c:pt idx="0">
                  <c:v>1st Qtr</c:v>
                </c:pt>
                <c:pt idx="1">
                  <c:v>2nd Qtr</c:v>
                </c:pt>
              </c:strCache>
            </c:strRef>
          </c:cat>
          <c:val>
            <c:numRef>
              <c:f>Sheet1!$B$2:$B$4</c:f>
              <c:numCache>
                <c:formatCode>General</c:formatCode>
                <c:ptCount val="3"/>
                <c:pt idx="0">
                  <c:v>89</c:v>
                </c:pt>
                <c:pt idx="1">
                  <c:v>8</c:v>
                </c:pt>
                <c:pt idx="2">
                  <c:v>3</c:v>
                </c:pt>
              </c:numCache>
            </c:numRef>
          </c:val>
          <c:extLst>
            <c:ext xmlns:c16="http://schemas.microsoft.com/office/drawing/2014/chart" uri="{C3380CC4-5D6E-409C-BE32-E72D297353CC}">
              <c16:uniqueId val="{00000004-F9D9-40C7-938E-BA6DC300D724}"/>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spPr>
              <a:solidFill>
                <a:srgbClr val="FFC000"/>
              </a:solidFill>
            </c:spPr>
            <c:extLst>
              <c:ext xmlns:c16="http://schemas.microsoft.com/office/drawing/2014/chart" uri="{C3380CC4-5D6E-409C-BE32-E72D297353CC}">
                <c16:uniqueId val="{00000000-3FAC-4FE2-A536-CA6A6DFC52A4}"/>
              </c:ext>
            </c:extLst>
          </c:dPt>
          <c:dPt>
            <c:idx val="1"/>
            <c:bubble3D val="0"/>
            <c:extLst>
              <c:ext xmlns:c16="http://schemas.microsoft.com/office/drawing/2014/chart" uri="{C3380CC4-5D6E-409C-BE32-E72D297353CC}">
                <c16:uniqueId val="{00000001-3FAC-4FE2-A536-CA6A6DFC52A4}"/>
              </c:ext>
            </c:extLst>
          </c:dPt>
          <c:dPt>
            <c:idx val="2"/>
            <c:bubble3D val="0"/>
            <c:spPr>
              <a:solidFill>
                <a:schemeClr val="bg1">
                  <a:lumMod val="85000"/>
                </a:schemeClr>
              </a:solidFill>
            </c:spPr>
            <c:extLst>
              <c:ext xmlns:c16="http://schemas.microsoft.com/office/drawing/2014/chart" uri="{C3380CC4-5D6E-409C-BE32-E72D297353CC}">
                <c16:uniqueId val="{00000002-3FAC-4FE2-A536-CA6A6DFC52A4}"/>
              </c:ext>
            </c:extLst>
          </c:dPt>
          <c:cat>
            <c:strRef>
              <c:f>Sheet1!$A$2:$A$4</c:f>
              <c:strCache>
                <c:ptCount val="2"/>
                <c:pt idx="0">
                  <c:v>1st Qtr</c:v>
                </c:pt>
                <c:pt idx="1">
                  <c:v>2nd Qtr</c:v>
                </c:pt>
              </c:strCache>
            </c:strRef>
          </c:cat>
          <c:val>
            <c:numRef>
              <c:f>Sheet1!$B$2:$B$4</c:f>
              <c:numCache>
                <c:formatCode>General</c:formatCode>
                <c:ptCount val="3"/>
                <c:pt idx="0">
                  <c:v>82</c:v>
                </c:pt>
                <c:pt idx="1">
                  <c:v>0</c:v>
                </c:pt>
                <c:pt idx="2">
                  <c:v>18</c:v>
                </c:pt>
              </c:numCache>
            </c:numRef>
          </c:val>
          <c:extLst>
            <c:ext xmlns:c16="http://schemas.microsoft.com/office/drawing/2014/chart" uri="{C3380CC4-5D6E-409C-BE32-E72D297353CC}">
              <c16:uniqueId val="{00000003-3FAC-4FE2-A536-CA6A6DFC52A4}"/>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0-28BC-43B3-B0E6-E1F278A905F2}"/>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94.7</c:v>
                </c:pt>
                <c:pt idx="1">
                  <c:v>81.900000000000006</c:v>
                </c:pt>
                <c:pt idx="2">
                  <c:v>83.3</c:v>
                </c:pt>
                <c:pt idx="3">
                  <c:v>89.4</c:v>
                </c:pt>
              </c:numCache>
            </c:numRef>
          </c:val>
          <c:smooth val="0"/>
          <c:extLst>
            <c:ext xmlns:c16="http://schemas.microsoft.com/office/drawing/2014/chart" uri="{C3380CC4-5D6E-409C-BE32-E72D297353CC}">
              <c16:uniqueId val="{00000001-28BC-43B3-B0E6-E1F278A905F2}"/>
            </c:ext>
          </c:extLst>
        </c:ser>
        <c:dLbls>
          <c:showLegendKey val="0"/>
          <c:showVal val="0"/>
          <c:showCatName val="0"/>
          <c:showSerName val="0"/>
          <c:showPercent val="0"/>
          <c:showBubbleSize val="0"/>
        </c:dLbls>
        <c:smooth val="0"/>
        <c:axId val="149121664"/>
        <c:axId val="149357312"/>
      </c:lineChart>
      <c:catAx>
        <c:axId val="149121664"/>
        <c:scaling>
          <c:orientation val="minMax"/>
        </c:scaling>
        <c:delete val="0"/>
        <c:axPos val="b"/>
        <c:numFmt formatCode="General" sourceLinked="0"/>
        <c:majorTickMark val="none"/>
        <c:minorTickMark val="none"/>
        <c:tickLblPos val="nextTo"/>
        <c:txPr>
          <a:bodyPr/>
          <a:lstStyle/>
          <a:p>
            <a:pPr>
              <a:defRPr sz="800"/>
            </a:pPr>
            <a:endParaRPr lang="en-US"/>
          </a:p>
        </c:txPr>
        <c:crossAx val="149357312"/>
        <c:crosses val="autoZero"/>
        <c:auto val="1"/>
        <c:lblAlgn val="ctr"/>
        <c:lblOffset val="100"/>
        <c:noMultiLvlLbl val="0"/>
      </c:catAx>
      <c:valAx>
        <c:axId val="149357312"/>
        <c:scaling>
          <c:orientation val="minMax"/>
          <c:max val="100"/>
          <c:min val="60"/>
        </c:scaling>
        <c:delete val="0"/>
        <c:axPos val="l"/>
        <c:majorGridlines/>
        <c:numFmt formatCode="General" sourceLinked="1"/>
        <c:majorTickMark val="none"/>
        <c:minorTickMark val="none"/>
        <c:tickLblPos val="nextTo"/>
        <c:txPr>
          <a:bodyPr/>
          <a:lstStyle/>
          <a:p>
            <a:pPr>
              <a:defRPr sz="800"/>
            </a:pPr>
            <a:endParaRPr lang="en-US"/>
          </a:p>
        </c:txPr>
        <c:crossAx val="149121664"/>
        <c:crosses val="autoZero"/>
        <c:crossBetween val="between"/>
        <c:majorUnit val="10"/>
        <c:minorUnit val="5"/>
      </c:valAx>
    </c:plotArea>
    <c:plotVisOnly val="1"/>
    <c:dispBlanksAs val="gap"/>
    <c:showDLblsOverMax val="0"/>
  </c:chart>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90</c:v>
                </c:pt>
                <c:pt idx="1">
                  <c:v>90</c:v>
                </c:pt>
                <c:pt idx="2">
                  <c:v>90</c:v>
                </c:pt>
                <c:pt idx="3">
                  <c:v>90</c:v>
                </c:pt>
              </c:numCache>
            </c:numRef>
          </c:val>
          <c:smooth val="0"/>
          <c:extLst>
            <c:ext xmlns:c16="http://schemas.microsoft.com/office/drawing/2014/chart" uri="{C3380CC4-5D6E-409C-BE32-E72D297353CC}">
              <c16:uniqueId val="{00000000-B1DD-4256-A823-917419982F48}"/>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81.3</c:v>
                </c:pt>
                <c:pt idx="1">
                  <c:v>83.7</c:v>
                </c:pt>
                <c:pt idx="2">
                  <c:v>74.7</c:v>
                </c:pt>
                <c:pt idx="3">
                  <c:v>80.2</c:v>
                </c:pt>
              </c:numCache>
            </c:numRef>
          </c:val>
          <c:smooth val="0"/>
          <c:extLst>
            <c:ext xmlns:c16="http://schemas.microsoft.com/office/drawing/2014/chart" uri="{C3380CC4-5D6E-409C-BE32-E72D297353CC}">
              <c16:uniqueId val="{00000001-B1DD-4256-A823-917419982F48}"/>
            </c:ext>
          </c:extLst>
        </c:ser>
        <c:dLbls>
          <c:showLegendKey val="0"/>
          <c:showVal val="0"/>
          <c:showCatName val="0"/>
          <c:showSerName val="0"/>
          <c:showPercent val="0"/>
          <c:showBubbleSize val="0"/>
        </c:dLbls>
        <c:smooth val="0"/>
        <c:axId val="149365888"/>
        <c:axId val="149367808"/>
      </c:lineChart>
      <c:catAx>
        <c:axId val="149365888"/>
        <c:scaling>
          <c:orientation val="minMax"/>
        </c:scaling>
        <c:delete val="0"/>
        <c:axPos val="b"/>
        <c:numFmt formatCode="General" sourceLinked="0"/>
        <c:majorTickMark val="none"/>
        <c:minorTickMark val="none"/>
        <c:tickLblPos val="nextTo"/>
        <c:txPr>
          <a:bodyPr/>
          <a:lstStyle/>
          <a:p>
            <a:pPr>
              <a:defRPr sz="800"/>
            </a:pPr>
            <a:endParaRPr lang="en-US"/>
          </a:p>
        </c:txPr>
        <c:crossAx val="149367808"/>
        <c:crosses val="autoZero"/>
        <c:auto val="1"/>
        <c:lblAlgn val="ctr"/>
        <c:lblOffset val="100"/>
        <c:noMultiLvlLbl val="0"/>
      </c:catAx>
      <c:valAx>
        <c:axId val="149367808"/>
        <c:scaling>
          <c:orientation val="minMax"/>
          <c:max val="100"/>
          <c:min val="60"/>
        </c:scaling>
        <c:delete val="0"/>
        <c:axPos val="l"/>
        <c:majorGridlines/>
        <c:numFmt formatCode="General" sourceLinked="1"/>
        <c:majorTickMark val="none"/>
        <c:minorTickMark val="none"/>
        <c:tickLblPos val="nextTo"/>
        <c:txPr>
          <a:bodyPr/>
          <a:lstStyle/>
          <a:p>
            <a:pPr>
              <a:defRPr sz="800"/>
            </a:pPr>
            <a:endParaRPr lang="en-US"/>
          </a:p>
        </c:txPr>
        <c:crossAx val="149365888"/>
        <c:crosses val="autoZero"/>
        <c:crossBetween val="between"/>
        <c:majorUnit val="10"/>
        <c:minorUnit val="5"/>
      </c:valAx>
    </c:plotArea>
    <c:plotVisOnly val="1"/>
    <c:dispBlanksAs val="gap"/>
    <c:showDLblsOverMax val="0"/>
  </c:chart>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125B-4723-913D-6877222C5D49}"/>
              </c:ext>
            </c:extLst>
          </c:dPt>
          <c:dPt>
            <c:idx val="1"/>
            <c:bubble3D val="0"/>
            <c:extLst>
              <c:ext xmlns:c16="http://schemas.microsoft.com/office/drawing/2014/chart" uri="{C3380CC4-5D6E-409C-BE32-E72D297353CC}">
                <c16:uniqueId val="{00000001-125B-4723-913D-6877222C5D49}"/>
              </c:ext>
            </c:extLst>
          </c:dPt>
          <c:dPt>
            <c:idx val="2"/>
            <c:bubble3D val="0"/>
            <c:extLst>
              <c:ext xmlns:c16="http://schemas.microsoft.com/office/drawing/2014/chart" uri="{C3380CC4-5D6E-409C-BE32-E72D297353CC}">
                <c16:uniqueId val="{00000003-125B-4723-913D-6877222C5D49}"/>
              </c:ext>
            </c:extLst>
          </c:dPt>
          <c:cat>
            <c:strRef>
              <c:f>Sheet1!$A$2:$A$4</c:f>
              <c:strCache>
                <c:ptCount val="2"/>
                <c:pt idx="0">
                  <c:v>1st Qtr</c:v>
                </c:pt>
                <c:pt idx="1">
                  <c:v>2nd Qtr</c:v>
                </c:pt>
              </c:strCache>
            </c:strRef>
          </c:cat>
          <c:val>
            <c:numRef>
              <c:f>Sheet1!$B$2:$B$4</c:f>
              <c:numCache>
                <c:formatCode>General</c:formatCode>
                <c:ptCount val="3"/>
                <c:pt idx="0">
                  <c:v>75</c:v>
                </c:pt>
                <c:pt idx="1">
                  <c:v>0</c:v>
                </c:pt>
                <c:pt idx="2">
                  <c:v>25</c:v>
                </c:pt>
              </c:numCache>
            </c:numRef>
          </c:val>
          <c:extLst>
            <c:ext xmlns:c16="http://schemas.microsoft.com/office/drawing/2014/chart" uri="{C3380CC4-5D6E-409C-BE32-E72D297353CC}">
              <c16:uniqueId val="{00000004-125B-4723-913D-6877222C5D49}"/>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04E2-4317-96A1-83224C0D8785}"/>
              </c:ext>
            </c:extLst>
          </c:dPt>
          <c:dPt>
            <c:idx val="1"/>
            <c:bubble3D val="0"/>
            <c:extLst>
              <c:ext xmlns:c16="http://schemas.microsoft.com/office/drawing/2014/chart" uri="{C3380CC4-5D6E-409C-BE32-E72D297353CC}">
                <c16:uniqueId val="{00000001-04E2-4317-96A1-83224C0D8785}"/>
              </c:ext>
            </c:extLst>
          </c:dPt>
          <c:dPt>
            <c:idx val="2"/>
            <c:bubble3D val="0"/>
            <c:extLst>
              <c:ext xmlns:c16="http://schemas.microsoft.com/office/drawing/2014/chart" uri="{C3380CC4-5D6E-409C-BE32-E72D297353CC}">
                <c16:uniqueId val="{00000002-04E2-4317-96A1-83224C0D8785}"/>
              </c:ext>
            </c:extLst>
          </c:dPt>
          <c:cat>
            <c:strRef>
              <c:f>Sheet1!$A$2:$A$4</c:f>
              <c:strCache>
                <c:ptCount val="2"/>
                <c:pt idx="0">
                  <c:v>1st Qtr</c:v>
                </c:pt>
                <c:pt idx="1">
                  <c:v>2nd Qtr</c:v>
                </c:pt>
              </c:strCache>
            </c:strRef>
          </c:cat>
          <c:val>
            <c:numRef>
              <c:f>Sheet1!$B$2:$B$4</c:f>
              <c:numCache>
                <c:formatCode>General</c:formatCode>
                <c:ptCount val="3"/>
                <c:pt idx="0">
                  <c:v>100</c:v>
                </c:pt>
                <c:pt idx="1">
                  <c:v>0</c:v>
                </c:pt>
                <c:pt idx="2">
                  <c:v>0</c:v>
                </c:pt>
              </c:numCache>
            </c:numRef>
          </c:val>
          <c:extLst>
            <c:ext xmlns:c16="http://schemas.microsoft.com/office/drawing/2014/chart" uri="{C3380CC4-5D6E-409C-BE32-E72D297353CC}">
              <c16:uniqueId val="{00000003-04E2-4317-96A1-83224C0D8785}"/>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0-31EB-4A8B-BA12-274F3E82C9BA}"/>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100</c:v>
                </c:pt>
                <c:pt idx="1">
                  <c:v>75</c:v>
                </c:pt>
                <c:pt idx="2">
                  <c:v>100</c:v>
                </c:pt>
                <c:pt idx="3">
                  <c:v>100</c:v>
                </c:pt>
              </c:numCache>
            </c:numRef>
          </c:val>
          <c:smooth val="0"/>
          <c:extLst>
            <c:ext xmlns:c16="http://schemas.microsoft.com/office/drawing/2014/chart" uri="{C3380CC4-5D6E-409C-BE32-E72D297353CC}">
              <c16:uniqueId val="{00000001-31EB-4A8B-BA12-274F3E82C9BA}"/>
            </c:ext>
          </c:extLst>
        </c:ser>
        <c:dLbls>
          <c:showLegendKey val="0"/>
          <c:showVal val="0"/>
          <c:showCatName val="0"/>
          <c:showSerName val="0"/>
          <c:showPercent val="0"/>
          <c:showBubbleSize val="0"/>
        </c:dLbls>
        <c:smooth val="0"/>
        <c:axId val="149121664"/>
        <c:axId val="149357312"/>
      </c:lineChart>
      <c:catAx>
        <c:axId val="149121664"/>
        <c:scaling>
          <c:orientation val="minMax"/>
        </c:scaling>
        <c:delete val="0"/>
        <c:axPos val="b"/>
        <c:numFmt formatCode="General" sourceLinked="0"/>
        <c:majorTickMark val="none"/>
        <c:minorTickMark val="none"/>
        <c:tickLblPos val="nextTo"/>
        <c:txPr>
          <a:bodyPr/>
          <a:lstStyle/>
          <a:p>
            <a:pPr>
              <a:defRPr sz="800"/>
            </a:pPr>
            <a:endParaRPr lang="en-US"/>
          </a:p>
        </c:txPr>
        <c:crossAx val="149357312"/>
        <c:crosses val="autoZero"/>
        <c:auto val="1"/>
        <c:lblAlgn val="ctr"/>
        <c:lblOffset val="100"/>
        <c:noMultiLvlLbl val="0"/>
      </c:catAx>
      <c:valAx>
        <c:axId val="149357312"/>
        <c:scaling>
          <c:orientation val="minMax"/>
          <c:max val="100"/>
          <c:min val="0"/>
        </c:scaling>
        <c:delete val="0"/>
        <c:axPos val="l"/>
        <c:majorGridlines/>
        <c:numFmt formatCode="General" sourceLinked="1"/>
        <c:majorTickMark val="none"/>
        <c:minorTickMark val="none"/>
        <c:tickLblPos val="nextTo"/>
        <c:txPr>
          <a:bodyPr/>
          <a:lstStyle/>
          <a:p>
            <a:pPr>
              <a:defRPr sz="800"/>
            </a:pPr>
            <a:endParaRPr lang="en-US"/>
          </a:p>
        </c:txPr>
        <c:crossAx val="149121664"/>
        <c:crosses val="autoZero"/>
        <c:crossBetween val="between"/>
        <c:majorUnit val="20"/>
        <c:minorUnit val="5"/>
      </c:valAx>
    </c:plotArea>
    <c:plotVisOnly val="1"/>
    <c:dispBlanksAs val="gap"/>
    <c:showDLblsOverMax val="0"/>
  </c:chart>
  <c:externalData r:id="rId1">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0-1C9E-4022-9154-63D9521326F0}"/>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1-1C9E-4022-9154-63D9521326F0}"/>
            </c:ext>
          </c:extLst>
        </c:ser>
        <c:dLbls>
          <c:showLegendKey val="0"/>
          <c:showVal val="0"/>
          <c:showCatName val="0"/>
          <c:showSerName val="0"/>
          <c:showPercent val="0"/>
          <c:showBubbleSize val="0"/>
        </c:dLbls>
        <c:smooth val="0"/>
        <c:axId val="149365888"/>
        <c:axId val="149367808"/>
      </c:lineChart>
      <c:catAx>
        <c:axId val="149365888"/>
        <c:scaling>
          <c:orientation val="minMax"/>
        </c:scaling>
        <c:delete val="0"/>
        <c:axPos val="b"/>
        <c:numFmt formatCode="General" sourceLinked="0"/>
        <c:majorTickMark val="none"/>
        <c:minorTickMark val="none"/>
        <c:tickLblPos val="nextTo"/>
        <c:txPr>
          <a:bodyPr/>
          <a:lstStyle/>
          <a:p>
            <a:pPr>
              <a:defRPr sz="800"/>
            </a:pPr>
            <a:endParaRPr lang="en-US"/>
          </a:p>
        </c:txPr>
        <c:crossAx val="149367808"/>
        <c:crosses val="autoZero"/>
        <c:auto val="1"/>
        <c:lblAlgn val="ctr"/>
        <c:lblOffset val="100"/>
        <c:noMultiLvlLbl val="0"/>
      </c:catAx>
      <c:valAx>
        <c:axId val="149367808"/>
        <c:scaling>
          <c:orientation val="minMax"/>
          <c:max val="105"/>
          <c:min val="50"/>
        </c:scaling>
        <c:delete val="0"/>
        <c:axPos val="l"/>
        <c:majorGridlines/>
        <c:numFmt formatCode="General" sourceLinked="1"/>
        <c:majorTickMark val="none"/>
        <c:minorTickMark val="none"/>
        <c:tickLblPos val="nextTo"/>
        <c:txPr>
          <a:bodyPr/>
          <a:lstStyle/>
          <a:p>
            <a:pPr>
              <a:defRPr sz="800"/>
            </a:pPr>
            <a:endParaRPr lang="en-US"/>
          </a:p>
        </c:txPr>
        <c:crossAx val="149365888"/>
        <c:crosses val="autoZero"/>
        <c:crossBetween val="between"/>
        <c:majorUnit val="10"/>
        <c:minorUnit val="5"/>
      </c:valAx>
    </c:plotArea>
    <c:plotVisOnly val="1"/>
    <c:dispBlanksAs val="gap"/>
    <c:showDLblsOverMax val="0"/>
  </c:chart>
  <c:externalData r:id="rId1">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extLst>
              <c:ext xmlns:c16="http://schemas.microsoft.com/office/drawing/2014/chart" uri="{C3380CC4-5D6E-409C-BE32-E72D297353CC}">
                <c16:uniqueId val="{00000001-BDDD-4242-B609-7320B3AB01B7}"/>
              </c:ext>
            </c:extLst>
          </c:dPt>
          <c:dPt>
            <c:idx val="1"/>
            <c:bubble3D val="0"/>
            <c:extLst>
              <c:ext xmlns:c16="http://schemas.microsoft.com/office/drawing/2014/chart" uri="{C3380CC4-5D6E-409C-BE32-E72D297353CC}">
                <c16:uniqueId val="{00000003-BDDD-4242-B609-7320B3AB01B7}"/>
              </c:ext>
            </c:extLst>
          </c:dPt>
          <c:dPt>
            <c:idx val="2"/>
            <c:bubble3D val="0"/>
            <c:extLst>
              <c:ext xmlns:c16="http://schemas.microsoft.com/office/drawing/2014/chart" uri="{C3380CC4-5D6E-409C-BE32-E72D297353CC}">
                <c16:uniqueId val="{00000005-BDDD-4242-B609-7320B3AB01B7}"/>
              </c:ext>
            </c:extLst>
          </c:dPt>
          <c:cat>
            <c:strRef>
              <c:f>Sheet1!$A$2:$A$4</c:f>
              <c:strCache>
                <c:ptCount val="2"/>
                <c:pt idx="0">
                  <c:v>1st Qtr</c:v>
                </c:pt>
                <c:pt idx="1">
                  <c:v>2nd Qtr</c:v>
                </c:pt>
              </c:strCache>
            </c:strRef>
          </c:cat>
          <c:val>
            <c:numRef>
              <c:f>Sheet1!$B$2:$B$4</c:f>
              <c:numCache>
                <c:formatCode>General</c:formatCode>
                <c:ptCount val="3"/>
                <c:pt idx="0">
                  <c:v>71</c:v>
                </c:pt>
                <c:pt idx="1">
                  <c:v>4</c:v>
                </c:pt>
                <c:pt idx="2">
                  <c:v>25</c:v>
                </c:pt>
              </c:numCache>
            </c:numRef>
          </c:val>
          <c:extLst>
            <c:ext xmlns:c16="http://schemas.microsoft.com/office/drawing/2014/chart" uri="{C3380CC4-5D6E-409C-BE32-E72D297353CC}">
              <c16:uniqueId val="{00000006-BDDD-4242-B609-7320B3AB01B7}"/>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spPr>
              <a:solidFill>
                <a:srgbClr val="F26800"/>
              </a:solidFill>
            </c:spPr>
            <c:extLst>
              <c:ext xmlns:c16="http://schemas.microsoft.com/office/drawing/2014/chart" uri="{C3380CC4-5D6E-409C-BE32-E72D297353CC}">
                <c16:uniqueId val="{00000001-F722-4AEF-BBE0-B75FDAFC4F65}"/>
              </c:ext>
            </c:extLst>
          </c:dPt>
          <c:dPt>
            <c:idx val="1"/>
            <c:bubble3D val="0"/>
            <c:spPr>
              <a:solidFill>
                <a:srgbClr val="FFC000"/>
              </a:solidFill>
            </c:spPr>
            <c:extLst>
              <c:ext xmlns:c16="http://schemas.microsoft.com/office/drawing/2014/chart" uri="{C3380CC4-5D6E-409C-BE32-E72D297353CC}">
                <c16:uniqueId val="{00000003-F722-4AEF-BBE0-B75FDAFC4F65}"/>
              </c:ext>
            </c:extLst>
          </c:dPt>
          <c:dPt>
            <c:idx val="2"/>
            <c:bubble3D val="0"/>
            <c:extLst>
              <c:ext xmlns:c16="http://schemas.microsoft.com/office/drawing/2014/chart" uri="{C3380CC4-5D6E-409C-BE32-E72D297353CC}">
                <c16:uniqueId val="{00000004-F722-4AEF-BBE0-B75FDAFC4F65}"/>
              </c:ext>
            </c:extLst>
          </c:dPt>
          <c:dPt>
            <c:idx val="3"/>
            <c:bubble3D val="0"/>
            <c:spPr>
              <a:solidFill>
                <a:schemeClr val="bg1"/>
              </a:solidFill>
            </c:spPr>
            <c:extLst>
              <c:ext xmlns:c16="http://schemas.microsoft.com/office/drawing/2014/chart" uri="{C3380CC4-5D6E-409C-BE32-E72D297353CC}">
                <c16:uniqueId val="{00000006-F722-4AEF-BBE0-B75FDAFC4F65}"/>
              </c:ext>
            </c:extLst>
          </c:dPt>
          <c:dPt>
            <c:idx val="4"/>
            <c:bubble3D val="0"/>
            <c:spPr>
              <a:solidFill>
                <a:srgbClr val="C00000"/>
              </a:solidFill>
            </c:spPr>
            <c:extLst>
              <c:ext xmlns:c16="http://schemas.microsoft.com/office/drawing/2014/chart" uri="{C3380CC4-5D6E-409C-BE32-E72D297353CC}">
                <c16:uniqueId val="{00000008-F722-4AEF-BBE0-B75FDAFC4F65}"/>
              </c:ext>
            </c:extLst>
          </c:dPt>
          <c:cat>
            <c:strRef>
              <c:f>Sheet1!$A$2:$A$6</c:f>
              <c:strCache>
                <c:ptCount val="2"/>
                <c:pt idx="0">
                  <c:v>1st Qtr</c:v>
                </c:pt>
                <c:pt idx="1">
                  <c:v>2nd Qtr</c:v>
                </c:pt>
              </c:strCache>
            </c:strRef>
          </c:cat>
          <c:val>
            <c:numRef>
              <c:f>Sheet1!$B$2:$B$6</c:f>
              <c:numCache>
                <c:formatCode>General</c:formatCode>
                <c:ptCount val="5"/>
                <c:pt idx="0">
                  <c:v>50</c:v>
                </c:pt>
                <c:pt idx="1">
                  <c:v>50</c:v>
                </c:pt>
                <c:pt idx="2">
                  <c:v>45</c:v>
                </c:pt>
                <c:pt idx="3">
                  <c:v>10</c:v>
                </c:pt>
                <c:pt idx="4">
                  <c:v>45</c:v>
                </c:pt>
              </c:numCache>
            </c:numRef>
          </c:val>
          <c:extLst>
            <c:ext xmlns:c16="http://schemas.microsoft.com/office/drawing/2014/chart" uri="{C3380CC4-5D6E-409C-BE32-E72D297353CC}">
              <c16:uniqueId val="{00000009-F722-4AEF-BBE0-B75FDAFC4F65}"/>
            </c:ext>
          </c:extLst>
        </c:ser>
        <c:dLbls>
          <c:showLegendKey val="0"/>
          <c:showVal val="0"/>
          <c:showCatName val="0"/>
          <c:showSerName val="0"/>
          <c:showPercent val="0"/>
          <c:showBubbleSize val="0"/>
          <c:showLeaderLines val="1"/>
        </c:dLbls>
        <c:firstSliceAng val="270"/>
        <c:holeSize val="79"/>
      </c:doughnutChart>
    </c:plotArea>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w="12700">
              <a:noFill/>
            </a:ln>
            <a:effectLst>
              <a:outerShdw blurRad="50800" dist="38100" dir="2700000" algn="tl" rotWithShape="0">
                <a:prstClr val="black">
                  <a:alpha val="40000"/>
                </a:prstClr>
              </a:outerShdw>
              <a:softEdge rad="0"/>
            </a:effectLst>
          </c:spPr>
          <c:dPt>
            <c:idx val="0"/>
            <c:bubble3D val="0"/>
            <c:spPr>
              <a:solidFill>
                <a:schemeClr val="accent2"/>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1-3FD0-4929-99E0-0E2BEF3EB748}"/>
              </c:ext>
            </c:extLst>
          </c:dPt>
          <c:dPt>
            <c:idx val="1"/>
            <c:bubble3D val="0"/>
            <c:spPr>
              <a:solidFill>
                <a:schemeClr val="accent6"/>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3-3FD0-4929-99E0-0E2BEF3EB748}"/>
              </c:ext>
            </c:extLst>
          </c:dPt>
          <c:dPt>
            <c:idx val="2"/>
            <c:bubble3D val="0"/>
            <c:spPr>
              <a:solidFill>
                <a:schemeClr val="accent1">
                  <a:lumMod val="75000"/>
                </a:schemeClr>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5-3FD0-4929-99E0-0E2BEF3EB748}"/>
              </c:ext>
            </c:extLst>
          </c:dPt>
          <c:dPt>
            <c:idx val="3"/>
            <c:bubble3D val="0"/>
            <c:spPr>
              <a:solidFill>
                <a:srgbClr val="FFC000"/>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7-3FD0-4929-99E0-0E2BEF3EB748}"/>
              </c:ext>
            </c:extLst>
          </c:dPt>
          <c:dPt>
            <c:idx val="4"/>
            <c:bubble3D val="0"/>
            <c:spPr>
              <a:solidFill>
                <a:schemeClr val="accent3"/>
              </a:solidFill>
              <a:ln w="12700">
                <a:noFill/>
              </a:ln>
              <a:effectLst>
                <a:outerShdw blurRad="50800" dist="38100" dir="2700000" algn="tl" rotWithShape="0">
                  <a:prstClr val="black">
                    <a:alpha val="40000"/>
                  </a:prstClr>
                </a:outerShdw>
                <a:softEdge rad="0"/>
              </a:effectLst>
            </c:spPr>
            <c:extLst>
              <c:ext xmlns:c16="http://schemas.microsoft.com/office/drawing/2014/chart" uri="{C3380CC4-5D6E-409C-BE32-E72D297353CC}">
                <c16:uniqueId val="{00000009-3FD0-4929-99E0-0E2BEF3EB748}"/>
              </c:ext>
            </c:extLst>
          </c:dPt>
          <c:cat>
            <c:strRef>
              <c:f>Sheet1!$A$2:$A$6</c:f>
              <c:strCache>
                <c:ptCount val="5"/>
                <c:pt idx="0">
                  <c:v>On Track</c:v>
                </c:pt>
                <c:pt idx="1">
                  <c:v>Not Started</c:v>
                </c:pt>
                <c:pt idx="2">
                  <c:v>Completed</c:v>
                </c:pt>
                <c:pt idx="3">
                  <c:v>Deferred</c:v>
                </c:pt>
                <c:pt idx="4">
                  <c:v>Behind Schedule</c:v>
                </c:pt>
              </c:strCache>
            </c:strRef>
          </c:cat>
          <c:val>
            <c:numRef>
              <c:f>Sheet1!$B$2:$B$6</c:f>
              <c:numCache>
                <c:formatCode>General</c:formatCode>
                <c:ptCount val="5"/>
                <c:pt idx="0">
                  <c:v>5</c:v>
                </c:pt>
                <c:pt idx="3">
                  <c:v>1</c:v>
                </c:pt>
              </c:numCache>
            </c:numRef>
          </c:val>
          <c:extLst>
            <c:ext xmlns:c16="http://schemas.microsoft.com/office/drawing/2014/chart" uri="{C3380CC4-5D6E-409C-BE32-E72D297353CC}">
              <c16:uniqueId val="{0000000A-3FD0-4929-99E0-0E2BEF3EB748}"/>
            </c:ext>
          </c:extLst>
        </c:ser>
        <c:dLbls>
          <c:showLegendKey val="0"/>
          <c:showVal val="0"/>
          <c:showCatName val="0"/>
          <c:showSerName val="0"/>
          <c:showPercent val="0"/>
          <c:showBubbleSize val="0"/>
          <c:showLeaderLines val="1"/>
        </c:dLbls>
        <c:firstSliceAng val="144"/>
        <c:holeSize val="5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1-3F90-41B8-B7DC-F1545A6EC041}"/>
              </c:ext>
            </c:extLst>
          </c:dPt>
          <c:dPt>
            <c:idx val="1"/>
            <c:bubble3D val="0"/>
            <c:spPr>
              <a:solidFill>
                <a:schemeClr val="bg1">
                  <a:lumMod val="85000"/>
                </a:schemeClr>
              </a:solidFill>
            </c:spPr>
            <c:extLst>
              <c:ext xmlns:c16="http://schemas.microsoft.com/office/drawing/2014/chart" uri="{C3380CC4-5D6E-409C-BE32-E72D297353CC}">
                <c16:uniqueId val="{00000003-3F90-41B8-B7DC-F1545A6EC041}"/>
              </c:ext>
            </c:extLst>
          </c:dPt>
          <c:dPt>
            <c:idx val="2"/>
            <c:bubble3D val="0"/>
            <c:extLst>
              <c:ext xmlns:c16="http://schemas.microsoft.com/office/drawing/2014/chart" uri="{C3380CC4-5D6E-409C-BE32-E72D297353CC}">
                <c16:uniqueId val="{00000004-3F90-41B8-B7DC-F1545A6EC041}"/>
              </c:ext>
            </c:extLst>
          </c:dPt>
          <c:cat>
            <c:strRef>
              <c:f>Sheet1!$A$2:$A$4</c:f>
              <c:strCache>
                <c:ptCount val="2"/>
                <c:pt idx="0">
                  <c:v>1st Qtr</c:v>
                </c:pt>
                <c:pt idx="1">
                  <c:v>2nd Qtr</c:v>
                </c:pt>
              </c:strCache>
            </c:strRef>
          </c:cat>
          <c:val>
            <c:numRef>
              <c:f>Sheet1!$B$2:$B$4</c:f>
              <c:numCache>
                <c:formatCode>General</c:formatCode>
                <c:ptCount val="3"/>
                <c:pt idx="0">
                  <c:v>83</c:v>
                </c:pt>
                <c:pt idx="1">
                  <c:v>17</c:v>
                </c:pt>
              </c:numCache>
            </c:numRef>
          </c:val>
          <c:extLst>
            <c:ext xmlns:c16="http://schemas.microsoft.com/office/drawing/2014/chart" uri="{C3380CC4-5D6E-409C-BE32-E72D297353CC}">
              <c16:uniqueId val="{00000005-3F90-41B8-B7DC-F1545A6EC041}"/>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4E7D-4B59-B40F-994971D19079}"/>
              </c:ext>
            </c:extLst>
          </c:dPt>
          <c:dPt>
            <c:idx val="1"/>
            <c:bubble3D val="0"/>
            <c:extLst>
              <c:ext xmlns:c16="http://schemas.microsoft.com/office/drawing/2014/chart" uri="{C3380CC4-5D6E-409C-BE32-E72D297353CC}">
                <c16:uniqueId val="{00000001-4E7D-4B59-B40F-994971D19079}"/>
              </c:ext>
            </c:extLst>
          </c:dPt>
          <c:dPt>
            <c:idx val="2"/>
            <c:bubble3D val="0"/>
            <c:extLst>
              <c:ext xmlns:c16="http://schemas.microsoft.com/office/drawing/2014/chart" uri="{C3380CC4-5D6E-409C-BE32-E72D297353CC}">
                <c16:uniqueId val="{00000002-4E7D-4B59-B40F-994971D19079}"/>
              </c:ext>
            </c:extLst>
          </c:dPt>
          <c:cat>
            <c:strRef>
              <c:f>Sheet1!$A$2:$A$4</c:f>
              <c:strCache>
                <c:ptCount val="2"/>
                <c:pt idx="0">
                  <c:v>1st Qtr</c:v>
                </c:pt>
                <c:pt idx="1">
                  <c:v>2nd Qtr</c:v>
                </c:pt>
              </c:strCache>
            </c:strRef>
          </c:cat>
          <c:val>
            <c:numRef>
              <c:f>Sheet1!$B$2:$B$4</c:f>
              <c:numCache>
                <c:formatCode>General</c:formatCode>
                <c:ptCount val="3"/>
                <c:pt idx="0">
                  <c:v>50</c:v>
                </c:pt>
                <c:pt idx="1">
                  <c:v>50</c:v>
                </c:pt>
              </c:numCache>
            </c:numRef>
          </c:val>
          <c:extLst>
            <c:ext xmlns:c16="http://schemas.microsoft.com/office/drawing/2014/chart" uri="{C3380CC4-5D6E-409C-BE32-E72D297353CC}">
              <c16:uniqueId val="{00000003-4E7D-4B59-B40F-994971D19079}"/>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spPr>
              <a:solidFill>
                <a:schemeClr val="bg1">
                  <a:lumMod val="75000"/>
                </a:schemeClr>
              </a:solidFill>
            </c:spPr>
            <c:extLst>
              <c:ext xmlns:c16="http://schemas.microsoft.com/office/drawing/2014/chart" uri="{C3380CC4-5D6E-409C-BE32-E72D297353CC}">
                <c16:uniqueId val="{00000000-90E6-48AD-B34F-B0E5ACB7181E}"/>
              </c:ext>
            </c:extLst>
          </c:dPt>
          <c:dPt>
            <c:idx val="1"/>
            <c:bubble3D val="0"/>
            <c:spPr>
              <a:solidFill>
                <a:schemeClr val="bg1">
                  <a:lumMod val="75000"/>
                </a:schemeClr>
              </a:solidFill>
            </c:spPr>
            <c:extLst>
              <c:ext xmlns:c16="http://schemas.microsoft.com/office/drawing/2014/chart" uri="{C3380CC4-5D6E-409C-BE32-E72D297353CC}">
                <c16:uniqueId val="{00000002-90E6-48AD-B34F-B0E5ACB7181E}"/>
              </c:ext>
            </c:extLst>
          </c:dPt>
          <c:dPt>
            <c:idx val="2"/>
            <c:bubble3D val="0"/>
            <c:extLst>
              <c:ext xmlns:c16="http://schemas.microsoft.com/office/drawing/2014/chart" uri="{C3380CC4-5D6E-409C-BE32-E72D297353CC}">
                <c16:uniqueId val="{00000003-90E6-48AD-B34F-B0E5ACB7181E}"/>
              </c:ext>
            </c:extLst>
          </c:dPt>
          <c:cat>
            <c:strRef>
              <c:f>Sheet1!$A$2:$A$3</c:f>
              <c:strCache>
                <c:ptCount val="2"/>
                <c:pt idx="0">
                  <c:v>1st Qtr</c:v>
                </c:pt>
                <c:pt idx="1">
                  <c:v>2nd Qtr</c:v>
                </c:pt>
              </c:strCache>
            </c:strRef>
          </c:cat>
          <c:val>
            <c:numRef>
              <c:f>Sheet1!$B$2:$B$3</c:f>
              <c:numCache>
                <c:formatCode>General</c:formatCode>
                <c:ptCount val="2"/>
                <c:pt idx="0">
                  <c:v>67</c:v>
                </c:pt>
                <c:pt idx="1">
                  <c:v>33</c:v>
                </c:pt>
              </c:numCache>
            </c:numRef>
          </c:val>
          <c:extLst>
            <c:ext xmlns:c16="http://schemas.microsoft.com/office/drawing/2014/chart" uri="{C3380CC4-5D6E-409C-BE32-E72D297353CC}">
              <c16:uniqueId val="{00000004-90E6-48AD-B34F-B0E5ACB7181E}"/>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BEC8-4503-8038-8B392AEB01B7}"/>
              </c:ext>
            </c:extLst>
          </c:dPt>
          <c:dPt>
            <c:idx val="1"/>
            <c:bubble3D val="0"/>
            <c:spPr>
              <a:solidFill>
                <a:schemeClr val="bg1">
                  <a:lumMod val="75000"/>
                </a:schemeClr>
              </a:solidFill>
            </c:spPr>
            <c:extLst>
              <c:ext xmlns:c16="http://schemas.microsoft.com/office/drawing/2014/chart" uri="{C3380CC4-5D6E-409C-BE32-E72D297353CC}">
                <c16:uniqueId val="{00000001-BEC8-4503-8038-8B392AEB01B7}"/>
              </c:ext>
            </c:extLst>
          </c:dPt>
          <c:dPt>
            <c:idx val="2"/>
            <c:bubble3D val="0"/>
            <c:spPr>
              <a:solidFill>
                <a:schemeClr val="bg1">
                  <a:lumMod val="75000"/>
                </a:schemeClr>
              </a:solidFill>
            </c:spPr>
            <c:extLst>
              <c:ext xmlns:c16="http://schemas.microsoft.com/office/drawing/2014/chart" uri="{C3380CC4-5D6E-409C-BE32-E72D297353CC}">
                <c16:uniqueId val="{00000003-BEC8-4503-8038-8B392AEB01B7}"/>
              </c:ext>
            </c:extLst>
          </c:dPt>
          <c:cat>
            <c:strRef>
              <c:f>Sheet1!$A$2:$A$4</c:f>
              <c:strCache>
                <c:ptCount val="2"/>
                <c:pt idx="0">
                  <c:v>1st Qtr</c:v>
                </c:pt>
                <c:pt idx="1">
                  <c:v>2nd Qtr</c:v>
                </c:pt>
              </c:strCache>
            </c:strRef>
          </c:cat>
          <c:val>
            <c:numRef>
              <c:f>Sheet1!$B$2:$B$4</c:f>
              <c:numCache>
                <c:formatCode>General</c:formatCode>
                <c:ptCount val="3"/>
                <c:pt idx="0">
                  <c:v>97</c:v>
                </c:pt>
                <c:pt idx="1">
                  <c:v>3</c:v>
                </c:pt>
              </c:numCache>
            </c:numRef>
          </c:val>
          <c:extLst>
            <c:ext xmlns:c16="http://schemas.microsoft.com/office/drawing/2014/chart" uri="{C3380CC4-5D6E-409C-BE32-E72D297353CC}">
              <c16:uniqueId val="{00000004-BEC8-4503-8038-8B392AEB01B7}"/>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1F4D-4E40-97EF-B687301A3965}"/>
              </c:ext>
            </c:extLst>
          </c:dPt>
          <c:dPt>
            <c:idx val="1"/>
            <c:bubble3D val="0"/>
            <c:spPr>
              <a:solidFill>
                <a:schemeClr val="bg1">
                  <a:lumMod val="85000"/>
                </a:schemeClr>
              </a:solidFill>
            </c:spPr>
            <c:extLst>
              <c:ext xmlns:c16="http://schemas.microsoft.com/office/drawing/2014/chart" uri="{C3380CC4-5D6E-409C-BE32-E72D297353CC}">
                <c16:uniqueId val="{00000001-1F4D-4E40-97EF-B687301A3965}"/>
              </c:ext>
            </c:extLst>
          </c:dPt>
          <c:dPt>
            <c:idx val="2"/>
            <c:bubble3D val="0"/>
            <c:spPr>
              <a:solidFill>
                <a:schemeClr val="bg1">
                  <a:lumMod val="75000"/>
                </a:schemeClr>
              </a:solidFill>
            </c:spPr>
            <c:extLst>
              <c:ext xmlns:c16="http://schemas.microsoft.com/office/drawing/2014/chart" uri="{C3380CC4-5D6E-409C-BE32-E72D297353CC}">
                <c16:uniqueId val="{00000003-1F4D-4E40-97EF-B687301A3965}"/>
              </c:ext>
            </c:extLst>
          </c:dPt>
          <c:cat>
            <c:strRef>
              <c:f>Sheet1!$A$2:$A$4</c:f>
              <c:strCache>
                <c:ptCount val="2"/>
                <c:pt idx="0">
                  <c:v>1st Qtr</c:v>
                </c:pt>
                <c:pt idx="1">
                  <c:v>2nd Qtr</c:v>
                </c:pt>
              </c:strCache>
            </c:strRef>
          </c:cat>
          <c:val>
            <c:numRef>
              <c:f>Sheet1!$B$2:$B$4</c:f>
              <c:numCache>
                <c:formatCode>General</c:formatCode>
                <c:ptCount val="3"/>
                <c:pt idx="0">
                  <c:v>100</c:v>
                </c:pt>
              </c:numCache>
            </c:numRef>
          </c:val>
          <c:extLst>
            <c:ext xmlns:c16="http://schemas.microsoft.com/office/drawing/2014/chart" uri="{C3380CC4-5D6E-409C-BE32-E72D297353CC}">
              <c16:uniqueId val="{00000004-1F4D-4E40-97EF-B687301A3965}"/>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accent4"/>
            </a:solidFill>
          </c:spPr>
          <c:dPt>
            <c:idx val="0"/>
            <c:bubble3D val="0"/>
            <c:spPr>
              <a:solidFill>
                <a:srgbClr val="00B050"/>
              </a:solidFill>
            </c:spPr>
            <c:extLst>
              <c:ext xmlns:c16="http://schemas.microsoft.com/office/drawing/2014/chart" uri="{C3380CC4-5D6E-409C-BE32-E72D297353CC}">
                <c16:uniqueId val="{00000001-AC9E-44A8-BFFF-6732C6C691A5}"/>
              </c:ext>
            </c:extLst>
          </c:dPt>
          <c:dPt>
            <c:idx val="1"/>
            <c:bubble3D val="0"/>
            <c:spPr>
              <a:solidFill>
                <a:srgbClr val="BFBFBF"/>
              </a:solidFill>
            </c:spPr>
            <c:extLst>
              <c:ext xmlns:c16="http://schemas.microsoft.com/office/drawing/2014/chart" uri="{C3380CC4-5D6E-409C-BE32-E72D297353CC}">
                <c16:uniqueId val="{00000003-AC9E-44A8-BFFF-6732C6C691A5}"/>
              </c:ext>
            </c:extLst>
          </c:dPt>
          <c:dPt>
            <c:idx val="2"/>
            <c:bubble3D val="0"/>
            <c:spPr>
              <a:solidFill>
                <a:schemeClr val="bg1">
                  <a:lumMod val="75000"/>
                </a:schemeClr>
              </a:solidFill>
            </c:spPr>
            <c:extLst>
              <c:ext xmlns:c16="http://schemas.microsoft.com/office/drawing/2014/chart" uri="{C3380CC4-5D6E-409C-BE32-E72D297353CC}">
                <c16:uniqueId val="{00000005-AC9E-44A8-BFFF-6732C6C691A5}"/>
              </c:ext>
            </c:extLst>
          </c:dPt>
          <c:cat>
            <c:strRef>
              <c:f>Sheet1!$A$2:$A$3</c:f>
              <c:strCache>
                <c:ptCount val="2"/>
                <c:pt idx="0">
                  <c:v>1st Qtr</c:v>
                </c:pt>
                <c:pt idx="1">
                  <c:v>2nd Qtr</c:v>
                </c:pt>
              </c:strCache>
            </c:strRef>
          </c:cat>
          <c:val>
            <c:numRef>
              <c:f>Sheet1!$B$2:$B$3</c:f>
              <c:numCache>
                <c:formatCode>General</c:formatCode>
                <c:ptCount val="2"/>
                <c:pt idx="0">
                  <c:v>99</c:v>
                </c:pt>
                <c:pt idx="1">
                  <c:v>1</c:v>
                </c:pt>
              </c:numCache>
            </c:numRef>
          </c:val>
          <c:extLst>
            <c:ext xmlns:c16="http://schemas.microsoft.com/office/drawing/2014/chart" uri="{C3380CC4-5D6E-409C-BE32-E72D297353CC}">
              <c16:uniqueId val="{00000006-AC9E-44A8-BFFF-6732C6C691A5}"/>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75</c:v>
                </c:pt>
                <c:pt idx="1">
                  <c:v>75</c:v>
                </c:pt>
                <c:pt idx="2">
                  <c:v>75</c:v>
                </c:pt>
                <c:pt idx="3">
                  <c:v>75</c:v>
                </c:pt>
              </c:numCache>
            </c:numRef>
          </c:val>
          <c:smooth val="0"/>
          <c:extLst>
            <c:ext xmlns:c16="http://schemas.microsoft.com/office/drawing/2014/chart" uri="{C3380CC4-5D6E-409C-BE32-E72D297353CC}">
              <c16:uniqueId val="{00000000-2D7B-4769-89CF-17BECE085823}"/>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57</c:v>
                </c:pt>
                <c:pt idx="1">
                  <c:v>64</c:v>
                </c:pt>
              </c:numCache>
            </c:numRef>
          </c:val>
          <c:smooth val="0"/>
          <c:extLst>
            <c:ext xmlns:c16="http://schemas.microsoft.com/office/drawing/2014/chart" uri="{C3380CC4-5D6E-409C-BE32-E72D297353CC}">
              <c16:uniqueId val="{00000001-2D7B-4769-89CF-17BECE085823}"/>
            </c:ext>
          </c:extLst>
        </c:ser>
        <c:dLbls>
          <c:showLegendKey val="0"/>
          <c:showVal val="0"/>
          <c:showCatName val="0"/>
          <c:showSerName val="0"/>
          <c:showPercent val="0"/>
          <c:showBubbleSize val="0"/>
        </c:dLbls>
        <c:marker val="1"/>
        <c:smooth val="0"/>
        <c:axId val="121374208"/>
        <c:axId val="121375744"/>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0">
                  <c:v>9433</c:v>
                </c:pt>
                <c:pt idx="1">
                  <c:v>5043</c:v>
                </c:pt>
              </c:numCache>
            </c:numRef>
          </c:val>
          <c:smooth val="0"/>
          <c:extLst>
            <c:ext xmlns:c16="http://schemas.microsoft.com/office/drawing/2014/chart" uri="{C3380CC4-5D6E-409C-BE32-E72D297353CC}">
              <c16:uniqueId val="{00000002-2D7B-4769-89CF-17BECE085823}"/>
            </c:ext>
          </c:extLst>
        </c:ser>
        <c:dLbls>
          <c:showLegendKey val="0"/>
          <c:showVal val="0"/>
          <c:showCatName val="0"/>
          <c:showSerName val="0"/>
          <c:showPercent val="0"/>
          <c:showBubbleSize val="0"/>
        </c:dLbls>
        <c:marker val="1"/>
        <c:smooth val="0"/>
        <c:axId val="121379072"/>
        <c:axId val="121377536"/>
      </c:lineChart>
      <c:catAx>
        <c:axId val="121374208"/>
        <c:scaling>
          <c:orientation val="minMax"/>
        </c:scaling>
        <c:delete val="0"/>
        <c:axPos val="b"/>
        <c:numFmt formatCode="General" sourceLinked="0"/>
        <c:majorTickMark val="none"/>
        <c:minorTickMark val="none"/>
        <c:tickLblPos val="nextTo"/>
        <c:txPr>
          <a:bodyPr/>
          <a:lstStyle/>
          <a:p>
            <a:pPr>
              <a:defRPr sz="800"/>
            </a:pPr>
            <a:endParaRPr lang="en-US"/>
          </a:p>
        </c:txPr>
        <c:crossAx val="121375744"/>
        <c:crossesAt val="0"/>
        <c:auto val="1"/>
        <c:lblAlgn val="ctr"/>
        <c:lblOffset val="100"/>
        <c:noMultiLvlLbl val="0"/>
      </c:catAx>
      <c:valAx>
        <c:axId val="121375744"/>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21374208"/>
        <c:crosses val="autoZero"/>
        <c:crossBetween val="between"/>
        <c:majorUnit val="20"/>
      </c:valAx>
      <c:valAx>
        <c:axId val="121377536"/>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1379072"/>
        <c:crosses val="max"/>
        <c:crossBetween val="between"/>
      </c:valAx>
      <c:catAx>
        <c:axId val="121379072"/>
        <c:scaling>
          <c:orientation val="minMax"/>
        </c:scaling>
        <c:delete val="1"/>
        <c:axPos val="b"/>
        <c:numFmt formatCode="General" sourceLinked="1"/>
        <c:majorTickMark val="out"/>
        <c:minorTickMark val="none"/>
        <c:tickLblPos val="nextTo"/>
        <c:crossAx val="121377536"/>
        <c:crosses val="autoZero"/>
        <c:auto val="1"/>
        <c:lblAlgn val="ctr"/>
        <c:lblOffset val="100"/>
        <c:noMultiLvlLbl val="0"/>
      </c:catAx>
    </c:plotArea>
    <c:legend>
      <c:legendPos val="b"/>
      <c:overlay val="0"/>
      <c:txPr>
        <a:bodyPr/>
        <a:lstStyle/>
        <a:p>
          <a:pPr>
            <a:defRPr sz="800"/>
          </a:pPr>
          <a:endParaRPr lang="en-US"/>
        </a:p>
      </c:txPr>
    </c:legend>
    <c:plotVisOnly val="1"/>
    <c:dispBlanksAs val="gap"/>
    <c:showDLblsOverMax val="0"/>
  </c:chart>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D217-450C-A0B5-184496588A03}"/>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97</c:v>
                </c:pt>
                <c:pt idx="1">
                  <c:v>97</c:v>
                </c:pt>
                <c:pt idx="2">
                  <c:v>86</c:v>
                </c:pt>
                <c:pt idx="3">
                  <c:v>96</c:v>
                </c:pt>
              </c:numCache>
            </c:numRef>
          </c:val>
          <c:smooth val="0"/>
          <c:extLst>
            <c:ext xmlns:c16="http://schemas.microsoft.com/office/drawing/2014/chart" uri="{C3380CC4-5D6E-409C-BE32-E72D297353CC}">
              <c16:uniqueId val="{00000001-D217-450C-A0B5-184496588A03}"/>
            </c:ext>
          </c:extLst>
        </c:ser>
        <c:dLbls>
          <c:showLegendKey val="0"/>
          <c:showVal val="0"/>
          <c:showCatName val="0"/>
          <c:showSerName val="0"/>
          <c:showPercent val="0"/>
          <c:showBubbleSize val="0"/>
        </c:dLbls>
        <c:marker val="1"/>
        <c:smooth val="0"/>
        <c:axId val="121403264"/>
        <c:axId val="121404800"/>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0">
                  <c:v>105</c:v>
                </c:pt>
                <c:pt idx="1">
                  <c:v>105</c:v>
                </c:pt>
                <c:pt idx="2">
                  <c:v>79</c:v>
                </c:pt>
                <c:pt idx="3">
                  <c:v>25</c:v>
                </c:pt>
              </c:numCache>
            </c:numRef>
          </c:val>
          <c:smooth val="0"/>
          <c:extLst>
            <c:ext xmlns:c16="http://schemas.microsoft.com/office/drawing/2014/chart" uri="{C3380CC4-5D6E-409C-BE32-E72D297353CC}">
              <c16:uniqueId val="{00000002-D217-450C-A0B5-184496588A03}"/>
            </c:ext>
          </c:extLst>
        </c:ser>
        <c:dLbls>
          <c:showLegendKey val="0"/>
          <c:showVal val="0"/>
          <c:showCatName val="0"/>
          <c:showSerName val="0"/>
          <c:showPercent val="0"/>
          <c:showBubbleSize val="0"/>
        </c:dLbls>
        <c:marker val="1"/>
        <c:smooth val="0"/>
        <c:axId val="121424512"/>
        <c:axId val="121422976"/>
      </c:lineChart>
      <c:catAx>
        <c:axId val="121403264"/>
        <c:scaling>
          <c:orientation val="minMax"/>
        </c:scaling>
        <c:delete val="0"/>
        <c:axPos val="b"/>
        <c:numFmt formatCode="General" sourceLinked="0"/>
        <c:majorTickMark val="none"/>
        <c:minorTickMark val="none"/>
        <c:tickLblPos val="nextTo"/>
        <c:txPr>
          <a:bodyPr/>
          <a:lstStyle/>
          <a:p>
            <a:pPr>
              <a:defRPr sz="800"/>
            </a:pPr>
            <a:endParaRPr lang="en-US"/>
          </a:p>
        </c:txPr>
        <c:crossAx val="121404800"/>
        <c:crosses val="autoZero"/>
        <c:auto val="1"/>
        <c:lblAlgn val="ctr"/>
        <c:lblOffset val="100"/>
        <c:noMultiLvlLbl val="0"/>
      </c:catAx>
      <c:valAx>
        <c:axId val="121404800"/>
        <c:scaling>
          <c:orientation val="minMax"/>
          <c:max val="100"/>
          <c:min val="20"/>
        </c:scaling>
        <c:delete val="0"/>
        <c:axPos val="l"/>
        <c:majorGridlines/>
        <c:numFmt formatCode="General" sourceLinked="1"/>
        <c:majorTickMark val="none"/>
        <c:minorTickMark val="none"/>
        <c:tickLblPos val="nextTo"/>
        <c:spPr>
          <a:ln/>
        </c:spPr>
        <c:txPr>
          <a:bodyPr/>
          <a:lstStyle/>
          <a:p>
            <a:pPr>
              <a:defRPr sz="800"/>
            </a:pPr>
            <a:endParaRPr lang="en-US"/>
          </a:p>
        </c:txPr>
        <c:crossAx val="121403264"/>
        <c:crosses val="autoZero"/>
        <c:crossBetween val="between"/>
        <c:majorUnit val="20"/>
        <c:minorUnit val="5"/>
      </c:valAx>
      <c:valAx>
        <c:axId val="121422976"/>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1424512"/>
        <c:crosses val="max"/>
        <c:crossBetween val="between"/>
      </c:valAx>
      <c:catAx>
        <c:axId val="121424512"/>
        <c:scaling>
          <c:orientation val="minMax"/>
        </c:scaling>
        <c:delete val="1"/>
        <c:axPos val="b"/>
        <c:numFmt formatCode="General" sourceLinked="1"/>
        <c:majorTickMark val="out"/>
        <c:minorTickMark val="none"/>
        <c:tickLblPos val="nextTo"/>
        <c:crossAx val="121422976"/>
        <c:crosses val="autoZero"/>
        <c:auto val="1"/>
        <c:lblAlgn val="ctr"/>
        <c:lblOffset val="100"/>
        <c:noMultiLvlLbl val="0"/>
      </c:catAx>
    </c:plotArea>
    <c:legend>
      <c:legendPos val="b"/>
      <c:layout>
        <c:manualLayout>
          <c:xMode val="edge"/>
          <c:yMode val="edge"/>
          <c:x val="1.0986141430607214E-2"/>
          <c:y val="0.67716535433070868"/>
          <c:w val="0.98462033645771951"/>
          <c:h val="0.26878059161523726"/>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15833703947858"/>
          <c:y val="9.90990990990991E-2"/>
          <c:w val="0.67875605994177413"/>
          <c:h val="0.51192452294814494"/>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1EDB-4B65-B919-AB0DA6B51F27}"/>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96</c:v>
                </c:pt>
                <c:pt idx="1">
                  <c:v>100</c:v>
                </c:pt>
                <c:pt idx="2">
                  <c:v>26</c:v>
                </c:pt>
                <c:pt idx="3">
                  <c:v>100</c:v>
                </c:pt>
              </c:numCache>
            </c:numRef>
          </c:val>
          <c:smooth val="0"/>
          <c:extLst>
            <c:ext xmlns:c16="http://schemas.microsoft.com/office/drawing/2014/chart" uri="{C3380CC4-5D6E-409C-BE32-E72D297353CC}">
              <c16:uniqueId val="{00000001-1EDB-4B65-B919-AB0DA6B51F27}"/>
            </c:ext>
          </c:extLst>
        </c:ser>
        <c:dLbls>
          <c:showLegendKey val="0"/>
          <c:showVal val="0"/>
          <c:showCatName val="0"/>
          <c:showSerName val="0"/>
          <c:showPercent val="0"/>
          <c:showBubbleSize val="0"/>
        </c:dLbls>
        <c:marker val="1"/>
        <c:smooth val="0"/>
        <c:axId val="122849536"/>
        <c:axId val="122855424"/>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0">
                  <c:v>25</c:v>
                </c:pt>
                <c:pt idx="1">
                  <c:v>7</c:v>
                </c:pt>
                <c:pt idx="2">
                  <c:v>25</c:v>
                </c:pt>
                <c:pt idx="3">
                  <c:v>10</c:v>
                </c:pt>
              </c:numCache>
            </c:numRef>
          </c:val>
          <c:smooth val="0"/>
          <c:extLst>
            <c:ext xmlns:c16="http://schemas.microsoft.com/office/drawing/2014/chart" uri="{C3380CC4-5D6E-409C-BE32-E72D297353CC}">
              <c16:uniqueId val="{00000002-1EDB-4B65-B919-AB0DA6B51F27}"/>
            </c:ext>
          </c:extLst>
        </c:ser>
        <c:dLbls>
          <c:showLegendKey val="0"/>
          <c:showVal val="0"/>
          <c:showCatName val="0"/>
          <c:showSerName val="0"/>
          <c:showPercent val="0"/>
          <c:showBubbleSize val="0"/>
        </c:dLbls>
        <c:marker val="1"/>
        <c:smooth val="0"/>
        <c:axId val="122858496"/>
        <c:axId val="122856960"/>
      </c:lineChart>
      <c:catAx>
        <c:axId val="122849536"/>
        <c:scaling>
          <c:orientation val="minMax"/>
        </c:scaling>
        <c:delete val="0"/>
        <c:axPos val="b"/>
        <c:numFmt formatCode="General" sourceLinked="0"/>
        <c:majorTickMark val="none"/>
        <c:minorTickMark val="none"/>
        <c:tickLblPos val="nextTo"/>
        <c:txPr>
          <a:bodyPr/>
          <a:lstStyle/>
          <a:p>
            <a:pPr>
              <a:defRPr sz="800"/>
            </a:pPr>
            <a:endParaRPr lang="en-US"/>
          </a:p>
        </c:txPr>
        <c:crossAx val="122855424"/>
        <c:crosses val="autoZero"/>
        <c:auto val="1"/>
        <c:lblAlgn val="ctr"/>
        <c:lblOffset val="100"/>
        <c:noMultiLvlLbl val="0"/>
      </c:catAx>
      <c:valAx>
        <c:axId val="122855424"/>
        <c:scaling>
          <c:orientation val="minMax"/>
          <c:max val="100"/>
        </c:scaling>
        <c:delete val="0"/>
        <c:axPos val="l"/>
        <c:majorGridlines/>
        <c:numFmt formatCode="General" sourceLinked="1"/>
        <c:majorTickMark val="none"/>
        <c:minorTickMark val="none"/>
        <c:tickLblPos val="nextTo"/>
        <c:txPr>
          <a:bodyPr/>
          <a:lstStyle/>
          <a:p>
            <a:pPr>
              <a:defRPr sz="800"/>
            </a:pPr>
            <a:endParaRPr lang="en-US"/>
          </a:p>
        </c:txPr>
        <c:crossAx val="122849536"/>
        <c:crosses val="autoZero"/>
        <c:crossBetween val="between"/>
        <c:majorUnit val="20"/>
        <c:minorUnit val="5"/>
      </c:valAx>
      <c:valAx>
        <c:axId val="122856960"/>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2858496"/>
        <c:crosses val="max"/>
        <c:crossBetween val="between"/>
      </c:valAx>
      <c:catAx>
        <c:axId val="122858496"/>
        <c:scaling>
          <c:orientation val="minMax"/>
        </c:scaling>
        <c:delete val="1"/>
        <c:axPos val="b"/>
        <c:numFmt formatCode="General" sourceLinked="1"/>
        <c:majorTickMark val="out"/>
        <c:minorTickMark val="none"/>
        <c:tickLblPos val="nextTo"/>
        <c:crossAx val="122856960"/>
        <c:crosses val="autoZero"/>
        <c:auto val="1"/>
        <c:lblAlgn val="ctr"/>
        <c:lblOffset val="100"/>
        <c:noMultiLvlLbl val="0"/>
      </c:catAx>
    </c:plotArea>
    <c:legend>
      <c:legendPos val="b"/>
      <c:layout>
        <c:manualLayout>
          <c:xMode val="edge"/>
          <c:yMode val="edge"/>
          <c:x val="1.8655168103987003E-2"/>
          <c:y val="0.80479889338157051"/>
          <c:w val="0.95210723659542562"/>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452818397700287"/>
          <c:y val="0.10903170887422856"/>
          <c:w val="0.77807762164069905"/>
          <c:h val="0.50647131342014051"/>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A82B-4CE8-B9DB-694FCC35B47B}"/>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82</c:v>
                </c:pt>
                <c:pt idx="1">
                  <c:v>100</c:v>
                </c:pt>
                <c:pt idx="3">
                  <c:v>83</c:v>
                </c:pt>
              </c:numCache>
            </c:numRef>
          </c:val>
          <c:smooth val="0"/>
          <c:extLst>
            <c:ext xmlns:c16="http://schemas.microsoft.com/office/drawing/2014/chart" uri="{C3380CC4-5D6E-409C-BE32-E72D297353CC}">
              <c16:uniqueId val="{00000001-A82B-4CE8-B9DB-694FCC35B47B}"/>
            </c:ext>
          </c:extLst>
        </c:ser>
        <c:dLbls>
          <c:showLegendKey val="0"/>
          <c:showVal val="0"/>
          <c:showCatName val="0"/>
          <c:showSerName val="0"/>
          <c:showPercent val="0"/>
          <c:showBubbleSize val="0"/>
        </c:dLbls>
        <c:marker val="1"/>
        <c:smooth val="0"/>
        <c:axId val="122575488"/>
        <c:axId val="122593664"/>
      </c:lineChart>
      <c:lineChart>
        <c:grouping val="standard"/>
        <c:varyColors val="0"/>
        <c:ser>
          <c:idx val="2"/>
          <c:order val="2"/>
          <c:tx>
            <c:strRef>
              <c:f>Sheet1!$D$1</c:f>
              <c:strCache>
                <c:ptCount val="1"/>
                <c:pt idx="0">
                  <c:v>Volume</c:v>
                </c:pt>
              </c:strCache>
            </c:strRef>
          </c:tx>
          <c:spPr>
            <a:ln w="22225">
              <a:solidFill>
                <a:schemeClr val="accent6"/>
              </a:solidFill>
            </a:ln>
          </c:spPr>
          <c:marker>
            <c:symbol val="square"/>
            <c:size val="5"/>
            <c:spPr>
              <a:solidFill>
                <a:schemeClr val="accent6"/>
              </a:solidFill>
              <a:ln>
                <a:solidFill>
                  <a:schemeClr val="accent6"/>
                </a:solidFill>
              </a:ln>
            </c:spPr>
          </c:marker>
          <c:cat>
            <c:strRef>
              <c:f>Sheet1!$A$2:$A$5</c:f>
              <c:strCache>
                <c:ptCount val="4"/>
                <c:pt idx="0">
                  <c:v>Q1</c:v>
                </c:pt>
                <c:pt idx="1">
                  <c:v>Q2</c:v>
                </c:pt>
                <c:pt idx="2">
                  <c:v>Q3</c:v>
                </c:pt>
                <c:pt idx="3">
                  <c:v>Q4</c:v>
                </c:pt>
              </c:strCache>
            </c:strRef>
          </c:cat>
          <c:val>
            <c:numRef>
              <c:f>Sheet1!$D$2:$D$5</c:f>
              <c:numCache>
                <c:formatCode>General</c:formatCode>
                <c:ptCount val="4"/>
                <c:pt idx="0">
                  <c:v>11</c:v>
                </c:pt>
                <c:pt idx="1">
                  <c:v>12</c:v>
                </c:pt>
                <c:pt idx="2">
                  <c:v>0</c:v>
                </c:pt>
                <c:pt idx="3">
                  <c:v>6</c:v>
                </c:pt>
              </c:numCache>
            </c:numRef>
          </c:val>
          <c:smooth val="0"/>
          <c:extLst>
            <c:ext xmlns:c16="http://schemas.microsoft.com/office/drawing/2014/chart" uri="{C3380CC4-5D6E-409C-BE32-E72D297353CC}">
              <c16:uniqueId val="{00000002-A82B-4CE8-B9DB-694FCC35B47B}"/>
            </c:ext>
          </c:extLst>
        </c:ser>
        <c:dLbls>
          <c:showLegendKey val="0"/>
          <c:showVal val="0"/>
          <c:showCatName val="0"/>
          <c:showSerName val="0"/>
          <c:showPercent val="0"/>
          <c:showBubbleSize val="0"/>
        </c:dLbls>
        <c:marker val="1"/>
        <c:smooth val="0"/>
        <c:axId val="122596736"/>
        <c:axId val="122595200"/>
      </c:lineChart>
      <c:catAx>
        <c:axId val="122575488"/>
        <c:scaling>
          <c:orientation val="minMax"/>
        </c:scaling>
        <c:delete val="0"/>
        <c:axPos val="b"/>
        <c:numFmt formatCode="General" sourceLinked="0"/>
        <c:majorTickMark val="none"/>
        <c:minorTickMark val="none"/>
        <c:tickLblPos val="nextTo"/>
        <c:txPr>
          <a:bodyPr/>
          <a:lstStyle/>
          <a:p>
            <a:pPr>
              <a:defRPr sz="800"/>
            </a:pPr>
            <a:endParaRPr lang="en-US"/>
          </a:p>
        </c:txPr>
        <c:crossAx val="122593664"/>
        <c:crosses val="autoZero"/>
        <c:auto val="1"/>
        <c:lblAlgn val="ctr"/>
        <c:lblOffset val="100"/>
        <c:noMultiLvlLbl val="0"/>
      </c:catAx>
      <c:valAx>
        <c:axId val="122593664"/>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22575488"/>
        <c:crosses val="autoZero"/>
        <c:crossBetween val="between"/>
        <c:majorUnit val="20"/>
        <c:minorUnit val="5"/>
      </c:valAx>
      <c:valAx>
        <c:axId val="122595200"/>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2596736"/>
        <c:crosses val="max"/>
        <c:crossBetween val="between"/>
      </c:valAx>
      <c:catAx>
        <c:axId val="122596736"/>
        <c:scaling>
          <c:orientation val="minMax"/>
        </c:scaling>
        <c:delete val="1"/>
        <c:axPos val="b"/>
        <c:numFmt formatCode="General" sourceLinked="1"/>
        <c:majorTickMark val="out"/>
        <c:minorTickMark val="none"/>
        <c:tickLblPos val="nextTo"/>
        <c:crossAx val="122595200"/>
        <c:crosses val="autoZero"/>
        <c:auto val="1"/>
        <c:lblAlgn val="ctr"/>
        <c:lblOffset val="100"/>
        <c:noMultiLvlLbl val="0"/>
      </c:catAx>
    </c:plotArea>
    <c:legend>
      <c:legendPos val="b"/>
      <c:layout>
        <c:manualLayout>
          <c:xMode val="edge"/>
          <c:yMode val="edge"/>
          <c:x val="8.0731575219764196E-3"/>
          <c:y val="0.80479889338157051"/>
          <c:w val="0.9891442736324626"/>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extLst>
              <c:ext xmlns:c16="http://schemas.microsoft.com/office/drawing/2014/chart" uri="{C3380CC4-5D6E-409C-BE32-E72D297353CC}">
                <c16:uniqueId val="{00000000-49C7-4084-B1B8-4D9197F32E86}"/>
              </c:ext>
            </c:extLst>
          </c:dPt>
          <c:dPt>
            <c:idx val="1"/>
            <c:bubble3D val="0"/>
            <c:extLst>
              <c:ext xmlns:c16="http://schemas.microsoft.com/office/drawing/2014/chart" uri="{C3380CC4-5D6E-409C-BE32-E72D297353CC}">
                <c16:uniqueId val="{00000001-49C7-4084-B1B8-4D9197F32E86}"/>
              </c:ext>
            </c:extLst>
          </c:dPt>
          <c:dPt>
            <c:idx val="2"/>
            <c:bubble3D val="0"/>
            <c:extLst>
              <c:ext xmlns:c16="http://schemas.microsoft.com/office/drawing/2014/chart" uri="{C3380CC4-5D6E-409C-BE32-E72D297353CC}">
                <c16:uniqueId val="{00000002-49C7-4084-B1B8-4D9197F32E86}"/>
              </c:ext>
            </c:extLst>
          </c:dPt>
          <c:cat>
            <c:strRef>
              <c:f>Sheet1!$A$2:$A$4</c:f>
              <c:strCache>
                <c:ptCount val="2"/>
                <c:pt idx="0">
                  <c:v>1st Qtr</c:v>
                </c:pt>
                <c:pt idx="1">
                  <c:v>2nd Qtr</c:v>
                </c:pt>
              </c:strCache>
            </c:strRef>
          </c:cat>
          <c:val>
            <c:numRef>
              <c:f>Sheet1!$B$2:$B$4</c:f>
              <c:numCache>
                <c:formatCode>General</c:formatCode>
                <c:ptCount val="3"/>
                <c:pt idx="0">
                  <c:v>100</c:v>
                </c:pt>
                <c:pt idx="1">
                  <c:v>0</c:v>
                </c:pt>
                <c:pt idx="2">
                  <c:v>0</c:v>
                </c:pt>
              </c:numCache>
            </c:numRef>
          </c:val>
          <c:extLst>
            <c:ext xmlns:c16="http://schemas.microsoft.com/office/drawing/2014/chart" uri="{C3380CC4-5D6E-409C-BE32-E72D297353CC}">
              <c16:uniqueId val="{00000003-49C7-4084-B1B8-4D9197F32E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516461568828945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B3DA-4E8F-8F0D-B2D9BD3A6A33}"/>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0</c:v>
                </c:pt>
                <c:pt idx="1">
                  <c:v>100</c:v>
                </c:pt>
                <c:pt idx="2">
                  <c:v>2</c:v>
                </c:pt>
                <c:pt idx="3">
                  <c:v>100</c:v>
                </c:pt>
              </c:numCache>
            </c:numRef>
          </c:val>
          <c:smooth val="0"/>
          <c:extLst>
            <c:ext xmlns:c16="http://schemas.microsoft.com/office/drawing/2014/chart" uri="{C3380CC4-5D6E-409C-BE32-E72D297353CC}">
              <c16:uniqueId val="{00000001-B3DA-4E8F-8F0D-B2D9BD3A6A33}"/>
            </c:ext>
          </c:extLst>
        </c:ser>
        <c:dLbls>
          <c:showLegendKey val="0"/>
          <c:showVal val="0"/>
          <c:showCatName val="0"/>
          <c:showSerName val="0"/>
          <c:showPercent val="0"/>
          <c:showBubbleSize val="0"/>
        </c:dLbls>
        <c:marker val="1"/>
        <c:smooth val="0"/>
        <c:axId val="122616832"/>
        <c:axId val="122622720"/>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0">
                  <c:v>1</c:v>
                </c:pt>
                <c:pt idx="1">
                  <c:v>1</c:v>
                </c:pt>
                <c:pt idx="2">
                  <c:v>2</c:v>
                </c:pt>
                <c:pt idx="3">
                  <c:v>1</c:v>
                </c:pt>
              </c:numCache>
            </c:numRef>
          </c:val>
          <c:smooth val="0"/>
          <c:extLst>
            <c:ext xmlns:c16="http://schemas.microsoft.com/office/drawing/2014/chart" uri="{C3380CC4-5D6E-409C-BE32-E72D297353CC}">
              <c16:uniqueId val="{00000002-B3DA-4E8F-8F0D-B2D9BD3A6A33}"/>
            </c:ext>
          </c:extLst>
        </c:ser>
        <c:dLbls>
          <c:showLegendKey val="0"/>
          <c:showVal val="0"/>
          <c:showCatName val="0"/>
          <c:showSerName val="0"/>
          <c:showPercent val="0"/>
          <c:showBubbleSize val="0"/>
        </c:dLbls>
        <c:marker val="1"/>
        <c:smooth val="0"/>
        <c:axId val="122630144"/>
        <c:axId val="122624256"/>
      </c:lineChart>
      <c:catAx>
        <c:axId val="122616832"/>
        <c:scaling>
          <c:orientation val="minMax"/>
        </c:scaling>
        <c:delete val="0"/>
        <c:axPos val="b"/>
        <c:numFmt formatCode="General" sourceLinked="0"/>
        <c:majorTickMark val="none"/>
        <c:minorTickMark val="none"/>
        <c:tickLblPos val="nextTo"/>
        <c:txPr>
          <a:bodyPr/>
          <a:lstStyle/>
          <a:p>
            <a:pPr>
              <a:defRPr sz="800"/>
            </a:pPr>
            <a:endParaRPr lang="en-US"/>
          </a:p>
        </c:txPr>
        <c:crossAx val="122622720"/>
        <c:crosses val="autoZero"/>
        <c:auto val="1"/>
        <c:lblAlgn val="ctr"/>
        <c:lblOffset val="100"/>
        <c:noMultiLvlLbl val="0"/>
      </c:catAx>
      <c:valAx>
        <c:axId val="122622720"/>
        <c:scaling>
          <c:orientation val="minMax"/>
          <c:max val="100"/>
        </c:scaling>
        <c:delete val="0"/>
        <c:axPos val="l"/>
        <c:majorGridlines/>
        <c:numFmt formatCode="General" sourceLinked="1"/>
        <c:majorTickMark val="none"/>
        <c:minorTickMark val="none"/>
        <c:tickLblPos val="nextTo"/>
        <c:txPr>
          <a:bodyPr/>
          <a:lstStyle/>
          <a:p>
            <a:pPr>
              <a:defRPr sz="800"/>
            </a:pPr>
            <a:endParaRPr lang="en-US"/>
          </a:p>
        </c:txPr>
        <c:crossAx val="122616832"/>
        <c:crosses val="autoZero"/>
        <c:crossBetween val="between"/>
        <c:majorUnit val="20"/>
        <c:minorUnit val="5"/>
      </c:valAx>
      <c:valAx>
        <c:axId val="122624256"/>
        <c:scaling>
          <c:orientation val="minMax"/>
          <c:max val="5"/>
          <c:min val="0"/>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2630144"/>
        <c:crosses val="max"/>
        <c:crossBetween val="between"/>
      </c:valAx>
      <c:catAx>
        <c:axId val="122630144"/>
        <c:scaling>
          <c:orientation val="minMax"/>
        </c:scaling>
        <c:delete val="1"/>
        <c:axPos val="b"/>
        <c:numFmt formatCode="General" sourceLinked="1"/>
        <c:majorTickMark val="out"/>
        <c:minorTickMark val="none"/>
        <c:tickLblPos val="nextTo"/>
        <c:crossAx val="122624256"/>
        <c:crosses val="autoZero"/>
        <c:auto val="1"/>
        <c:lblAlgn val="ctr"/>
        <c:lblOffset val="100"/>
        <c:noMultiLvlLbl val="0"/>
      </c:catAx>
    </c:plotArea>
    <c:legend>
      <c:legendPos val="b"/>
      <c:layout>
        <c:manualLayout>
          <c:xMode val="edge"/>
          <c:yMode val="edge"/>
          <c:x val="2.3809523809523773E-3"/>
          <c:y val="0.78303681634390299"/>
          <c:w val="0.98465608465608467"/>
          <c:h val="0.16290912960204298"/>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17442657846626"/>
          <c:y val="9.90990990990991E-2"/>
          <c:w val="0.65965114684306747"/>
          <c:h val="0.55696956799319008"/>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8951-4F97-BC93-C34853D23E54}"/>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100</c:v>
                </c:pt>
                <c:pt idx="1">
                  <c:v>100</c:v>
                </c:pt>
                <c:pt idx="2">
                  <c:v>100</c:v>
                </c:pt>
                <c:pt idx="3">
                  <c:v>99</c:v>
                </c:pt>
              </c:numCache>
            </c:numRef>
          </c:val>
          <c:smooth val="0"/>
          <c:extLst>
            <c:ext xmlns:c16="http://schemas.microsoft.com/office/drawing/2014/chart" uri="{C3380CC4-5D6E-409C-BE32-E72D297353CC}">
              <c16:uniqueId val="{00000001-8951-4F97-BC93-C34853D23E54}"/>
            </c:ext>
          </c:extLst>
        </c:ser>
        <c:dLbls>
          <c:showLegendKey val="0"/>
          <c:showVal val="0"/>
          <c:showCatName val="0"/>
          <c:showSerName val="0"/>
          <c:showPercent val="0"/>
          <c:showBubbleSize val="0"/>
        </c:dLbls>
        <c:marker val="1"/>
        <c:smooth val="0"/>
        <c:axId val="122702848"/>
        <c:axId val="122712832"/>
      </c:lineChart>
      <c:lineChart>
        <c:grouping val="standard"/>
        <c:varyColors val="0"/>
        <c:ser>
          <c:idx val="2"/>
          <c:order val="2"/>
          <c:tx>
            <c:strRef>
              <c:f>Sheet1!$D$1</c:f>
              <c:strCache>
                <c:ptCount val="1"/>
                <c:pt idx="0">
                  <c:v>Volume</c:v>
                </c:pt>
              </c:strCache>
            </c:strRef>
          </c:tx>
          <c:spPr>
            <a:ln w="25400">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0">
                  <c:v>50</c:v>
                </c:pt>
                <c:pt idx="1">
                  <c:v>82</c:v>
                </c:pt>
                <c:pt idx="2">
                  <c:v>89</c:v>
                </c:pt>
                <c:pt idx="3">
                  <c:v>89</c:v>
                </c:pt>
              </c:numCache>
            </c:numRef>
          </c:val>
          <c:smooth val="0"/>
          <c:extLst>
            <c:ext xmlns:c16="http://schemas.microsoft.com/office/drawing/2014/chart" uri="{C3380CC4-5D6E-409C-BE32-E72D297353CC}">
              <c16:uniqueId val="{00000002-8951-4F97-BC93-C34853D23E54}"/>
            </c:ext>
          </c:extLst>
        </c:ser>
        <c:dLbls>
          <c:showLegendKey val="0"/>
          <c:showVal val="0"/>
          <c:showCatName val="0"/>
          <c:showSerName val="0"/>
          <c:showPercent val="0"/>
          <c:showBubbleSize val="0"/>
        </c:dLbls>
        <c:marker val="1"/>
        <c:smooth val="0"/>
        <c:axId val="122716160"/>
        <c:axId val="122714368"/>
      </c:lineChart>
      <c:catAx>
        <c:axId val="122702848"/>
        <c:scaling>
          <c:orientation val="minMax"/>
        </c:scaling>
        <c:delete val="0"/>
        <c:axPos val="b"/>
        <c:numFmt formatCode="General" sourceLinked="0"/>
        <c:majorTickMark val="none"/>
        <c:minorTickMark val="none"/>
        <c:tickLblPos val="nextTo"/>
        <c:txPr>
          <a:bodyPr/>
          <a:lstStyle/>
          <a:p>
            <a:pPr>
              <a:defRPr sz="800"/>
            </a:pPr>
            <a:endParaRPr lang="en-US"/>
          </a:p>
        </c:txPr>
        <c:crossAx val="122712832"/>
        <c:crosses val="autoZero"/>
        <c:auto val="1"/>
        <c:lblAlgn val="ctr"/>
        <c:lblOffset val="100"/>
        <c:noMultiLvlLbl val="0"/>
      </c:catAx>
      <c:valAx>
        <c:axId val="122712832"/>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22702848"/>
        <c:crosses val="autoZero"/>
        <c:crossBetween val="between"/>
        <c:majorUnit val="20"/>
        <c:minorUnit val="5"/>
      </c:valAx>
      <c:valAx>
        <c:axId val="122714368"/>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22716160"/>
        <c:crosses val="max"/>
        <c:crossBetween val="between"/>
      </c:valAx>
      <c:catAx>
        <c:axId val="122716160"/>
        <c:scaling>
          <c:orientation val="minMax"/>
        </c:scaling>
        <c:delete val="1"/>
        <c:axPos val="b"/>
        <c:numFmt formatCode="General" sourceLinked="1"/>
        <c:majorTickMark val="out"/>
        <c:minorTickMark val="none"/>
        <c:tickLblPos val="nextTo"/>
        <c:crossAx val="122714368"/>
        <c:crosses val="autoZero"/>
        <c:auto val="1"/>
        <c:lblAlgn val="ctr"/>
        <c:lblOffset val="100"/>
        <c:noMultiLvlLbl val="0"/>
      </c:catAx>
    </c:plotArea>
    <c:legend>
      <c:legendPos val="b"/>
      <c:layout>
        <c:manualLayout>
          <c:xMode val="edge"/>
          <c:yMode val="edge"/>
          <c:x val="0"/>
          <c:y val="0.80479889338157051"/>
          <c:w val="1"/>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BFBFBF"/>
            </a:solidFill>
          </c:spPr>
          <c:dPt>
            <c:idx val="0"/>
            <c:bubble3D val="0"/>
            <c:spPr>
              <a:solidFill>
                <a:srgbClr val="FFC000"/>
              </a:solidFill>
            </c:spPr>
            <c:extLst>
              <c:ext xmlns:c16="http://schemas.microsoft.com/office/drawing/2014/chart" uri="{C3380CC4-5D6E-409C-BE32-E72D297353CC}">
                <c16:uniqueId val="{00000001-72CE-4358-B4AB-8074D1279E98}"/>
              </c:ext>
            </c:extLst>
          </c:dPt>
          <c:dPt>
            <c:idx val="1"/>
            <c:bubble3D val="0"/>
            <c:extLst>
              <c:ext xmlns:c16="http://schemas.microsoft.com/office/drawing/2014/chart" uri="{C3380CC4-5D6E-409C-BE32-E72D297353CC}">
                <c16:uniqueId val="{00000003-72CE-4358-B4AB-8074D1279E98}"/>
              </c:ext>
            </c:extLst>
          </c:dPt>
          <c:dPt>
            <c:idx val="2"/>
            <c:bubble3D val="0"/>
            <c:extLst>
              <c:ext xmlns:c16="http://schemas.microsoft.com/office/drawing/2014/chart" uri="{C3380CC4-5D6E-409C-BE32-E72D297353CC}">
                <c16:uniqueId val="{00000004-72CE-4358-B4AB-8074D1279E98}"/>
              </c:ext>
            </c:extLst>
          </c:dPt>
          <c:cat>
            <c:strRef>
              <c:f>Sheet1!$A$2:$A$4</c:f>
              <c:strCache>
                <c:ptCount val="2"/>
                <c:pt idx="0">
                  <c:v>1st Qtr</c:v>
                </c:pt>
                <c:pt idx="1">
                  <c:v>2nd Qtr</c:v>
                </c:pt>
              </c:strCache>
            </c:strRef>
          </c:cat>
          <c:val>
            <c:numRef>
              <c:f>Sheet1!$B$2:$B$4</c:f>
              <c:numCache>
                <c:formatCode>General</c:formatCode>
                <c:ptCount val="3"/>
                <c:pt idx="0">
                  <c:v>70</c:v>
                </c:pt>
                <c:pt idx="1">
                  <c:v>30</c:v>
                </c:pt>
              </c:numCache>
            </c:numRef>
          </c:val>
          <c:extLst>
            <c:ext xmlns:c16="http://schemas.microsoft.com/office/drawing/2014/chart" uri="{C3380CC4-5D6E-409C-BE32-E72D297353CC}">
              <c16:uniqueId val="{00000005-72CE-4358-B4AB-8074D1279E9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extLst>
              <c:ext xmlns:c16="http://schemas.microsoft.com/office/drawing/2014/chart" uri="{C3380CC4-5D6E-409C-BE32-E72D297353CC}">
                <c16:uniqueId val="{00000000-F5C9-4ECB-9C24-B38350E5F33D}"/>
              </c:ext>
            </c:extLst>
          </c:dPt>
          <c:dPt>
            <c:idx val="1"/>
            <c:bubble3D val="0"/>
            <c:extLst>
              <c:ext xmlns:c16="http://schemas.microsoft.com/office/drawing/2014/chart" uri="{C3380CC4-5D6E-409C-BE32-E72D297353CC}">
                <c16:uniqueId val="{00000001-F5C9-4ECB-9C24-B38350E5F33D}"/>
              </c:ext>
            </c:extLst>
          </c:dPt>
          <c:dPt>
            <c:idx val="2"/>
            <c:bubble3D val="0"/>
            <c:extLst>
              <c:ext xmlns:c16="http://schemas.microsoft.com/office/drawing/2014/chart" uri="{C3380CC4-5D6E-409C-BE32-E72D297353CC}">
                <c16:uniqueId val="{00000003-F5C9-4ECB-9C24-B38350E5F33D}"/>
              </c:ext>
            </c:extLst>
          </c:dPt>
          <c:cat>
            <c:strRef>
              <c:f>Sheet1!$A$2:$A$4</c:f>
              <c:strCache>
                <c:ptCount val="2"/>
                <c:pt idx="0">
                  <c:v>1st Qtr</c:v>
                </c:pt>
                <c:pt idx="1">
                  <c:v>2nd Qtr</c:v>
                </c:pt>
              </c:strCache>
            </c:strRef>
          </c:cat>
          <c:val>
            <c:numRef>
              <c:f>Sheet1!$B$2:$B$4</c:f>
              <c:numCache>
                <c:formatCode>General</c:formatCode>
                <c:ptCount val="3"/>
                <c:pt idx="0">
                  <c:v>98</c:v>
                </c:pt>
                <c:pt idx="1">
                  <c:v>2</c:v>
                </c:pt>
              </c:numCache>
            </c:numRef>
          </c:val>
          <c:extLst>
            <c:ext xmlns:c16="http://schemas.microsoft.com/office/drawing/2014/chart" uri="{C3380CC4-5D6E-409C-BE32-E72D297353CC}">
              <c16:uniqueId val="{00000004-F5C9-4ECB-9C24-B38350E5F33D}"/>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68CC-4049-BABD-245F8999BD43}"/>
              </c:ext>
            </c:extLst>
          </c:dPt>
          <c:dPt>
            <c:idx val="1"/>
            <c:bubble3D val="0"/>
            <c:extLst>
              <c:ext xmlns:c16="http://schemas.microsoft.com/office/drawing/2014/chart" uri="{C3380CC4-5D6E-409C-BE32-E72D297353CC}">
                <c16:uniqueId val="{00000001-68CC-4049-BABD-245F8999BD43}"/>
              </c:ext>
            </c:extLst>
          </c:dPt>
          <c:dPt>
            <c:idx val="2"/>
            <c:bubble3D val="0"/>
            <c:spPr>
              <a:solidFill>
                <a:schemeClr val="bg1">
                  <a:lumMod val="75000"/>
                </a:schemeClr>
              </a:solidFill>
            </c:spPr>
            <c:extLst>
              <c:ext xmlns:c16="http://schemas.microsoft.com/office/drawing/2014/chart" uri="{C3380CC4-5D6E-409C-BE32-E72D297353CC}">
                <c16:uniqueId val="{00000003-68CC-4049-BABD-245F8999BD43}"/>
              </c:ext>
            </c:extLst>
          </c:dPt>
          <c:cat>
            <c:strRef>
              <c:f>Sheet1!$A$2:$A$4</c:f>
              <c:strCache>
                <c:ptCount val="2"/>
                <c:pt idx="0">
                  <c:v>1st Qtr</c:v>
                </c:pt>
                <c:pt idx="1">
                  <c:v>2nd Qtr</c:v>
                </c:pt>
              </c:strCache>
            </c:strRef>
          </c:cat>
          <c:val>
            <c:numRef>
              <c:f>Sheet1!$B$2:$B$4</c:f>
              <c:numCache>
                <c:formatCode>General</c:formatCode>
                <c:ptCount val="3"/>
                <c:pt idx="0">
                  <c:v>80</c:v>
                </c:pt>
                <c:pt idx="1">
                  <c:v>20</c:v>
                </c:pt>
              </c:numCache>
            </c:numRef>
          </c:val>
          <c:extLst>
            <c:ext xmlns:c16="http://schemas.microsoft.com/office/drawing/2014/chart" uri="{C3380CC4-5D6E-409C-BE32-E72D297353CC}">
              <c16:uniqueId val="{00000004-68CC-4049-BABD-245F8999BD43}"/>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extLst>
              <c:ext xmlns:c16="http://schemas.microsoft.com/office/drawing/2014/chart" uri="{C3380CC4-5D6E-409C-BE32-E72D297353CC}">
                <c16:uniqueId val="{00000000-EB0F-4861-9AD6-32D233143ECA}"/>
              </c:ext>
            </c:extLst>
          </c:dPt>
          <c:dPt>
            <c:idx val="1"/>
            <c:bubble3D val="0"/>
            <c:extLst>
              <c:ext xmlns:c16="http://schemas.microsoft.com/office/drawing/2014/chart" uri="{C3380CC4-5D6E-409C-BE32-E72D297353CC}">
                <c16:uniqueId val="{00000001-EB0F-4861-9AD6-32D233143ECA}"/>
              </c:ext>
            </c:extLst>
          </c:dPt>
          <c:dPt>
            <c:idx val="2"/>
            <c:bubble3D val="0"/>
            <c:extLst>
              <c:ext xmlns:c16="http://schemas.microsoft.com/office/drawing/2014/chart" uri="{C3380CC4-5D6E-409C-BE32-E72D297353CC}">
                <c16:uniqueId val="{00000002-EB0F-4861-9AD6-32D233143ECA}"/>
              </c:ext>
            </c:extLst>
          </c:dPt>
          <c:cat>
            <c:strRef>
              <c:f>Sheet1!$A$2:$A$4</c:f>
              <c:strCache>
                <c:ptCount val="2"/>
                <c:pt idx="0">
                  <c:v>1st Qtr</c:v>
                </c:pt>
                <c:pt idx="1">
                  <c:v>2nd Qtr</c:v>
                </c:pt>
              </c:strCache>
            </c:strRef>
          </c:cat>
          <c:val>
            <c:numRef>
              <c:f>Sheet1!$B$2:$B$4</c:f>
              <c:numCache>
                <c:formatCode>General</c:formatCode>
                <c:ptCount val="3"/>
                <c:pt idx="0">
                  <c:v>80</c:v>
                </c:pt>
                <c:pt idx="1">
                  <c:v>20</c:v>
                </c:pt>
                <c:pt idx="2">
                  <c:v>0</c:v>
                </c:pt>
              </c:numCache>
            </c:numRef>
          </c:val>
          <c:extLst>
            <c:ext xmlns:c16="http://schemas.microsoft.com/office/drawing/2014/chart" uri="{C3380CC4-5D6E-409C-BE32-E72D297353CC}">
              <c16:uniqueId val="{00000003-EB0F-4861-9AD6-32D233143ECA}"/>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rgbClr val="00B050"/>
              </a:solidFill>
            </c:spPr>
            <c:extLst>
              <c:ext xmlns:c16="http://schemas.microsoft.com/office/drawing/2014/chart" uri="{C3380CC4-5D6E-409C-BE32-E72D297353CC}">
                <c16:uniqueId val="{00000001-F919-4853-B90F-71A870F588EC}"/>
              </c:ext>
            </c:extLst>
          </c:dPt>
          <c:dPt>
            <c:idx val="1"/>
            <c:bubble3D val="0"/>
            <c:spPr>
              <a:solidFill>
                <a:schemeClr val="bg1">
                  <a:lumMod val="75000"/>
                </a:schemeClr>
              </a:solidFill>
            </c:spPr>
            <c:extLst>
              <c:ext xmlns:c16="http://schemas.microsoft.com/office/drawing/2014/chart" uri="{C3380CC4-5D6E-409C-BE32-E72D297353CC}">
                <c16:uniqueId val="{00000003-F919-4853-B90F-71A870F588EC}"/>
              </c:ext>
            </c:extLst>
          </c:dPt>
          <c:dPt>
            <c:idx val="2"/>
            <c:bubble3D val="0"/>
            <c:spPr>
              <a:solidFill>
                <a:schemeClr val="bg1">
                  <a:lumMod val="75000"/>
                </a:schemeClr>
              </a:solidFill>
            </c:spPr>
            <c:extLst>
              <c:ext xmlns:c16="http://schemas.microsoft.com/office/drawing/2014/chart" uri="{C3380CC4-5D6E-409C-BE32-E72D297353CC}">
                <c16:uniqueId val="{00000005-F919-4853-B90F-71A870F588EC}"/>
              </c:ext>
            </c:extLst>
          </c:dPt>
          <c:cat>
            <c:strRef>
              <c:f>Sheet1!$A$2:$A$3</c:f>
              <c:strCache>
                <c:ptCount val="2"/>
                <c:pt idx="0">
                  <c:v>1st Qtr</c:v>
                </c:pt>
                <c:pt idx="1">
                  <c:v>2nd Qtr</c:v>
                </c:pt>
              </c:strCache>
            </c:strRef>
          </c:cat>
          <c:val>
            <c:numRef>
              <c:f>Sheet1!$B$2:$B$3</c:f>
              <c:numCache>
                <c:formatCode>General</c:formatCode>
                <c:ptCount val="2"/>
                <c:pt idx="0">
                  <c:v>92</c:v>
                </c:pt>
                <c:pt idx="1">
                  <c:v>8</c:v>
                </c:pt>
              </c:numCache>
            </c:numRef>
          </c:val>
          <c:extLst>
            <c:ext xmlns:c16="http://schemas.microsoft.com/office/drawing/2014/chart" uri="{C3380CC4-5D6E-409C-BE32-E72D297353CC}">
              <c16:uniqueId val="{00000006-F919-4853-B90F-71A870F588EC}"/>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6ADD-4A7F-B7BE-E7FB6D2BF0BF}"/>
              </c:ext>
            </c:extLst>
          </c:dPt>
          <c:dPt>
            <c:idx val="1"/>
            <c:bubble3D val="0"/>
            <c:extLst>
              <c:ext xmlns:c16="http://schemas.microsoft.com/office/drawing/2014/chart" uri="{C3380CC4-5D6E-409C-BE32-E72D297353CC}">
                <c16:uniqueId val="{00000001-6ADD-4A7F-B7BE-E7FB6D2BF0BF}"/>
              </c:ext>
            </c:extLst>
          </c:dPt>
          <c:dPt>
            <c:idx val="2"/>
            <c:bubble3D val="0"/>
            <c:extLst>
              <c:ext xmlns:c16="http://schemas.microsoft.com/office/drawing/2014/chart" uri="{C3380CC4-5D6E-409C-BE32-E72D297353CC}">
                <c16:uniqueId val="{00000002-6ADD-4A7F-B7BE-E7FB6D2BF0BF}"/>
              </c:ext>
            </c:extLst>
          </c:dPt>
          <c:cat>
            <c:strRef>
              <c:f>Sheet1!$A$2:$A$3</c:f>
              <c:strCache>
                <c:ptCount val="2"/>
                <c:pt idx="0">
                  <c:v>1st Qtr</c:v>
                </c:pt>
                <c:pt idx="1">
                  <c:v>2nd Qtr</c:v>
                </c:pt>
              </c:strCache>
            </c:strRef>
          </c:cat>
          <c:val>
            <c:numRef>
              <c:f>Sheet1!$B$2:$B$3</c:f>
              <c:numCache>
                <c:formatCode>General</c:formatCode>
                <c:ptCount val="2"/>
                <c:pt idx="0">
                  <c:v>100</c:v>
                </c:pt>
              </c:numCache>
            </c:numRef>
          </c:val>
          <c:extLst>
            <c:ext xmlns:c16="http://schemas.microsoft.com/office/drawing/2014/chart" uri="{C3380CC4-5D6E-409C-BE32-E72D297353CC}">
              <c16:uniqueId val="{00000003-6ADD-4A7F-B7BE-E7FB6D2BF0BF}"/>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BFBFBF"/>
            </a:solidFill>
          </c:spPr>
          <c:dPt>
            <c:idx val="0"/>
            <c:bubble3D val="0"/>
            <c:extLst>
              <c:ext xmlns:c16="http://schemas.microsoft.com/office/drawing/2014/chart" uri="{C3380CC4-5D6E-409C-BE32-E72D297353CC}">
                <c16:uniqueId val="{00000001-388D-49F4-9001-4C626EBC8AB0}"/>
              </c:ext>
            </c:extLst>
          </c:dPt>
          <c:dPt>
            <c:idx val="1"/>
            <c:bubble3D val="0"/>
            <c:extLst>
              <c:ext xmlns:c16="http://schemas.microsoft.com/office/drawing/2014/chart" uri="{C3380CC4-5D6E-409C-BE32-E72D297353CC}">
                <c16:uniqueId val="{00000003-388D-49F4-9001-4C626EBC8AB0}"/>
              </c:ext>
            </c:extLst>
          </c:dPt>
          <c:dPt>
            <c:idx val="2"/>
            <c:bubble3D val="0"/>
            <c:extLst>
              <c:ext xmlns:c16="http://schemas.microsoft.com/office/drawing/2014/chart" uri="{C3380CC4-5D6E-409C-BE32-E72D297353CC}">
                <c16:uniqueId val="{00000004-388D-49F4-9001-4C626EBC8AB0}"/>
              </c:ext>
            </c:extLst>
          </c:dPt>
          <c:cat>
            <c:strRef>
              <c:f>Sheet1!$A$2:$A$4</c:f>
              <c:strCache>
                <c:ptCount val="2"/>
                <c:pt idx="0">
                  <c:v>1st Qtr</c:v>
                </c:pt>
                <c:pt idx="1">
                  <c:v>2nd Qtr</c:v>
                </c:pt>
              </c:strCache>
            </c:strRef>
          </c:cat>
          <c:val>
            <c:numRef>
              <c:f>Sheet1!$B$2:$B$4</c:f>
              <c:numCache>
                <c:formatCode>General</c:formatCode>
                <c:ptCount val="3"/>
                <c:pt idx="0">
                  <c:v>80</c:v>
                </c:pt>
                <c:pt idx="1">
                  <c:v>20</c:v>
                </c:pt>
                <c:pt idx="2">
                  <c:v>0</c:v>
                </c:pt>
              </c:numCache>
            </c:numRef>
          </c:val>
          <c:extLst>
            <c:ext xmlns:c16="http://schemas.microsoft.com/office/drawing/2014/chart" uri="{C3380CC4-5D6E-409C-BE32-E72D297353CC}">
              <c16:uniqueId val="{00000005-388D-49F4-9001-4C626EBC8AB0}"/>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85000"/>
              </a:schemeClr>
            </a:solidFill>
          </c:spPr>
          <c:dPt>
            <c:idx val="0"/>
            <c:bubble3D val="0"/>
            <c:extLst>
              <c:ext xmlns:c16="http://schemas.microsoft.com/office/drawing/2014/chart" uri="{C3380CC4-5D6E-409C-BE32-E72D297353CC}">
                <c16:uniqueId val="{00000000-86AF-4F42-98C8-172EC14F1EC4}"/>
              </c:ext>
            </c:extLst>
          </c:dPt>
          <c:dPt>
            <c:idx val="1"/>
            <c:bubble3D val="0"/>
            <c:extLst>
              <c:ext xmlns:c16="http://schemas.microsoft.com/office/drawing/2014/chart" uri="{C3380CC4-5D6E-409C-BE32-E72D297353CC}">
                <c16:uniqueId val="{00000001-86AF-4F42-98C8-172EC14F1EC4}"/>
              </c:ext>
            </c:extLst>
          </c:dPt>
          <c:dPt>
            <c:idx val="2"/>
            <c:bubble3D val="0"/>
            <c:extLst>
              <c:ext xmlns:c16="http://schemas.microsoft.com/office/drawing/2014/chart" uri="{C3380CC4-5D6E-409C-BE32-E72D297353CC}">
                <c16:uniqueId val="{00000002-86AF-4F42-98C8-172EC14F1EC4}"/>
              </c:ext>
            </c:extLst>
          </c:dPt>
          <c:cat>
            <c:strRef>
              <c:f>Sheet1!$A$2:$A$3</c:f>
              <c:strCache>
                <c:ptCount val="2"/>
                <c:pt idx="0">
                  <c:v>1st Qtr</c:v>
                </c:pt>
                <c:pt idx="1">
                  <c:v>2nd Qtr</c:v>
                </c:pt>
              </c:strCache>
            </c:strRef>
          </c:cat>
          <c:val>
            <c:numRef>
              <c:f>Sheet1!$B$2:$B$3</c:f>
              <c:numCache>
                <c:formatCode>General</c:formatCode>
                <c:ptCount val="2"/>
                <c:pt idx="0">
                  <c:v>100</c:v>
                </c:pt>
                <c:pt idx="1">
                  <c:v>0</c:v>
                </c:pt>
              </c:numCache>
            </c:numRef>
          </c:val>
          <c:extLst>
            <c:ext xmlns:c16="http://schemas.microsoft.com/office/drawing/2014/chart" uri="{C3380CC4-5D6E-409C-BE32-E72D297353CC}">
              <c16:uniqueId val="{00000003-86AF-4F42-98C8-172EC14F1EC4}"/>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2021-22</c:v>
                </c:pt>
                <c:pt idx="1">
                  <c:v>2022-23</c:v>
                </c:pt>
                <c:pt idx="2">
                  <c:v>2023-24</c:v>
                </c:pt>
                <c:pt idx="3">
                  <c:v>2024-25</c:v>
                </c:pt>
              </c:strCache>
            </c:strRef>
          </c:cat>
          <c:val>
            <c:numRef>
              <c:f>Sheet1!$B$2:$B$5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0-1826-44BA-996F-8435D66152B8}"/>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2021-22</c:v>
                </c:pt>
                <c:pt idx="1">
                  <c:v>2022-23</c:v>
                </c:pt>
                <c:pt idx="2">
                  <c:v>2023-24</c:v>
                </c:pt>
                <c:pt idx="3">
                  <c:v>2024-25</c:v>
                </c:pt>
              </c:strCache>
            </c:strRef>
          </c:cat>
          <c:val>
            <c:numRef>
              <c:f>Sheet1!$C$2:$C$5</c:f>
              <c:numCache>
                <c:formatCode>General</c:formatCode>
                <c:ptCount val="4"/>
                <c:pt idx="0">
                  <c:v>100</c:v>
                </c:pt>
                <c:pt idx="1">
                  <c:v>100</c:v>
                </c:pt>
              </c:numCache>
            </c:numRef>
          </c:val>
          <c:smooth val="0"/>
          <c:extLst>
            <c:ext xmlns:c16="http://schemas.microsoft.com/office/drawing/2014/chart" uri="{C3380CC4-5D6E-409C-BE32-E72D297353CC}">
              <c16:uniqueId val="{00000001-1826-44BA-996F-8435D66152B8}"/>
            </c:ext>
          </c:extLst>
        </c:ser>
        <c:dLbls>
          <c:showLegendKey val="0"/>
          <c:showVal val="0"/>
          <c:showCatName val="0"/>
          <c:showSerName val="0"/>
          <c:showPercent val="0"/>
          <c:showBubbleSize val="0"/>
        </c:dLbls>
        <c:smooth val="0"/>
        <c:axId val="162630272"/>
        <c:axId val="162644736"/>
      </c:lineChart>
      <c:catAx>
        <c:axId val="162630272"/>
        <c:scaling>
          <c:orientation val="minMax"/>
        </c:scaling>
        <c:delete val="0"/>
        <c:axPos val="b"/>
        <c:numFmt formatCode="General" sourceLinked="0"/>
        <c:majorTickMark val="none"/>
        <c:minorTickMark val="none"/>
        <c:tickLblPos val="nextTo"/>
        <c:txPr>
          <a:bodyPr/>
          <a:lstStyle/>
          <a:p>
            <a:pPr>
              <a:defRPr sz="800"/>
            </a:pPr>
            <a:endParaRPr lang="en-US"/>
          </a:p>
        </c:txPr>
        <c:crossAx val="162644736"/>
        <c:crosses val="autoZero"/>
        <c:auto val="1"/>
        <c:lblAlgn val="ctr"/>
        <c:lblOffset val="100"/>
        <c:noMultiLvlLbl val="0"/>
      </c:catAx>
      <c:valAx>
        <c:axId val="162644736"/>
        <c:scaling>
          <c:orientation val="minMax"/>
          <c:max val="100"/>
          <c:min val="0"/>
        </c:scaling>
        <c:delete val="0"/>
        <c:axPos val="l"/>
        <c:majorGridlines/>
        <c:numFmt formatCode="General" sourceLinked="1"/>
        <c:majorTickMark val="none"/>
        <c:minorTickMark val="none"/>
        <c:tickLblPos val="nextTo"/>
        <c:txPr>
          <a:bodyPr/>
          <a:lstStyle/>
          <a:p>
            <a:pPr>
              <a:defRPr sz="800"/>
            </a:pPr>
            <a:endParaRPr lang="en-US"/>
          </a:p>
        </c:txPr>
        <c:crossAx val="162630272"/>
        <c:crosses val="autoZero"/>
        <c:crossBetween val="between"/>
        <c:majorUnit val="25"/>
        <c:minorUnit val="5"/>
      </c:valAx>
    </c:plotArea>
    <c:plotVisOnly val="1"/>
    <c:dispBlanksAs val="gap"/>
    <c:showDLblsOverMax val="0"/>
  </c:chart>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37529525485351"/>
          <c:y val="0.10688248206065142"/>
          <c:w val="0.67651131841151568"/>
          <c:h val="0.55132310107624616"/>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129A-4EC7-9E16-6014AAFFB793}"/>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66</c:v>
                </c:pt>
                <c:pt idx="1">
                  <c:v>46</c:v>
                </c:pt>
                <c:pt idx="2">
                  <c:v>76</c:v>
                </c:pt>
                <c:pt idx="3">
                  <c:v>70</c:v>
                </c:pt>
              </c:numCache>
            </c:numRef>
          </c:val>
          <c:smooth val="0"/>
          <c:extLst>
            <c:ext xmlns:c16="http://schemas.microsoft.com/office/drawing/2014/chart" uri="{C3380CC4-5D6E-409C-BE32-E72D297353CC}">
              <c16:uniqueId val="{00000001-129A-4EC7-9E16-6014AAFFB793}"/>
            </c:ext>
          </c:extLst>
        </c:ser>
        <c:dLbls>
          <c:showLegendKey val="0"/>
          <c:showVal val="0"/>
          <c:showCatName val="0"/>
          <c:showSerName val="0"/>
          <c:showPercent val="0"/>
          <c:showBubbleSize val="0"/>
        </c:dLbls>
        <c:marker val="1"/>
        <c:smooth val="0"/>
        <c:axId val="146516224"/>
        <c:axId val="146518016"/>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0">
                  <c:v>67</c:v>
                </c:pt>
                <c:pt idx="1">
                  <c:v>90</c:v>
                </c:pt>
                <c:pt idx="2">
                  <c:v>55</c:v>
                </c:pt>
                <c:pt idx="3">
                  <c:v>40</c:v>
                </c:pt>
              </c:numCache>
            </c:numRef>
          </c:val>
          <c:smooth val="0"/>
          <c:extLst>
            <c:ext xmlns:c16="http://schemas.microsoft.com/office/drawing/2014/chart" uri="{C3380CC4-5D6E-409C-BE32-E72D297353CC}">
              <c16:uniqueId val="{00000002-129A-4EC7-9E16-6014AAFFB793}"/>
            </c:ext>
          </c:extLst>
        </c:ser>
        <c:dLbls>
          <c:showLegendKey val="0"/>
          <c:showVal val="0"/>
          <c:showCatName val="0"/>
          <c:showSerName val="0"/>
          <c:showPercent val="0"/>
          <c:showBubbleSize val="0"/>
        </c:dLbls>
        <c:marker val="1"/>
        <c:smooth val="0"/>
        <c:axId val="146521088"/>
        <c:axId val="146519552"/>
      </c:lineChart>
      <c:catAx>
        <c:axId val="146516224"/>
        <c:scaling>
          <c:orientation val="minMax"/>
        </c:scaling>
        <c:delete val="0"/>
        <c:axPos val="b"/>
        <c:numFmt formatCode="General" sourceLinked="0"/>
        <c:majorTickMark val="none"/>
        <c:minorTickMark val="none"/>
        <c:tickLblPos val="nextTo"/>
        <c:txPr>
          <a:bodyPr/>
          <a:lstStyle/>
          <a:p>
            <a:pPr>
              <a:defRPr sz="800"/>
            </a:pPr>
            <a:endParaRPr lang="en-US"/>
          </a:p>
        </c:txPr>
        <c:crossAx val="146518016"/>
        <c:crosses val="autoZero"/>
        <c:auto val="1"/>
        <c:lblAlgn val="ctr"/>
        <c:lblOffset val="100"/>
        <c:noMultiLvlLbl val="0"/>
      </c:catAx>
      <c:valAx>
        <c:axId val="146518016"/>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6516224"/>
        <c:crosses val="autoZero"/>
        <c:crossBetween val="between"/>
        <c:majorUnit val="20"/>
        <c:minorUnit val="5"/>
      </c:valAx>
      <c:valAx>
        <c:axId val="146519552"/>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6521088"/>
        <c:crosses val="max"/>
        <c:crossBetween val="between"/>
      </c:valAx>
      <c:catAx>
        <c:axId val="146521088"/>
        <c:scaling>
          <c:orientation val="minMax"/>
        </c:scaling>
        <c:delete val="1"/>
        <c:axPos val="b"/>
        <c:numFmt formatCode="General" sourceLinked="1"/>
        <c:majorTickMark val="out"/>
        <c:minorTickMark val="none"/>
        <c:tickLblPos val="nextTo"/>
        <c:crossAx val="146519552"/>
        <c:crosses val="autoZero"/>
        <c:auto val="1"/>
        <c:lblAlgn val="ctr"/>
        <c:lblOffset val="100"/>
        <c:noMultiLvlLbl val="0"/>
      </c:catAx>
    </c:plotArea>
    <c:legend>
      <c:legendPos val="b"/>
      <c:layout>
        <c:manualLayout>
          <c:xMode val="edge"/>
          <c:yMode val="edge"/>
          <c:x val="0"/>
          <c:y val="0.83394884483525022"/>
          <c:w val="0.99443527892346795"/>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46683033772323"/>
          <c:y val="0.10573504780026445"/>
          <c:w val="0.66896427315803697"/>
          <c:h val="0.51769075261101993"/>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F2CB-4444-B02E-9FE5078B9C44}"/>
            </c:ext>
          </c:extLst>
        </c:ser>
        <c:ser>
          <c:idx val="1"/>
          <c:order val="1"/>
          <c:tx>
            <c:strRef>
              <c:f>Sheet1!$C$1</c:f>
              <c:strCache>
                <c:ptCount val="1"/>
                <c:pt idx="0">
                  <c:v>Result</c:v>
                </c:pt>
              </c:strCache>
            </c:strRef>
          </c:tx>
          <c:spPr>
            <a:ln>
              <a:solidFill>
                <a:schemeClr val="accent1"/>
              </a:solidFill>
            </a:ln>
          </c:spPr>
          <c:marker>
            <c:symbol val="diamond"/>
            <c:size val="7"/>
            <c:spPr>
              <a:solidFill>
                <a:schemeClr val="accent1"/>
              </a:solidFill>
              <a:ln>
                <a:solidFill>
                  <a:schemeClr val="accent1"/>
                </a:solidFill>
              </a:ln>
            </c:spPr>
          </c:marker>
          <c:dPt>
            <c:idx val="2"/>
            <c:bubble3D val="0"/>
            <c:spPr>
              <a:ln w="25400">
                <a:solidFill>
                  <a:schemeClr val="accent1"/>
                </a:solidFill>
              </a:ln>
            </c:spPr>
            <c:extLst>
              <c:ext xmlns:c16="http://schemas.microsoft.com/office/drawing/2014/chart" uri="{C3380CC4-5D6E-409C-BE32-E72D297353CC}">
                <c16:uniqueId val="{00000002-F2CB-4444-B02E-9FE5078B9C44}"/>
              </c:ext>
            </c:extLst>
          </c:dPt>
          <c:cat>
            <c:strRef>
              <c:f>Sheet1!$A$2:$A$5</c:f>
              <c:strCache>
                <c:ptCount val="4"/>
                <c:pt idx="0">
                  <c:v>Q1</c:v>
                </c:pt>
                <c:pt idx="1">
                  <c:v>Q2</c:v>
                </c:pt>
                <c:pt idx="2">
                  <c:v>Q3</c:v>
                </c:pt>
                <c:pt idx="3">
                  <c:v>Q4</c:v>
                </c:pt>
              </c:strCache>
            </c:strRef>
          </c:cat>
          <c:val>
            <c:numRef>
              <c:f>Sheet1!$C$2:$C$5</c:f>
              <c:numCache>
                <c:formatCode>General</c:formatCode>
                <c:ptCount val="4"/>
                <c:pt idx="0">
                  <c:v>100</c:v>
                </c:pt>
                <c:pt idx="1">
                  <c:v>100</c:v>
                </c:pt>
                <c:pt idx="2">
                  <c:v>100</c:v>
                </c:pt>
                <c:pt idx="3">
                  <c:v>100</c:v>
                </c:pt>
              </c:numCache>
            </c:numRef>
          </c:val>
          <c:smooth val="0"/>
          <c:extLst>
            <c:ext xmlns:c16="http://schemas.microsoft.com/office/drawing/2014/chart" uri="{C3380CC4-5D6E-409C-BE32-E72D297353CC}">
              <c16:uniqueId val="{00000003-F2CB-4444-B02E-9FE5078B9C44}"/>
            </c:ext>
          </c:extLst>
        </c:ser>
        <c:dLbls>
          <c:showLegendKey val="0"/>
          <c:showVal val="0"/>
          <c:showCatName val="0"/>
          <c:showSerName val="0"/>
          <c:showPercent val="0"/>
          <c:showBubbleSize val="0"/>
        </c:dLbls>
        <c:marker val="1"/>
        <c:smooth val="0"/>
        <c:axId val="147651968"/>
        <c:axId val="147731584"/>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0">
                  <c:v>11</c:v>
                </c:pt>
                <c:pt idx="1">
                  <c:v>11</c:v>
                </c:pt>
                <c:pt idx="2">
                  <c:v>6</c:v>
                </c:pt>
                <c:pt idx="3">
                  <c:v>2</c:v>
                </c:pt>
              </c:numCache>
            </c:numRef>
          </c:val>
          <c:smooth val="0"/>
          <c:extLst>
            <c:ext xmlns:c16="http://schemas.microsoft.com/office/drawing/2014/chart" uri="{C3380CC4-5D6E-409C-BE32-E72D297353CC}">
              <c16:uniqueId val="{00000004-F2CB-4444-B02E-9FE5078B9C44}"/>
            </c:ext>
          </c:extLst>
        </c:ser>
        <c:dLbls>
          <c:showLegendKey val="0"/>
          <c:showVal val="0"/>
          <c:showCatName val="0"/>
          <c:showSerName val="0"/>
          <c:showPercent val="0"/>
          <c:showBubbleSize val="0"/>
        </c:dLbls>
        <c:marker val="1"/>
        <c:smooth val="0"/>
        <c:axId val="147734912"/>
        <c:axId val="147733120"/>
      </c:lineChart>
      <c:catAx>
        <c:axId val="147651968"/>
        <c:scaling>
          <c:orientation val="minMax"/>
        </c:scaling>
        <c:delete val="0"/>
        <c:axPos val="b"/>
        <c:numFmt formatCode="General" sourceLinked="0"/>
        <c:majorTickMark val="none"/>
        <c:minorTickMark val="none"/>
        <c:tickLblPos val="nextTo"/>
        <c:txPr>
          <a:bodyPr/>
          <a:lstStyle/>
          <a:p>
            <a:pPr>
              <a:defRPr sz="800"/>
            </a:pPr>
            <a:endParaRPr lang="en-US"/>
          </a:p>
        </c:txPr>
        <c:crossAx val="147731584"/>
        <c:crosses val="autoZero"/>
        <c:auto val="1"/>
        <c:lblAlgn val="ctr"/>
        <c:lblOffset val="100"/>
        <c:noMultiLvlLbl val="0"/>
      </c:catAx>
      <c:valAx>
        <c:axId val="147731584"/>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7651968"/>
        <c:crosses val="autoZero"/>
        <c:crossBetween val="between"/>
        <c:majorUnit val="20"/>
        <c:minorUnit val="5"/>
      </c:valAx>
      <c:valAx>
        <c:axId val="147733120"/>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7734912"/>
        <c:crosses val="max"/>
        <c:crossBetween val="between"/>
      </c:valAx>
      <c:catAx>
        <c:axId val="147734912"/>
        <c:scaling>
          <c:orientation val="minMax"/>
        </c:scaling>
        <c:delete val="1"/>
        <c:axPos val="b"/>
        <c:numFmt formatCode="General" sourceLinked="1"/>
        <c:majorTickMark val="out"/>
        <c:minorTickMark val="none"/>
        <c:tickLblPos val="nextTo"/>
        <c:crossAx val="147733120"/>
        <c:crosses val="autoZero"/>
        <c:auto val="1"/>
        <c:lblAlgn val="ctr"/>
        <c:lblOffset val="100"/>
        <c:noMultiLvlLbl val="0"/>
      </c:catAx>
    </c:plotArea>
    <c:legend>
      <c:legendPos val="b"/>
      <c:layout>
        <c:manualLayout>
          <c:xMode val="edge"/>
          <c:yMode val="edge"/>
          <c:x val="2.782152230971128E-3"/>
          <c:y val="0.80479889338157051"/>
          <c:w val="0.99443527892346795"/>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57071725843034"/>
          <c:y val="0.15315315315315314"/>
          <c:w val="0.66485856548313937"/>
          <c:h val="0.51343193587288072"/>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Q3</c:v>
                </c:pt>
                <c:pt idx="1">
                  <c:v>Q4</c:v>
                </c:pt>
                <c:pt idx="2">
                  <c:v>Q1</c:v>
                </c:pt>
                <c:pt idx="3">
                  <c:v>Q2</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E280-48EF-943A-731E5438EC2B}"/>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Q3</c:v>
                </c:pt>
                <c:pt idx="1">
                  <c:v>Q4</c:v>
                </c:pt>
                <c:pt idx="2">
                  <c:v>Q1</c:v>
                </c:pt>
                <c:pt idx="3">
                  <c:v>Q2</c:v>
                </c:pt>
              </c:strCache>
            </c:strRef>
          </c:cat>
          <c:val>
            <c:numRef>
              <c:f>Sheet1!$C$2:$C$5</c:f>
              <c:numCache>
                <c:formatCode>General</c:formatCode>
                <c:ptCount val="4"/>
                <c:pt idx="0">
                  <c:v>100</c:v>
                </c:pt>
                <c:pt idx="1">
                  <c:v>98</c:v>
                </c:pt>
              </c:numCache>
            </c:numRef>
          </c:val>
          <c:smooth val="0"/>
          <c:extLst>
            <c:ext xmlns:c16="http://schemas.microsoft.com/office/drawing/2014/chart" uri="{C3380CC4-5D6E-409C-BE32-E72D297353CC}">
              <c16:uniqueId val="{00000001-E280-48EF-943A-731E5438EC2B}"/>
            </c:ext>
          </c:extLst>
        </c:ser>
        <c:dLbls>
          <c:showLegendKey val="0"/>
          <c:showVal val="0"/>
          <c:showCatName val="0"/>
          <c:showSerName val="0"/>
          <c:showPercent val="0"/>
          <c:showBubbleSize val="0"/>
        </c:dLbls>
        <c:marker val="1"/>
        <c:smooth val="0"/>
        <c:axId val="147767296"/>
        <c:axId val="147768832"/>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Q3</c:v>
                </c:pt>
                <c:pt idx="1">
                  <c:v>Q4</c:v>
                </c:pt>
                <c:pt idx="2">
                  <c:v>Q1</c:v>
                </c:pt>
                <c:pt idx="3">
                  <c:v>Q2</c:v>
                </c:pt>
              </c:strCache>
            </c:strRef>
          </c:cat>
          <c:val>
            <c:numRef>
              <c:f>Sheet1!$D$2:$D$5</c:f>
              <c:numCache>
                <c:formatCode>General</c:formatCode>
                <c:ptCount val="4"/>
                <c:pt idx="0">
                  <c:v>24</c:v>
                </c:pt>
                <c:pt idx="1">
                  <c:v>227</c:v>
                </c:pt>
                <c:pt idx="2">
                  <c:v>0</c:v>
                </c:pt>
                <c:pt idx="3">
                  <c:v>0</c:v>
                </c:pt>
              </c:numCache>
            </c:numRef>
          </c:val>
          <c:smooth val="0"/>
          <c:extLst>
            <c:ext xmlns:c16="http://schemas.microsoft.com/office/drawing/2014/chart" uri="{C3380CC4-5D6E-409C-BE32-E72D297353CC}">
              <c16:uniqueId val="{00000002-E280-48EF-943A-731E5438EC2B}"/>
            </c:ext>
          </c:extLst>
        </c:ser>
        <c:dLbls>
          <c:showLegendKey val="0"/>
          <c:showVal val="0"/>
          <c:showCatName val="0"/>
          <c:showSerName val="0"/>
          <c:showPercent val="0"/>
          <c:showBubbleSize val="0"/>
        </c:dLbls>
        <c:marker val="1"/>
        <c:smooth val="0"/>
        <c:axId val="147772160"/>
        <c:axId val="147770368"/>
      </c:lineChart>
      <c:catAx>
        <c:axId val="147767296"/>
        <c:scaling>
          <c:orientation val="minMax"/>
        </c:scaling>
        <c:delete val="0"/>
        <c:axPos val="b"/>
        <c:numFmt formatCode="General" sourceLinked="0"/>
        <c:majorTickMark val="none"/>
        <c:minorTickMark val="none"/>
        <c:tickLblPos val="nextTo"/>
        <c:txPr>
          <a:bodyPr/>
          <a:lstStyle/>
          <a:p>
            <a:pPr>
              <a:defRPr sz="800"/>
            </a:pPr>
            <a:endParaRPr lang="en-US"/>
          </a:p>
        </c:txPr>
        <c:crossAx val="147768832"/>
        <c:crosses val="autoZero"/>
        <c:auto val="1"/>
        <c:lblAlgn val="ctr"/>
        <c:lblOffset val="100"/>
        <c:noMultiLvlLbl val="0"/>
      </c:catAx>
      <c:valAx>
        <c:axId val="147768832"/>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7767296"/>
        <c:crosses val="autoZero"/>
        <c:crossBetween val="between"/>
        <c:majorUnit val="20"/>
        <c:minorUnit val="5"/>
      </c:valAx>
      <c:valAx>
        <c:axId val="147770368"/>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7772160"/>
        <c:crosses val="max"/>
        <c:crossBetween val="between"/>
      </c:valAx>
      <c:catAx>
        <c:axId val="147772160"/>
        <c:scaling>
          <c:orientation val="minMax"/>
        </c:scaling>
        <c:delete val="1"/>
        <c:axPos val="b"/>
        <c:numFmt formatCode="General" sourceLinked="1"/>
        <c:majorTickMark val="out"/>
        <c:minorTickMark val="none"/>
        <c:tickLblPos val="nextTo"/>
        <c:crossAx val="147770368"/>
        <c:crosses val="autoZero"/>
        <c:auto val="1"/>
        <c:lblAlgn val="ctr"/>
        <c:lblOffset val="100"/>
        <c:noMultiLvlLbl val="0"/>
      </c:catAx>
    </c:plotArea>
    <c:legend>
      <c:legendPos val="b"/>
      <c:overlay val="0"/>
      <c:txPr>
        <a:bodyPr/>
        <a:lstStyle/>
        <a:p>
          <a:pPr>
            <a:defRPr sz="800"/>
          </a:pPr>
          <a:endParaRPr lang="en-US"/>
        </a:p>
      </c:txPr>
    </c:legend>
    <c:plotVisOnly val="1"/>
    <c:dispBlanksAs val="gap"/>
    <c:showDLblsOverMax val="0"/>
  </c:chart>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672761685082239"/>
          <c:y val="9.90990990990991E-2"/>
          <c:w val="0.67401689221808914"/>
          <c:h val="0.51192452294814494"/>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0485-4DF8-8E22-9A577A7353E5}"/>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1">
                  <c:v>100</c:v>
                </c:pt>
                <c:pt idx="2">
                  <c:v>83</c:v>
                </c:pt>
                <c:pt idx="3">
                  <c:v>100</c:v>
                </c:pt>
              </c:numCache>
            </c:numRef>
          </c:val>
          <c:smooth val="0"/>
          <c:extLst>
            <c:ext xmlns:c16="http://schemas.microsoft.com/office/drawing/2014/chart" uri="{C3380CC4-5D6E-409C-BE32-E72D297353CC}">
              <c16:uniqueId val="{00000001-0485-4DF8-8E22-9A577A7353E5}"/>
            </c:ext>
          </c:extLst>
        </c:ser>
        <c:dLbls>
          <c:showLegendKey val="0"/>
          <c:showVal val="0"/>
          <c:showCatName val="0"/>
          <c:showSerName val="0"/>
          <c:showPercent val="0"/>
          <c:showBubbleSize val="0"/>
        </c:dLbls>
        <c:marker val="1"/>
        <c:smooth val="0"/>
        <c:axId val="147842176"/>
        <c:axId val="147843712"/>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1">
                  <c:v>5</c:v>
                </c:pt>
                <c:pt idx="2">
                  <c:v>6</c:v>
                </c:pt>
                <c:pt idx="3">
                  <c:v>4</c:v>
                </c:pt>
              </c:numCache>
            </c:numRef>
          </c:val>
          <c:smooth val="0"/>
          <c:extLst>
            <c:ext xmlns:c16="http://schemas.microsoft.com/office/drawing/2014/chart" uri="{C3380CC4-5D6E-409C-BE32-E72D297353CC}">
              <c16:uniqueId val="{00000002-0485-4DF8-8E22-9A577A7353E5}"/>
            </c:ext>
          </c:extLst>
        </c:ser>
        <c:dLbls>
          <c:showLegendKey val="0"/>
          <c:showVal val="0"/>
          <c:showCatName val="0"/>
          <c:showSerName val="0"/>
          <c:showPercent val="0"/>
          <c:showBubbleSize val="0"/>
        </c:dLbls>
        <c:marker val="1"/>
        <c:smooth val="0"/>
        <c:axId val="147855232"/>
        <c:axId val="147853696"/>
      </c:lineChart>
      <c:catAx>
        <c:axId val="147842176"/>
        <c:scaling>
          <c:orientation val="minMax"/>
        </c:scaling>
        <c:delete val="0"/>
        <c:axPos val="b"/>
        <c:numFmt formatCode="General" sourceLinked="0"/>
        <c:majorTickMark val="none"/>
        <c:minorTickMark val="none"/>
        <c:tickLblPos val="nextTo"/>
        <c:txPr>
          <a:bodyPr/>
          <a:lstStyle/>
          <a:p>
            <a:pPr>
              <a:defRPr sz="800"/>
            </a:pPr>
            <a:endParaRPr lang="en-US"/>
          </a:p>
        </c:txPr>
        <c:crossAx val="147843712"/>
        <c:crosses val="autoZero"/>
        <c:auto val="1"/>
        <c:lblAlgn val="ctr"/>
        <c:lblOffset val="100"/>
        <c:noMultiLvlLbl val="0"/>
      </c:catAx>
      <c:valAx>
        <c:axId val="147843712"/>
        <c:scaling>
          <c:orientation val="minMax"/>
          <c:max val="100"/>
          <c:min val="0"/>
        </c:scaling>
        <c:delete val="0"/>
        <c:axPos val="l"/>
        <c:majorGridlines/>
        <c:numFmt formatCode="General" sourceLinked="1"/>
        <c:majorTickMark val="none"/>
        <c:minorTickMark val="none"/>
        <c:tickLblPos val="nextTo"/>
        <c:txPr>
          <a:bodyPr/>
          <a:lstStyle/>
          <a:p>
            <a:pPr>
              <a:defRPr sz="800"/>
            </a:pPr>
            <a:endParaRPr lang="en-US"/>
          </a:p>
        </c:txPr>
        <c:crossAx val="147842176"/>
        <c:crosses val="autoZero"/>
        <c:crossBetween val="between"/>
        <c:majorUnit val="20"/>
        <c:minorUnit val="5"/>
      </c:valAx>
      <c:valAx>
        <c:axId val="147853696"/>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7855232"/>
        <c:crosses val="max"/>
        <c:crossBetween val="between"/>
      </c:valAx>
      <c:catAx>
        <c:axId val="147855232"/>
        <c:scaling>
          <c:orientation val="minMax"/>
        </c:scaling>
        <c:delete val="1"/>
        <c:axPos val="b"/>
        <c:numFmt formatCode="General" sourceLinked="1"/>
        <c:majorTickMark val="out"/>
        <c:minorTickMark val="none"/>
        <c:tickLblPos val="nextTo"/>
        <c:crossAx val="147853696"/>
        <c:crosses val="autoZero"/>
        <c:auto val="1"/>
        <c:lblAlgn val="ctr"/>
        <c:lblOffset val="100"/>
        <c:noMultiLvlLbl val="0"/>
      </c:catAx>
    </c:plotArea>
    <c:legend>
      <c:legendPos val="b"/>
      <c:layout>
        <c:manualLayout>
          <c:xMode val="edge"/>
          <c:yMode val="edge"/>
          <c:x val="1.7835890602270039E-2"/>
          <c:y val="0.77626445342980777"/>
          <c:w val="0.98216410939772991"/>
          <c:h val="0.16968149251613818"/>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Q3</c:v>
                </c:pt>
                <c:pt idx="1">
                  <c:v>Q4</c:v>
                </c:pt>
                <c:pt idx="2">
                  <c:v>Q1</c:v>
                </c:pt>
                <c:pt idx="3">
                  <c:v>Q2</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D949-45F2-9F3C-183FC7F7520E}"/>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Q3</c:v>
                </c:pt>
                <c:pt idx="1">
                  <c:v>Q4</c:v>
                </c:pt>
                <c:pt idx="2">
                  <c:v>Q1</c:v>
                </c:pt>
                <c:pt idx="3">
                  <c:v>Q2</c:v>
                </c:pt>
              </c:strCache>
            </c:strRef>
          </c:cat>
          <c:val>
            <c:numRef>
              <c:f>Sheet1!$C$2:$C$5</c:f>
              <c:numCache>
                <c:formatCode>General</c:formatCode>
                <c:ptCount val="4"/>
              </c:numCache>
            </c:numRef>
          </c:val>
          <c:smooth val="0"/>
          <c:extLst>
            <c:ext xmlns:c16="http://schemas.microsoft.com/office/drawing/2014/chart" uri="{C3380CC4-5D6E-409C-BE32-E72D297353CC}">
              <c16:uniqueId val="{00000001-D949-45F2-9F3C-183FC7F7520E}"/>
            </c:ext>
          </c:extLst>
        </c:ser>
        <c:dLbls>
          <c:showLegendKey val="0"/>
          <c:showVal val="0"/>
          <c:showCatName val="0"/>
          <c:showSerName val="0"/>
          <c:showPercent val="0"/>
          <c:showBubbleSize val="0"/>
        </c:dLbls>
        <c:marker val="1"/>
        <c:smooth val="0"/>
        <c:axId val="147887616"/>
        <c:axId val="147889152"/>
      </c:lineChart>
      <c:lineChart>
        <c:grouping val="standard"/>
        <c:varyColors val="0"/>
        <c:ser>
          <c:idx val="2"/>
          <c:order val="2"/>
          <c:tx>
            <c:strRef>
              <c:f>Sheet1!$D$1</c:f>
              <c:strCache>
                <c:ptCount val="1"/>
                <c:pt idx="0">
                  <c:v>Volume</c:v>
                </c:pt>
              </c:strCache>
            </c:strRef>
          </c:tx>
          <c:spPr>
            <a:ln w="22225">
              <a:solidFill>
                <a:schemeClr val="accent6"/>
              </a:solidFill>
            </a:ln>
          </c:spPr>
          <c:marker>
            <c:symbol val="square"/>
            <c:size val="5"/>
            <c:spPr>
              <a:solidFill>
                <a:schemeClr val="accent6"/>
              </a:solidFill>
              <a:ln>
                <a:solidFill>
                  <a:schemeClr val="accent6"/>
                </a:solidFill>
              </a:ln>
            </c:spPr>
          </c:marker>
          <c:cat>
            <c:strRef>
              <c:f>Sheet1!$A$2:$A$5</c:f>
              <c:strCache>
                <c:ptCount val="4"/>
                <c:pt idx="0">
                  <c:v>Q3</c:v>
                </c:pt>
                <c:pt idx="1">
                  <c:v>Q4</c:v>
                </c:pt>
                <c:pt idx="2">
                  <c:v>Q1</c:v>
                </c:pt>
                <c:pt idx="3">
                  <c:v>Q2</c:v>
                </c:pt>
              </c:strCache>
            </c:strRef>
          </c:cat>
          <c:val>
            <c:numRef>
              <c:f>Sheet1!$D$2:$D$5</c:f>
              <c:numCache>
                <c:formatCode>General</c:formatCode>
                <c:ptCount val="4"/>
                <c:pt idx="0">
                  <c:v>0</c:v>
                </c:pt>
                <c:pt idx="1">
                  <c:v>0</c:v>
                </c:pt>
                <c:pt idx="2">
                  <c:v>0</c:v>
                </c:pt>
                <c:pt idx="3">
                  <c:v>0</c:v>
                </c:pt>
              </c:numCache>
            </c:numRef>
          </c:val>
          <c:smooth val="0"/>
          <c:extLst>
            <c:ext xmlns:c16="http://schemas.microsoft.com/office/drawing/2014/chart" uri="{C3380CC4-5D6E-409C-BE32-E72D297353CC}">
              <c16:uniqueId val="{00000002-D949-45F2-9F3C-183FC7F7520E}"/>
            </c:ext>
          </c:extLst>
        </c:ser>
        <c:dLbls>
          <c:showLegendKey val="0"/>
          <c:showVal val="0"/>
          <c:showCatName val="0"/>
          <c:showSerName val="0"/>
          <c:showPercent val="0"/>
          <c:showBubbleSize val="0"/>
        </c:dLbls>
        <c:marker val="1"/>
        <c:smooth val="0"/>
        <c:axId val="147908864"/>
        <c:axId val="147907328"/>
      </c:lineChart>
      <c:catAx>
        <c:axId val="147887616"/>
        <c:scaling>
          <c:orientation val="minMax"/>
        </c:scaling>
        <c:delete val="0"/>
        <c:axPos val="b"/>
        <c:numFmt formatCode="General" sourceLinked="0"/>
        <c:majorTickMark val="none"/>
        <c:minorTickMark val="none"/>
        <c:tickLblPos val="nextTo"/>
        <c:txPr>
          <a:bodyPr/>
          <a:lstStyle/>
          <a:p>
            <a:pPr>
              <a:defRPr sz="800"/>
            </a:pPr>
            <a:endParaRPr lang="en-US"/>
          </a:p>
        </c:txPr>
        <c:crossAx val="147889152"/>
        <c:crosses val="autoZero"/>
        <c:auto val="1"/>
        <c:lblAlgn val="ctr"/>
        <c:lblOffset val="100"/>
        <c:noMultiLvlLbl val="0"/>
      </c:catAx>
      <c:valAx>
        <c:axId val="147889152"/>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7887616"/>
        <c:crosses val="autoZero"/>
        <c:crossBetween val="between"/>
        <c:majorUnit val="20"/>
        <c:minorUnit val="5"/>
      </c:valAx>
      <c:valAx>
        <c:axId val="147907328"/>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7908864"/>
        <c:crosses val="max"/>
        <c:crossBetween val="between"/>
      </c:valAx>
      <c:catAx>
        <c:axId val="147908864"/>
        <c:scaling>
          <c:orientation val="minMax"/>
        </c:scaling>
        <c:delete val="1"/>
        <c:axPos val="b"/>
        <c:numFmt formatCode="General" sourceLinked="1"/>
        <c:majorTickMark val="out"/>
        <c:minorTickMark val="none"/>
        <c:tickLblPos val="nextTo"/>
        <c:crossAx val="147907328"/>
        <c:crosses val="autoZero"/>
        <c:auto val="1"/>
        <c:lblAlgn val="ctr"/>
        <c:lblOffset val="100"/>
        <c:noMultiLvlLbl val="0"/>
      </c:catAx>
    </c:plotArea>
    <c:legend>
      <c:legendPos val="b"/>
      <c:overlay val="0"/>
      <c:txPr>
        <a:bodyPr/>
        <a:lstStyle/>
        <a:p>
          <a:pPr>
            <a:defRPr sz="800"/>
          </a:pPr>
          <a:endParaRPr lang="en-US"/>
        </a:p>
      </c:txPr>
    </c:legend>
    <c:plotVisOnly val="1"/>
    <c:dispBlanksAs val="gap"/>
    <c:showDLblsOverMax val="0"/>
  </c:chart>
  <c:spPr>
    <a:noFill/>
  </c:sp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052234215750714"/>
          <c:y val="9.90990990990991E-2"/>
          <c:w val="0.65895531568498567"/>
          <c:h val="0.54796055898418106"/>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E1B9-4489-990C-B753BE2116A4}"/>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93</c:v>
                </c:pt>
                <c:pt idx="1">
                  <c:v>93</c:v>
                </c:pt>
                <c:pt idx="2">
                  <c:v>98</c:v>
                </c:pt>
                <c:pt idx="3">
                  <c:v>92</c:v>
                </c:pt>
              </c:numCache>
            </c:numRef>
          </c:val>
          <c:smooth val="0"/>
          <c:extLst>
            <c:ext xmlns:c16="http://schemas.microsoft.com/office/drawing/2014/chart" uri="{C3380CC4-5D6E-409C-BE32-E72D297353CC}">
              <c16:uniqueId val="{00000001-E1B9-4489-990C-B753BE2116A4}"/>
            </c:ext>
          </c:extLst>
        </c:ser>
        <c:dLbls>
          <c:showLegendKey val="0"/>
          <c:showVal val="0"/>
          <c:showCatName val="0"/>
          <c:showSerName val="0"/>
          <c:showPercent val="0"/>
          <c:showBubbleSize val="0"/>
        </c:dLbls>
        <c:marker val="1"/>
        <c:smooth val="0"/>
        <c:axId val="147945344"/>
        <c:axId val="147946880"/>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0">
                  <c:v>550</c:v>
                </c:pt>
                <c:pt idx="1">
                  <c:v>1665</c:v>
                </c:pt>
                <c:pt idx="2">
                  <c:v>526</c:v>
                </c:pt>
                <c:pt idx="3">
                  <c:v>402</c:v>
                </c:pt>
              </c:numCache>
            </c:numRef>
          </c:val>
          <c:smooth val="0"/>
          <c:extLst>
            <c:ext xmlns:c16="http://schemas.microsoft.com/office/drawing/2014/chart" uri="{C3380CC4-5D6E-409C-BE32-E72D297353CC}">
              <c16:uniqueId val="{00000002-E1B9-4489-990C-B753BE2116A4}"/>
            </c:ext>
          </c:extLst>
        </c:ser>
        <c:dLbls>
          <c:showLegendKey val="0"/>
          <c:showVal val="0"/>
          <c:showCatName val="0"/>
          <c:showSerName val="0"/>
          <c:showPercent val="0"/>
          <c:showBubbleSize val="0"/>
        </c:dLbls>
        <c:marker val="1"/>
        <c:smooth val="0"/>
        <c:axId val="147954304"/>
        <c:axId val="147952768"/>
      </c:lineChart>
      <c:catAx>
        <c:axId val="147945344"/>
        <c:scaling>
          <c:orientation val="minMax"/>
        </c:scaling>
        <c:delete val="0"/>
        <c:axPos val="b"/>
        <c:numFmt formatCode="General" sourceLinked="0"/>
        <c:majorTickMark val="none"/>
        <c:minorTickMark val="none"/>
        <c:tickLblPos val="nextTo"/>
        <c:txPr>
          <a:bodyPr/>
          <a:lstStyle/>
          <a:p>
            <a:pPr>
              <a:defRPr sz="800"/>
            </a:pPr>
            <a:endParaRPr lang="en-US"/>
          </a:p>
        </c:txPr>
        <c:crossAx val="147946880"/>
        <c:crosses val="autoZero"/>
        <c:auto val="1"/>
        <c:lblAlgn val="ctr"/>
        <c:lblOffset val="100"/>
        <c:noMultiLvlLbl val="0"/>
      </c:catAx>
      <c:valAx>
        <c:axId val="147946880"/>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7945344"/>
        <c:crosses val="autoZero"/>
        <c:crossBetween val="between"/>
        <c:majorUnit val="20"/>
        <c:minorUnit val="5"/>
      </c:valAx>
      <c:valAx>
        <c:axId val="147952768"/>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7954304"/>
        <c:crosses val="max"/>
        <c:crossBetween val="between"/>
        <c:majorUnit val="300"/>
      </c:valAx>
      <c:catAx>
        <c:axId val="147954304"/>
        <c:scaling>
          <c:orientation val="minMax"/>
        </c:scaling>
        <c:delete val="1"/>
        <c:axPos val="b"/>
        <c:numFmt formatCode="General" sourceLinked="1"/>
        <c:majorTickMark val="out"/>
        <c:minorTickMark val="none"/>
        <c:tickLblPos val="nextTo"/>
        <c:crossAx val="147952768"/>
        <c:crosses val="autoZero"/>
        <c:auto val="1"/>
        <c:lblAlgn val="ctr"/>
        <c:lblOffset val="100"/>
        <c:noMultiLvlLbl val="0"/>
      </c:catAx>
    </c:plotArea>
    <c:legend>
      <c:legendPos val="b"/>
      <c:layout>
        <c:manualLayout>
          <c:xMode val="edge"/>
          <c:yMode val="edge"/>
          <c:x val="0"/>
          <c:y val="0.80479889338157051"/>
          <c:w val="1"/>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8575297107684"/>
          <c:y val="9.90990990990991E-2"/>
          <c:w val="0.70802599030242186"/>
          <c:h val="0.56597857700219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1F2A-4EF5-A0DA-D53003647DD4}"/>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100</c:v>
                </c:pt>
                <c:pt idx="2">
                  <c:v>100</c:v>
                </c:pt>
              </c:numCache>
            </c:numRef>
          </c:val>
          <c:smooth val="0"/>
          <c:extLst>
            <c:ext xmlns:c16="http://schemas.microsoft.com/office/drawing/2014/chart" uri="{C3380CC4-5D6E-409C-BE32-E72D297353CC}">
              <c16:uniqueId val="{00000001-1F2A-4EF5-A0DA-D53003647DD4}"/>
            </c:ext>
          </c:extLst>
        </c:ser>
        <c:dLbls>
          <c:showLegendKey val="0"/>
          <c:showVal val="0"/>
          <c:showCatName val="0"/>
          <c:showSerName val="0"/>
          <c:showPercent val="0"/>
          <c:showBubbleSize val="0"/>
        </c:dLbls>
        <c:marker val="1"/>
        <c:smooth val="0"/>
        <c:axId val="148019456"/>
        <c:axId val="148033536"/>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0">
                  <c:v>1</c:v>
                </c:pt>
                <c:pt idx="1">
                  <c:v>0</c:v>
                </c:pt>
                <c:pt idx="2">
                  <c:v>1</c:v>
                </c:pt>
                <c:pt idx="3">
                  <c:v>0</c:v>
                </c:pt>
              </c:numCache>
            </c:numRef>
          </c:val>
          <c:smooth val="0"/>
          <c:extLst>
            <c:ext xmlns:c16="http://schemas.microsoft.com/office/drawing/2014/chart" uri="{C3380CC4-5D6E-409C-BE32-E72D297353CC}">
              <c16:uniqueId val="{00000002-1F2A-4EF5-A0DA-D53003647DD4}"/>
            </c:ext>
          </c:extLst>
        </c:ser>
        <c:dLbls>
          <c:showLegendKey val="0"/>
          <c:showVal val="0"/>
          <c:showCatName val="0"/>
          <c:showSerName val="0"/>
          <c:showPercent val="0"/>
          <c:showBubbleSize val="0"/>
        </c:dLbls>
        <c:marker val="1"/>
        <c:smooth val="0"/>
        <c:axId val="148036608"/>
        <c:axId val="148035072"/>
      </c:lineChart>
      <c:catAx>
        <c:axId val="148019456"/>
        <c:scaling>
          <c:orientation val="minMax"/>
        </c:scaling>
        <c:delete val="0"/>
        <c:axPos val="b"/>
        <c:numFmt formatCode="General" sourceLinked="0"/>
        <c:majorTickMark val="none"/>
        <c:minorTickMark val="none"/>
        <c:tickLblPos val="nextTo"/>
        <c:txPr>
          <a:bodyPr/>
          <a:lstStyle/>
          <a:p>
            <a:pPr>
              <a:defRPr sz="800"/>
            </a:pPr>
            <a:endParaRPr lang="en-US"/>
          </a:p>
        </c:txPr>
        <c:crossAx val="148033536"/>
        <c:crosses val="autoZero"/>
        <c:auto val="1"/>
        <c:lblAlgn val="ctr"/>
        <c:lblOffset val="100"/>
        <c:noMultiLvlLbl val="0"/>
      </c:catAx>
      <c:valAx>
        <c:axId val="148033536"/>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8019456"/>
        <c:crosses val="autoZero"/>
        <c:crossBetween val="between"/>
        <c:majorUnit val="20"/>
        <c:minorUnit val="5"/>
      </c:valAx>
      <c:valAx>
        <c:axId val="148035072"/>
        <c:scaling>
          <c:orientation val="minMax"/>
          <c:max val="5"/>
          <c:min val="0"/>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8036608"/>
        <c:crosses val="max"/>
        <c:crossBetween val="between"/>
      </c:valAx>
      <c:catAx>
        <c:axId val="148036608"/>
        <c:scaling>
          <c:orientation val="minMax"/>
        </c:scaling>
        <c:delete val="1"/>
        <c:axPos val="b"/>
        <c:numFmt formatCode="General" sourceLinked="1"/>
        <c:majorTickMark val="out"/>
        <c:minorTickMark val="none"/>
        <c:tickLblPos val="nextTo"/>
        <c:crossAx val="148035072"/>
        <c:crosses val="autoZero"/>
        <c:auto val="1"/>
        <c:lblAlgn val="ctr"/>
        <c:lblOffset val="100"/>
        <c:noMultiLvlLbl val="0"/>
      </c:catAx>
    </c:plotArea>
    <c:legend>
      <c:legendPos val="b"/>
      <c:layout>
        <c:manualLayout>
          <c:xMode val="edge"/>
          <c:yMode val="edge"/>
          <c:x val="1.336416281298171E-2"/>
          <c:y val="0.80479889338157051"/>
          <c:w val="0.98663583718701831"/>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1A77-4604-A77F-CDE370A53CE4}"/>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numCache>
            </c:numRef>
          </c:val>
          <c:smooth val="0"/>
          <c:extLst>
            <c:ext xmlns:c16="http://schemas.microsoft.com/office/drawing/2014/chart" uri="{C3380CC4-5D6E-409C-BE32-E72D297353CC}">
              <c16:uniqueId val="{00000001-1A77-4604-A77F-CDE370A53CE4}"/>
            </c:ext>
          </c:extLst>
        </c:ser>
        <c:dLbls>
          <c:showLegendKey val="0"/>
          <c:showVal val="0"/>
          <c:showCatName val="0"/>
          <c:showSerName val="0"/>
          <c:showPercent val="0"/>
          <c:showBubbleSize val="0"/>
        </c:dLbls>
        <c:marker val="1"/>
        <c:smooth val="0"/>
        <c:axId val="148322944"/>
        <c:axId val="148328832"/>
      </c:lineChart>
      <c:lineChart>
        <c:grouping val="standard"/>
        <c:varyColors val="0"/>
        <c:ser>
          <c:idx val="2"/>
          <c:order val="2"/>
          <c:tx>
            <c:strRef>
              <c:f>Sheet1!$D$1</c:f>
              <c:strCache>
                <c:ptCount val="1"/>
                <c:pt idx="0">
                  <c:v>Volume</c:v>
                </c:pt>
              </c:strCache>
            </c:strRef>
          </c:tx>
          <c:spPr>
            <a:ln w="22225">
              <a:solidFill>
                <a:schemeClr val="accent6"/>
              </a:solidFill>
            </a:ln>
          </c:spPr>
          <c:marker>
            <c:symbol val="square"/>
            <c:size val="5"/>
            <c:spPr>
              <a:solidFill>
                <a:schemeClr val="accent6"/>
              </a:solidFill>
              <a:ln>
                <a:solidFill>
                  <a:schemeClr val="accent6"/>
                </a:solidFill>
              </a:ln>
            </c:spPr>
          </c:marker>
          <c:cat>
            <c:strRef>
              <c:f>Sheet1!$A$2:$A$5</c:f>
              <c:strCache>
                <c:ptCount val="4"/>
                <c:pt idx="0">
                  <c:v>Q1</c:v>
                </c:pt>
                <c:pt idx="1">
                  <c:v>Q2</c:v>
                </c:pt>
                <c:pt idx="2">
                  <c:v>Q3</c:v>
                </c:pt>
                <c:pt idx="3">
                  <c:v>Q4</c:v>
                </c:pt>
              </c:strCache>
            </c:strRef>
          </c:cat>
          <c:val>
            <c:numRef>
              <c:f>Sheet1!$D$2:$D$5</c:f>
              <c:numCache>
                <c:formatCode>General</c:formatCode>
                <c:ptCount val="4"/>
                <c:pt idx="0">
                  <c:v>0</c:v>
                </c:pt>
                <c:pt idx="1">
                  <c:v>1</c:v>
                </c:pt>
                <c:pt idx="2">
                  <c:v>0</c:v>
                </c:pt>
                <c:pt idx="3">
                  <c:v>0</c:v>
                </c:pt>
              </c:numCache>
            </c:numRef>
          </c:val>
          <c:smooth val="0"/>
          <c:extLst>
            <c:ext xmlns:c16="http://schemas.microsoft.com/office/drawing/2014/chart" uri="{C3380CC4-5D6E-409C-BE32-E72D297353CC}">
              <c16:uniqueId val="{00000002-1A77-4604-A77F-CDE370A53CE4}"/>
            </c:ext>
          </c:extLst>
        </c:ser>
        <c:dLbls>
          <c:showLegendKey val="0"/>
          <c:showVal val="0"/>
          <c:showCatName val="0"/>
          <c:showSerName val="0"/>
          <c:showPercent val="0"/>
          <c:showBubbleSize val="0"/>
        </c:dLbls>
        <c:marker val="1"/>
        <c:smooth val="0"/>
        <c:axId val="148331904"/>
        <c:axId val="148330368"/>
      </c:lineChart>
      <c:catAx>
        <c:axId val="148322944"/>
        <c:scaling>
          <c:orientation val="minMax"/>
        </c:scaling>
        <c:delete val="0"/>
        <c:axPos val="b"/>
        <c:numFmt formatCode="General" sourceLinked="0"/>
        <c:majorTickMark val="none"/>
        <c:minorTickMark val="none"/>
        <c:tickLblPos val="nextTo"/>
        <c:txPr>
          <a:bodyPr/>
          <a:lstStyle/>
          <a:p>
            <a:pPr>
              <a:defRPr sz="800"/>
            </a:pPr>
            <a:endParaRPr lang="en-US"/>
          </a:p>
        </c:txPr>
        <c:crossAx val="148328832"/>
        <c:crosses val="autoZero"/>
        <c:auto val="1"/>
        <c:lblAlgn val="ctr"/>
        <c:lblOffset val="100"/>
        <c:noMultiLvlLbl val="0"/>
      </c:catAx>
      <c:valAx>
        <c:axId val="148328832"/>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148322944"/>
        <c:crosses val="autoZero"/>
        <c:crossBetween val="between"/>
        <c:majorUnit val="20"/>
        <c:minorUnit val="5"/>
      </c:valAx>
      <c:valAx>
        <c:axId val="148330368"/>
        <c:scaling>
          <c:orientation val="minMax"/>
          <c:max val="5"/>
          <c:min val="0"/>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48331904"/>
        <c:crosses val="max"/>
        <c:crossBetween val="between"/>
      </c:valAx>
      <c:catAx>
        <c:axId val="148331904"/>
        <c:scaling>
          <c:orientation val="minMax"/>
        </c:scaling>
        <c:delete val="1"/>
        <c:axPos val="b"/>
        <c:numFmt formatCode="General" sourceLinked="1"/>
        <c:majorTickMark val="out"/>
        <c:minorTickMark val="none"/>
        <c:tickLblPos val="nextTo"/>
        <c:crossAx val="148330368"/>
        <c:crosses val="autoZero"/>
        <c:auto val="1"/>
        <c:lblAlgn val="ctr"/>
        <c:lblOffset val="100"/>
        <c:noMultiLvlLbl val="0"/>
      </c:catAx>
    </c:plotArea>
    <c:legend>
      <c:legendPos val="b"/>
      <c:layout>
        <c:manualLayout>
          <c:xMode val="edge"/>
          <c:yMode val="edge"/>
          <c:x val="0"/>
          <c:y val="0.80479889338157051"/>
          <c:w val="0.99443527892346795"/>
          <c:h val="0.141147052564375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BFBFBF"/>
            </a:solidFill>
          </c:spPr>
          <c:dPt>
            <c:idx val="0"/>
            <c:bubble3D val="0"/>
            <c:spPr>
              <a:solidFill>
                <a:srgbClr val="00B050"/>
              </a:solidFill>
            </c:spPr>
            <c:extLst>
              <c:ext xmlns:c16="http://schemas.microsoft.com/office/drawing/2014/chart" uri="{C3380CC4-5D6E-409C-BE32-E72D297353CC}">
                <c16:uniqueId val="{00000000-B701-405B-BDE0-435FE2B31225}"/>
              </c:ext>
            </c:extLst>
          </c:dPt>
          <c:dPt>
            <c:idx val="1"/>
            <c:bubble3D val="0"/>
            <c:extLst>
              <c:ext xmlns:c16="http://schemas.microsoft.com/office/drawing/2014/chart" uri="{C3380CC4-5D6E-409C-BE32-E72D297353CC}">
                <c16:uniqueId val="{00000001-B701-405B-BDE0-435FE2B31225}"/>
              </c:ext>
            </c:extLst>
          </c:dPt>
          <c:dPt>
            <c:idx val="2"/>
            <c:bubble3D val="0"/>
            <c:extLst>
              <c:ext xmlns:c16="http://schemas.microsoft.com/office/drawing/2014/chart" uri="{C3380CC4-5D6E-409C-BE32-E72D297353CC}">
                <c16:uniqueId val="{00000002-B701-405B-BDE0-435FE2B31225}"/>
              </c:ext>
            </c:extLst>
          </c:dPt>
          <c:dPt>
            <c:idx val="3"/>
            <c:bubble3D val="0"/>
            <c:extLst>
              <c:ext xmlns:c16="http://schemas.microsoft.com/office/drawing/2014/chart" uri="{C3380CC4-5D6E-409C-BE32-E72D297353CC}">
                <c16:uniqueId val="{00000004-B701-405B-BDE0-435FE2B31225}"/>
              </c:ext>
            </c:extLst>
          </c:dPt>
          <c:cat>
            <c:strRef>
              <c:f>Sheet1!$A$2:$A$4</c:f>
              <c:strCache>
                <c:ptCount val="3"/>
                <c:pt idx="0">
                  <c:v>1st Qtr</c:v>
                </c:pt>
                <c:pt idx="1">
                  <c:v>2nd Qtr</c:v>
                </c:pt>
                <c:pt idx="2">
                  <c:v>3rd</c:v>
                </c:pt>
              </c:strCache>
            </c:strRef>
          </c:cat>
          <c:val>
            <c:numRef>
              <c:f>Sheet1!$B$2:$B$4</c:f>
              <c:numCache>
                <c:formatCode>General</c:formatCode>
                <c:ptCount val="3"/>
                <c:pt idx="0">
                  <c:v>7.7</c:v>
                </c:pt>
                <c:pt idx="1">
                  <c:v>4.3</c:v>
                </c:pt>
                <c:pt idx="2">
                  <c:v>8</c:v>
                </c:pt>
              </c:numCache>
            </c:numRef>
          </c:val>
          <c:extLst>
            <c:ext xmlns:c16="http://schemas.microsoft.com/office/drawing/2014/chart" uri="{C3380CC4-5D6E-409C-BE32-E72D297353CC}">
              <c16:uniqueId val="{00000005-B701-405B-BDE0-435FE2B31225}"/>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rgbClr val="00B050"/>
            </a:solidFill>
          </c:spPr>
          <c:dPt>
            <c:idx val="0"/>
            <c:bubble3D val="0"/>
            <c:extLst>
              <c:ext xmlns:c16="http://schemas.microsoft.com/office/drawing/2014/chart" uri="{C3380CC4-5D6E-409C-BE32-E72D297353CC}">
                <c16:uniqueId val="{00000000-B74A-4639-8C4B-977D03AF924C}"/>
              </c:ext>
            </c:extLst>
          </c:dPt>
          <c:dPt>
            <c:idx val="1"/>
            <c:bubble3D val="0"/>
            <c:extLst>
              <c:ext xmlns:c16="http://schemas.microsoft.com/office/drawing/2014/chart" uri="{C3380CC4-5D6E-409C-BE32-E72D297353CC}">
                <c16:uniqueId val="{00000001-B74A-4639-8C4B-977D03AF924C}"/>
              </c:ext>
            </c:extLst>
          </c:dPt>
          <c:dPt>
            <c:idx val="2"/>
            <c:bubble3D val="0"/>
            <c:extLst>
              <c:ext xmlns:c16="http://schemas.microsoft.com/office/drawing/2014/chart" uri="{C3380CC4-5D6E-409C-BE32-E72D297353CC}">
                <c16:uniqueId val="{00000002-B74A-4639-8C4B-977D03AF924C}"/>
              </c:ext>
            </c:extLst>
          </c:dPt>
          <c:cat>
            <c:strRef>
              <c:f>Sheet1!$A$2:$A$3</c:f>
              <c:strCache>
                <c:ptCount val="2"/>
                <c:pt idx="0">
                  <c:v>1st Qtr</c:v>
                </c:pt>
                <c:pt idx="1">
                  <c:v>2nd Qtr</c:v>
                </c:pt>
              </c:strCache>
            </c:strRef>
          </c:cat>
          <c:val>
            <c:numRef>
              <c:f>Sheet1!$B$2:$B$3</c:f>
              <c:numCache>
                <c:formatCode>General</c:formatCode>
                <c:ptCount val="2"/>
                <c:pt idx="0">
                  <c:v>98</c:v>
                </c:pt>
                <c:pt idx="1">
                  <c:v>2</c:v>
                </c:pt>
              </c:numCache>
            </c:numRef>
          </c:val>
          <c:extLst>
            <c:ext xmlns:c16="http://schemas.microsoft.com/office/drawing/2014/chart" uri="{C3380CC4-5D6E-409C-BE32-E72D297353CC}">
              <c16:uniqueId val="{00000003-B74A-4639-8C4B-977D03AF924C}"/>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035699897869634"/>
          <c:y val="9.90990990990991E-2"/>
          <c:w val="0.69535862130539594"/>
          <c:h val="0.4482174944760168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2021-22</c:v>
                </c:pt>
                <c:pt idx="1">
                  <c:v>2022-23</c:v>
                </c:pt>
                <c:pt idx="2">
                  <c:v>2023-24</c:v>
                </c:pt>
                <c:pt idx="3">
                  <c:v>2024-25</c:v>
                </c:pt>
              </c:strCache>
            </c:strRef>
          </c:cat>
          <c:val>
            <c:numRef>
              <c:f>Sheet1!$B$2:$B$5</c:f>
              <c:numCache>
                <c:formatCode>General</c:formatCode>
                <c:ptCount val="4"/>
                <c:pt idx="0">
                  <c:v>25</c:v>
                </c:pt>
                <c:pt idx="1">
                  <c:v>25</c:v>
                </c:pt>
                <c:pt idx="2">
                  <c:v>25</c:v>
                </c:pt>
                <c:pt idx="3">
                  <c:v>25</c:v>
                </c:pt>
              </c:numCache>
            </c:numRef>
          </c:val>
          <c:smooth val="0"/>
          <c:extLst>
            <c:ext xmlns:c16="http://schemas.microsoft.com/office/drawing/2014/chart" uri="{C3380CC4-5D6E-409C-BE32-E72D297353CC}">
              <c16:uniqueId val="{00000000-750B-417E-B233-A8E4F23A054A}"/>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2021-22</c:v>
                </c:pt>
                <c:pt idx="1">
                  <c:v>2022-23</c:v>
                </c:pt>
                <c:pt idx="2">
                  <c:v>2023-24</c:v>
                </c:pt>
                <c:pt idx="3">
                  <c:v>2024-25</c:v>
                </c:pt>
              </c:strCache>
            </c:strRef>
          </c:cat>
          <c:val>
            <c:numRef>
              <c:f>Sheet1!$C$2:$C$5</c:f>
              <c:numCache>
                <c:formatCode>General</c:formatCode>
                <c:ptCount val="4"/>
                <c:pt idx="0">
                  <c:v>14</c:v>
                </c:pt>
                <c:pt idx="1">
                  <c:v>37.5</c:v>
                </c:pt>
                <c:pt idx="2">
                  <c:v>34</c:v>
                </c:pt>
              </c:numCache>
            </c:numRef>
          </c:val>
          <c:smooth val="0"/>
          <c:extLst>
            <c:ext xmlns:c16="http://schemas.microsoft.com/office/drawing/2014/chart" uri="{C3380CC4-5D6E-409C-BE32-E72D297353CC}">
              <c16:uniqueId val="{00000001-750B-417E-B233-A8E4F23A054A}"/>
            </c:ext>
          </c:extLst>
        </c:ser>
        <c:dLbls>
          <c:showLegendKey val="0"/>
          <c:showVal val="0"/>
          <c:showCatName val="0"/>
          <c:showSerName val="0"/>
          <c:showPercent val="0"/>
          <c:showBubbleSize val="0"/>
        </c:dLbls>
        <c:smooth val="0"/>
        <c:axId val="162630272"/>
        <c:axId val="162644736"/>
      </c:lineChart>
      <c:catAx>
        <c:axId val="162630272"/>
        <c:scaling>
          <c:orientation val="minMax"/>
        </c:scaling>
        <c:delete val="0"/>
        <c:axPos val="b"/>
        <c:numFmt formatCode="General" sourceLinked="0"/>
        <c:majorTickMark val="none"/>
        <c:minorTickMark val="none"/>
        <c:tickLblPos val="nextTo"/>
        <c:txPr>
          <a:bodyPr/>
          <a:lstStyle/>
          <a:p>
            <a:pPr>
              <a:defRPr sz="800"/>
            </a:pPr>
            <a:endParaRPr lang="en-US"/>
          </a:p>
        </c:txPr>
        <c:crossAx val="162644736"/>
        <c:crosses val="autoZero"/>
        <c:auto val="1"/>
        <c:lblAlgn val="ctr"/>
        <c:lblOffset val="100"/>
        <c:noMultiLvlLbl val="0"/>
      </c:catAx>
      <c:valAx>
        <c:axId val="162644736"/>
        <c:scaling>
          <c:orientation val="minMax"/>
          <c:max val="45"/>
          <c:min val="0"/>
        </c:scaling>
        <c:delete val="0"/>
        <c:axPos val="l"/>
        <c:majorGridlines/>
        <c:numFmt formatCode="General" sourceLinked="1"/>
        <c:majorTickMark val="none"/>
        <c:minorTickMark val="none"/>
        <c:tickLblPos val="nextTo"/>
        <c:txPr>
          <a:bodyPr/>
          <a:lstStyle/>
          <a:p>
            <a:pPr>
              <a:defRPr sz="800"/>
            </a:pPr>
            <a:endParaRPr lang="en-US"/>
          </a:p>
        </c:txPr>
        <c:crossAx val="162630272"/>
        <c:crosses val="autoZero"/>
        <c:crossBetween val="between"/>
        <c:majorUnit val="10"/>
        <c:minorUnit val="5"/>
      </c:valAx>
    </c:plotArea>
    <c:plotVisOnly val="1"/>
    <c:dispBlanksAs val="gap"/>
    <c:showDLblsOverMax val="0"/>
  </c:chart>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830377881433268"/>
          <c:y val="7.743172724720862E-2"/>
          <c:w val="0.71774816797271179"/>
          <c:h val="0.51963124863068355"/>
        </c:manualLayout>
      </c:layout>
      <c:lineChart>
        <c:grouping val="standard"/>
        <c:varyColors val="0"/>
        <c:ser>
          <c:idx val="0"/>
          <c:order val="0"/>
          <c:tx>
            <c:strRef>
              <c:f>Sheet1!$B$1</c:f>
              <c:strCache>
                <c:ptCount val="1"/>
                <c:pt idx="0">
                  <c:v>Volume</c:v>
                </c:pt>
              </c:strCache>
            </c:strRef>
          </c:tx>
          <c:spPr>
            <a:ln>
              <a:solidFill>
                <a:schemeClr val="accent6"/>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889</c:v>
                </c:pt>
                <c:pt idx="1">
                  <c:v>745</c:v>
                </c:pt>
                <c:pt idx="2">
                  <c:v>786</c:v>
                </c:pt>
                <c:pt idx="3">
                  <c:v>596</c:v>
                </c:pt>
              </c:numCache>
            </c:numRef>
          </c:val>
          <c:smooth val="0"/>
          <c:extLst>
            <c:ext xmlns:c16="http://schemas.microsoft.com/office/drawing/2014/chart" uri="{C3380CC4-5D6E-409C-BE32-E72D297353CC}">
              <c16:uniqueId val="{00000000-393D-4806-838C-7E93100D91BD}"/>
            </c:ext>
          </c:extLst>
        </c:ser>
        <c:dLbls>
          <c:showLegendKey val="0"/>
          <c:showVal val="0"/>
          <c:showCatName val="0"/>
          <c:showSerName val="0"/>
          <c:showPercent val="0"/>
          <c:showBubbleSize val="0"/>
        </c:dLbls>
        <c:smooth val="0"/>
        <c:axId val="5556096"/>
        <c:axId val="5557632"/>
      </c:lineChart>
      <c:catAx>
        <c:axId val="5556096"/>
        <c:scaling>
          <c:orientation val="minMax"/>
        </c:scaling>
        <c:delete val="0"/>
        <c:axPos val="b"/>
        <c:numFmt formatCode="General" sourceLinked="0"/>
        <c:majorTickMark val="none"/>
        <c:minorTickMark val="none"/>
        <c:tickLblPos val="nextTo"/>
        <c:txPr>
          <a:bodyPr/>
          <a:lstStyle/>
          <a:p>
            <a:pPr>
              <a:defRPr sz="800" baseline="0"/>
            </a:pPr>
            <a:endParaRPr lang="en-US"/>
          </a:p>
        </c:txPr>
        <c:crossAx val="5557632"/>
        <c:crossesAt val="0"/>
        <c:auto val="1"/>
        <c:lblAlgn val="ctr"/>
        <c:lblOffset val="100"/>
        <c:noMultiLvlLbl val="0"/>
      </c:catAx>
      <c:valAx>
        <c:axId val="5557632"/>
        <c:scaling>
          <c:orientation val="minMax"/>
          <c:max val="1100"/>
          <c:min val="0"/>
        </c:scaling>
        <c:delete val="0"/>
        <c:axPos val="l"/>
        <c:majorGridlines/>
        <c:numFmt formatCode="General" sourceLinked="1"/>
        <c:majorTickMark val="none"/>
        <c:minorTickMark val="none"/>
        <c:tickLblPos val="nextTo"/>
        <c:txPr>
          <a:bodyPr/>
          <a:lstStyle/>
          <a:p>
            <a:pPr>
              <a:defRPr sz="800"/>
            </a:pPr>
            <a:endParaRPr lang="en-US"/>
          </a:p>
        </c:txPr>
        <c:crossAx val="5556096"/>
        <c:crosses val="autoZero"/>
        <c:crossBetween val="between"/>
        <c:majorUnit val="300"/>
      </c:valAx>
    </c:plotArea>
    <c:legend>
      <c:legendPos val="b"/>
      <c:layout>
        <c:manualLayout>
          <c:xMode val="edge"/>
          <c:yMode val="edge"/>
          <c:x val="9.9086156628011124E-2"/>
          <c:y val="0.80285993151478685"/>
          <c:w val="0.80182768674397775"/>
          <c:h val="0.19714006848521318"/>
        </c:manualLayout>
      </c:layout>
      <c:overlay val="0"/>
      <c:txPr>
        <a:bodyPr/>
        <a:lstStyle/>
        <a:p>
          <a:pPr>
            <a:defRPr sz="900"/>
          </a:pPr>
          <a:endParaRPr lang="en-US"/>
        </a:p>
      </c:txPr>
    </c:legend>
    <c:plotVisOnly val="1"/>
    <c:dispBlanksAs val="gap"/>
    <c:showDLblsOverMax val="0"/>
  </c:chart>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Volume</c:v>
                </c:pt>
              </c:strCache>
            </c:strRef>
          </c:tx>
          <c:spPr>
            <a:ln>
              <a:solidFill>
                <a:schemeClr val="accent3">
                  <a:lumMod val="75000"/>
                </a:schemeClr>
              </a:solidFill>
            </a:ln>
          </c:spPr>
          <c:marker>
            <c:symbol val="diamond"/>
            <c:size val="7"/>
            <c:spPr>
              <a:solidFill>
                <a:schemeClr val="accent3">
                  <a:lumMod val="75000"/>
                </a:schemeClr>
              </a:solidFill>
              <a:ln>
                <a:solidFill>
                  <a:schemeClr val="accent3">
                    <a:lumMod val="75000"/>
                  </a:schemeClr>
                </a:solidFill>
              </a:ln>
            </c:spPr>
          </c:marker>
          <c:cat>
            <c:strRef>
              <c:f>Sheet1!$L$1:$U$1</c:f>
              <c:strCache>
                <c:ptCount val="10"/>
                <c:pt idx="0">
                  <c:v>Q3 21/22</c:v>
                </c:pt>
                <c:pt idx="1">
                  <c:v>Q4 21/22</c:v>
                </c:pt>
                <c:pt idx="2">
                  <c:v>Q1 22/23</c:v>
                </c:pt>
                <c:pt idx="3">
                  <c:v>Q2 22/23</c:v>
                </c:pt>
                <c:pt idx="4">
                  <c:v>Q3 22/23</c:v>
                </c:pt>
                <c:pt idx="5">
                  <c:v>Q4 22/23</c:v>
                </c:pt>
                <c:pt idx="6">
                  <c:v>Q1 23/24</c:v>
                </c:pt>
                <c:pt idx="7">
                  <c:v>Q2 23/24</c:v>
                </c:pt>
                <c:pt idx="8">
                  <c:v>Q3 23/24</c:v>
                </c:pt>
                <c:pt idx="9">
                  <c:v>Q4 23/24</c:v>
                </c:pt>
              </c:strCache>
            </c:strRef>
          </c:cat>
          <c:val>
            <c:numRef>
              <c:f>Sheet1!$L$2:$U$2</c:f>
              <c:numCache>
                <c:formatCode>General</c:formatCode>
                <c:ptCount val="10"/>
                <c:pt idx="0">
                  <c:v>1755</c:v>
                </c:pt>
                <c:pt idx="1">
                  <c:v>1741</c:v>
                </c:pt>
                <c:pt idx="2">
                  <c:v>1774</c:v>
                </c:pt>
                <c:pt idx="3">
                  <c:v>1965</c:v>
                </c:pt>
                <c:pt idx="4">
                  <c:v>1772</c:v>
                </c:pt>
                <c:pt idx="5">
                  <c:v>2033</c:v>
                </c:pt>
                <c:pt idx="6">
                  <c:v>3087</c:v>
                </c:pt>
                <c:pt idx="7">
                  <c:v>1824</c:v>
                </c:pt>
                <c:pt idx="8">
                  <c:v>1772</c:v>
                </c:pt>
                <c:pt idx="9">
                  <c:v>1553</c:v>
                </c:pt>
              </c:numCache>
            </c:numRef>
          </c:val>
          <c:smooth val="0"/>
          <c:extLst>
            <c:ext xmlns:c16="http://schemas.microsoft.com/office/drawing/2014/chart" uri="{C3380CC4-5D6E-409C-BE32-E72D297353CC}">
              <c16:uniqueId val="{00000000-3D44-491B-8087-A7ABC8EE3804}"/>
            </c:ext>
          </c:extLst>
        </c:ser>
        <c:dLbls>
          <c:showLegendKey val="0"/>
          <c:showVal val="0"/>
          <c:showCatName val="0"/>
          <c:showSerName val="0"/>
          <c:showPercent val="0"/>
          <c:showBubbleSize val="0"/>
        </c:dLbls>
        <c:marker val="1"/>
        <c:smooth val="0"/>
        <c:axId val="6772992"/>
        <c:axId val="6775168"/>
      </c:lineChart>
      <c:catAx>
        <c:axId val="6772992"/>
        <c:scaling>
          <c:orientation val="minMax"/>
        </c:scaling>
        <c:delete val="0"/>
        <c:axPos val="b"/>
        <c:numFmt formatCode="General" sourceLinked="0"/>
        <c:majorTickMark val="none"/>
        <c:minorTickMark val="none"/>
        <c:tickLblPos val="nextTo"/>
        <c:crossAx val="6775168"/>
        <c:crosses val="autoZero"/>
        <c:auto val="1"/>
        <c:lblAlgn val="ctr"/>
        <c:lblOffset val="100"/>
        <c:noMultiLvlLbl val="0"/>
      </c:catAx>
      <c:valAx>
        <c:axId val="6775168"/>
        <c:scaling>
          <c:orientation val="minMax"/>
        </c:scaling>
        <c:delete val="0"/>
        <c:axPos val="l"/>
        <c:numFmt formatCode="General" sourceLinked="1"/>
        <c:majorTickMark val="none"/>
        <c:minorTickMark val="none"/>
        <c:tickLblPos val="nextTo"/>
        <c:crossAx val="6772992"/>
        <c:crosses val="autoZero"/>
        <c:crossBetween val="between"/>
      </c:valAx>
      <c:dTable>
        <c:showHorzBorder val="1"/>
        <c:showVertBorder val="1"/>
        <c:showOutline val="1"/>
        <c:showKeys val="1"/>
        <c:spPr>
          <a:ln w="9525">
            <a:noFill/>
          </a:ln>
        </c:spPr>
      </c:dTable>
    </c:plotArea>
    <c:plotVisOnly val="1"/>
    <c:dispBlanksAs val="gap"/>
    <c:showDLblsOverMax val="0"/>
  </c:chart>
  <c:spPr>
    <a:ln>
      <a:noFill/>
    </a:ln>
  </c:sp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doughnutChart>
        <c:varyColors val="1"/>
        <c:ser>
          <c:idx val="0"/>
          <c:order val="0"/>
          <c:tx>
            <c:strRef>
              <c:f>Sheet1!$B$1</c:f>
              <c:strCache>
                <c:ptCount val="1"/>
                <c:pt idx="0">
                  <c:v>Sales</c:v>
                </c:pt>
              </c:strCache>
            </c:strRef>
          </c:tx>
          <c:spPr>
            <a:solidFill>
              <a:schemeClr val="bg1">
                <a:lumMod val="75000"/>
              </a:schemeClr>
            </a:solidFill>
          </c:spPr>
          <c:dPt>
            <c:idx val="0"/>
            <c:bubble3D val="0"/>
            <c:extLst>
              <c:ext xmlns:c16="http://schemas.microsoft.com/office/drawing/2014/chart" uri="{C3380CC4-5D6E-409C-BE32-E72D297353CC}">
                <c16:uniqueId val="{00000000-0325-4909-BEB4-A54C87DCCB53}"/>
              </c:ext>
            </c:extLst>
          </c:dPt>
          <c:dPt>
            <c:idx val="1"/>
            <c:bubble3D val="0"/>
            <c:extLst>
              <c:ext xmlns:c16="http://schemas.microsoft.com/office/drawing/2014/chart" uri="{C3380CC4-5D6E-409C-BE32-E72D297353CC}">
                <c16:uniqueId val="{00000001-0325-4909-BEB4-A54C87DCCB53}"/>
              </c:ext>
            </c:extLst>
          </c:dPt>
          <c:dPt>
            <c:idx val="2"/>
            <c:bubble3D val="0"/>
            <c:extLst>
              <c:ext xmlns:c16="http://schemas.microsoft.com/office/drawing/2014/chart" uri="{C3380CC4-5D6E-409C-BE32-E72D297353CC}">
                <c16:uniqueId val="{00000002-0325-4909-BEB4-A54C87DCCB53}"/>
              </c:ext>
            </c:extLst>
          </c:dPt>
          <c:cat>
            <c:strRef>
              <c:f>Sheet1!$A$2:$A$4</c:f>
              <c:strCache>
                <c:ptCount val="2"/>
                <c:pt idx="0">
                  <c:v>1st Qtr</c:v>
                </c:pt>
                <c:pt idx="1">
                  <c:v>2nd Qtr</c:v>
                </c:pt>
              </c:strCache>
            </c:strRef>
          </c:cat>
          <c:val>
            <c:numRef>
              <c:f>Sheet1!$B$2:$B$4</c:f>
              <c:numCache>
                <c:formatCode>General</c:formatCode>
                <c:ptCount val="3"/>
                <c:pt idx="0">
                  <c:v>80</c:v>
                </c:pt>
                <c:pt idx="1">
                  <c:v>20</c:v>
                </c:pt>
                <c:pt idx="2">
                  <c:v>0</c:v>
                </c:pt>
              </c:numCache>
            </c:numRef>
          </c:val>
          <c:extLst>
            <c:ext xmlns:c16="http://schemas.microsoft.com/office/drawing/2014/chart" uri="{C3380CC4-5D6E-409C-BE32-E72D297353CC}">
              <c16:uniqueId val="{00000003-0325-4909-BEB4-A54C87DCCB53}"/>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70650081298608"/>
          <c:y val="9.3068743625257411E-2"/>
          <c:w val="0.70828109352493984"/>
          <c:h val="0.53316398419496869"/>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8A8C-4090-A38D-BBC900529482}"/>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numCache>
            </c:numRef>
          </c:val>
          <c:smooth val="0"/>
          <c:extLst>
            <c:ext xmlns:c16="http://schemas.microsoft.com/office/drawing/2014/chart" uri="{C3380CC4-5D6E-409C-BE32-E72D297353CC}">
              <c16:uniqueId val="{00000001-8A8C-4090-A38D-BBC900529482}"/>
            </c:ext>
          </c:extLst>
        </c:ser>
        <c:dLbls>
          <c:showLegendKey val="0"/>
          <c:showVal val="0"/>
          <c:showCatName val="0"/>
          <c:showSerName val="0"/>
          <c:showPercent val="0"/>
          <c:showBubbleSize val="0"/>
        </c:dLbls>
        <c:marker val="1"/>
        <c:smooth val="0"/>
        <c:axId val="6863488"/>
        <c:axId val="6865280"/>
      </c:lineChart>
      <c:lineChart>
        <c:grouping val="standard"/>
        <c:varyColors val="0"/>
        <c:ser>
          <c:idx val="2"/>
          <c:order val="2"/>
          <c:tx>
            <c:strRef>
              <c:f>Sheet1!$D$1</c:f>
              <c:strCache>
                <c:ptCount val="1"/>
                <c:pt idx="0">
                  <c:v>Volume</c:v>
                </c:pt>
              </c:strCache>
            </c:strRef>
          </c:tx>
          <c:spPr>
            <a:ln w="25400">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0">
                  <c:v>0</c:v>
                </c:pt>
                <c:pt idx="1">
                  <c:v>0</c:v>
                </c:pt>
                <c:pt idx="2">
                  <c:v>0</c:v>
                </c:pt>
                <c:pt idx="3">
                  <c:v>0</c:v>
                </c:pt>
              </c:numCache>
            </c:numRef>
          </c:val>
          <c:smooth val="0"/>
          <c:extLst>
            <c:ext xmlns:c16="http://schemas.microsoft.com/office/drawing/2014/chart" uri="{C3380CC4-5D6E-409C-BE32-E72D297353CC}">
              <c16:uniqueId val="{00000002-8A8C-4090-A38D-BBC900529482}"/>
            </c:ext>
          </c:extLst>
        </c:ser>
        <c:dLbls>
          <c:showLegendKey val="0"/>
          <c:showVal val="0"/>
          <c:showCatName val="0"/>
          <c:showSerName val="0"/>
          <c:showPercent val="0"/>
          <c:showBubbleSize val="0"/>
        </c:dLbls>
        <c:marker val="1"/>
        <c:smooth val="0"/>
        <c:axId val="6868352"/>
        <c:axId val="6866816"/>
      </c:lineChart>
      <c:catAx>
        <c:axId val="6863488"/>
        <c:scaling>
          <c:orientation val="minMax"/>
        </c:scaling>
        <c:delete val="0"/>
        <c:axPos val="b"/>
        <c:numFmt formatCode="General" sourceLinked="0"/>
        <c:majorTickMark val="none"/>
        <c:minorTickMark val="none"/>
        <c:tickLblPos val="nextTo"/>
        <c:txPr>
          <a:bodyPr/>
          <a:lstStyle/>
          <a:p>
            <a:pPr>
              <a:defRPr sz="800"/>
            </a:pPr>
            <a:endParaRPr lang="en-US"/>
          </a:p>
        </c:txPr>
        <c:crossAx val="6865280"/>
        <c:crosses val="autoZero"/>
        <c:auto val="1"/>
        <c:lblAlgn val="ctr"/>
        <c:lblOffset val="100"/>
        <c:noMultiLvlLbl val="0"/>
      </c:catAx>
      <c:valAx>
        <c:axId val="6865280"/>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6863488"/>
        <c:crosses val="autoZero"/>
        <c:crossBetween val="between"/>
        <c:majorUnit val="20"/>
        <c:minorUnit val="5"/>
      </c:valAx>
      <c:valAx>
        <c:axId val="6866816"/>
        <c:scaling>
          <c:orientation val="minMax"/>
          <c:max val="5"/>
          <c:min val="0"/>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6868352"/>
        <c:crosses val="max"/>
        <c:crossBetween val="between"/>
      </c:valAx>
      <c:catAx>
        <c:axId val="6868352"/>
        <c:scaling>
          <c:orientation val="minMax"/>
        </c:scaling>
        <c:delete val="1"/>
        <c:axPos val="b"/>
        <c:numFmt formatCode="General" sourceLinked="1"/>
        <c:majorTickMark val="out"/>
        <c:minorTickMark val="none"/>
        <c:tickLblPos val="nextTo"/>
        <c:crossAx val="6866816"/>
        <c:crosses val="autoZero"/>
        <c:auto val="1"/>
        <c:lblAlgn val="ctr"/>
        <c:lblOffset val="100"/>
        <c:noMultiLvlLbl val="0"/>
      </c:catAx>
    </c:plotArea>
    <c:legend>
      <c:legendPos val="b"/>
      <c:layout>
        <c:manualLayout>
          <c:xMode val="edge"/>
          <c:yMode val="edge"/>
          <c:x val="2.218599682938031E-2"/>
          <c:y val="0.772957567448191"/>
          <c:w val="0.97781400317061973"/>
          <c:h val="0.17627766330166864"/>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44364701089669"/>
          <c:y val="9.90990990990991E-2"/>
          <c:w val="0.64623565033399133"/>
          <c:h val="0.55696956799319008"/>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80</c:v>
                </c:pt>
                <c:pt idx="1">
                  <c:v>80</c:v>
                </c:pt>
                <c:pt idx="2">
                  <c:v>80</c:v>
                </c:pt>
                <c:pt idx="3">
                  <c:v>80</c:v>
                </c:pt>
              </c:numCache>
            </c:numRef>
          </c:val>
          <c:smooth val="0"/>
          <c:extLst>
            <c:ext xmlns:c16="http://schemas.microsoft.com/office/drawing/2014/chart" uri="{C3380CC4-5D6E-409C-BE32-E72D297353CC}">
              <c16:uniqueId val="{00000000-1B5E-4E7D-932D-A9C6F43BC1CA}"/>
            </c:ext>
          </c:extLst>
        </c:ser>
        <c:ser>
          <c:idx val="1"/>
          <c:order val="1"/>
          <c:tx>
            <c:strRef>
              <c:f>Sheet1!$C$1</c:f>
              <c:strCache>
                <c:ptCount val="1"/>
                <c:pt idx="0">
                  <c:v>Result</c:v>
                </c:pt>
              </c:strCache>
            </c:strRef>
          </c:tx>
          <c:spPr>
            <a:ln w="25400">
              <a:solidFill>
                <a:schemeClr val="accent1"/>
              </a:solidFill>
            </a:ln>
          </c:spPr>
          <c:marker>
            <c:symbol val="diamond"/>
            <c:size val="7"/>
            <c:spPr>
              <a:solidFill>
                <a:schemeClr val="accent1"/>
              </a:solidFill>
              <a:ln>
                <a:solidFill>
                  <a:schemeClr val="accent1"/>
                </a:solidFill>
              </a:ln>
            </c:spPr>
          </c:marker>
          <c:cat>
            <c:strRef>
              <c:f>Sheet1!$A$2:$A$5</c:f>
              <c:strCache>
                <c:ptCount val="4"/>
                <c:pt idx="0">
                  <c:v>Q1</c:v>
                </c:pt>
                <c:pt idx="1">
                  <c:v>Q2</c:v>
                </c:pt>
                <c:pt idx="2">
                  <c:v>Q3</c:v>
                </c:pt>
                <c:pt idx="3">
                  <c:v>Q4</c:v>
                </c:pt>
              </c:strCache>
            </c:strRef>
          </c:cat>
          <c:val>
            <c:numRef>
              <c:f>Sheet1!$C$2:$C$5</c:f>
              <c:numCache>
                <c:formatCode>General</c:formatCode>
                <c:ptCount val="4"/>
                <c:pt idx="0">
                  <c:v>100</c:v>
                </c:pt>
                <c:pt idx="1">
                  <c:v>98</c:v>
                </c:pt>
                <c:pt idx="2">
                  <c:v>99</c:v>
                </c:pt>
                <c:pt idx="3">
                  <c:v>100</c:v>
                </c:pt>
              </c:numCache>
            </c:numRef>
          </c:val>
          <c:smooth val="0"/>
          <c:extLst>
            <c:ext xmlns:c16="http://schemas.microsoft.com/office/drawing/2014/chart" uri="{C3380CC4-5D6E-409C-BE32-E72D297353CC}">
              <c16:uniqueId val="{00000001-1B5E-4E7D-932D-A9C6F43BC1CA}"/>
            </c:ext>
          </c:extLst>
        </c:ser>
        <c:dLbls>
          <c:showLegendKey val="0"/>
          <c:showVal val="0"/>
          <c:showCatName val="0"/>
          <c:showSerName val="0"/>
          <c:showPercent val="0"/>
          <c:showBubbleSize val="0"/>
        </c:dLbls>
        <c:marker val="1"/>
        <c:smooth val="0"/>
        <c:axId val="7072768"/>
        <c:axId val="19137280"/>
      </c:lineChart>
      <c:lineChart>
        <c:grouping val="standard"/>
        <c:varyColors val="0"/>
        <c:ser>
          <c:idx val="2"/>
          <c:order val="2"/>
          <c:tx>
            <c:strRef>
              <c:f>Sheet1!$D$1</c:f>
              <c:strCache>
                <c:ptCount val="1"/>
                <c:pt idx="0">
                  <c:v>Volume</c:v>
                </c:pt>
              </c:strCache>
            </c:strRef>
          </c:tx>
          <c:spPr>
            <a:ln w="22225">
              <a:solidFill>
                <a:schemeClr val="accent6"/>
              </a:solidFill>
            </a:ln>
          </c:spPr>
          <c:marker>
            <c:symbol val="none"/>
          </c:marker>
          <c:cat>
            <c:strRef>
              <c:f>Sheet1!$A$2:$A$5</c:f>
              <c:strCache>
                <c:ptCount val="4"/>
                <c:pt idx="0">
                  <c:v>Q1</c:v>
                </c:pt>
                <c:pt idx="1">
                  <c:v>Q2</c:v>
                </c:pt>
                <c:pt idx="2">
                  <c:v>Q3</c:v>
                </c:pt>
                <c:pt idx="3">
                  <c:v>Q4</c:v>
                </c:pt>
              </c:strCache>
            </c:strRef>
          </c:cat>
          <c:val>
            <c:numRef>
              <c:f>Sheet1!$D$2:$D$5</c:f>
              <c:numCache>
                <c:formatCode>General</c:formatCode>
                <c:ptCount val="4"/>
                <c:pt idx="0">
                  <c:v>48</c:v>
                </c:pt>
                <c:pt idx="1">
                  <c:v>48</c:v>
                </c:pt>
                <c:pt idx="2">
                  <c:v>76</c:v>
                </c:pt>
                <c:pt idx="3">
                  <c:v>42</c:v>
                </c:pt>
              </c:numCache>
            </c:numRef>
          </c:val>
          <c:smooth val="0"/>
          <c:extLst>
            <c:ext xmlns:c16="http://schemas.microsoft.com/office/drawing/2014/chart" uri="{C3380CC4-5D6E-409C-BE32-E72D297353CC}">
              <c16:uniqueId val="{00000002-1B5E-4E7D-932D-A9C6F43BC1CA}"/>
            </c:ext>
          </c:extLst>
        </c:ser>
        <c:dLbls>
          <c:showLegendKey val="0"/>
          <c:showVal val="0"/>
          <c:showCatName val="0"/>
          <c:showSerName val="0"/>
          <c:showPercent val="0"/>
          <c:showBubbleSize val="0"/>
        </c:dLbls>
        <c:marker val="1"/>
        <c:smooth val="0"/>
        <c:axId val="19148800"/>
        <c:axId val="19138816"/>
      </c:lineChart>
      <c:catAx>
        <c:axId val="7072768"/>
        <c:scaling>
          <c:orientation val="minMax"/>
        </c:scaling>
        <c:delete val="0"/>
        <c:axPos val="b"/>
        <c:numFmt formatCode="General" sourceLinked="0"/>
        <c:majorTickMark val="none"/>
        <c:minorTickMark val="none"/>
        <c:tickLblPos val="nextTo"/>
        <c:txPr>
          <a:bodyPr/>
          <a:lstStyle/>
          <a:p>
            <a:pPr>
              <a:defRPr sz="800"/>
            </a:pPr>
            <a:endParaRPr lang="en-US"/>
          </a:p>
        </c:txPr>
        <c:crossAx val="19137280"/>
        <c:crosses val="autoZero"/>
        <c:auto val="1"/>
        <c:lblAlgn val="ctr"/>
        <c:lblOffset val="100"/>
        <c:noMultiLvlLbl val="0"/>
      </c:catAx>
      <c:valAx>
        <c:axId val="19137280"/>
        <c:scaling>
          <c:orientation val="minMax"/>
          <c:max val="100"/>
          <c:min val="20"/>
        </c:scaling>
        <c:delete val="0"/>
        <c:axPos val="l"/>
        <c:majorGridlines/>
        <c:numFmt formatCode="General" sourceLinked="1"/>
        <c:majorTickMark val="none"/>
        <c:minorTickMark val="none"/>
        <c:tickLblPos val="nextTo"/>
        <c:txPr>
          <a:bodyPr/>
          <a:lstStyle/>
          <a:p>
            <a:pPr>
              <a:defRPr sz="800"/>
            </a:pPr>
            <a:endParaRPr lang="en-US"/>
          </a:p>
        </c:txPr>
        <c:crossAx val="7072768"/>
        <c:crosses val="autoZero"/>
        <c:crossBetween val="between"/>
        <c:majorUnit val="20"/>
        <c:minorUnit val="5"/>
      </c:valAx>
      <c:valAx>
        <c:axId val="19138816"/>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9148800"/>
        <c:crosses val="max"/>
        <c:crossBetween val="between"/>
      </c:valAx>
      <c:catAx>
        <c:axId val="19148800"/>
        <c:scaling>
          <c:orientation val="minMax"/>
        </c:scaling>
        <c:delete val="1"/>
        <c:axPos val="b"/>
        <c:numFmt formatCode="General" sourceLinked="1"/>
        <c:majorTickMark val="out"/>
        <c:minorTickMark val="none"/>
        <c:tickLblPos val="nextTo"/>
        <c:crossAx val="19138816"/>
        <c:crosses val="autoZero"/>
        <c:auto val="1"/>
        <c:lblAlgn val="ctr"/>
        <c:lblOffset val="100"/>
        <c:noMultiLvlLbl val="0"/>
      </c:catAx>
    </c:plotArea>
    <c:legend>
      <c:legendPos val="b"/>
      <c:layout>
        <c:manualLayout>
          <c:xMode val="edge"/>
          <c:yMode val="edge"/>
          <c:x val="2.3809523809523773E-3"/>
          <c:y val="0.78303681634390299"/>
          <c:w val="0.99523809523809526"/>
          <c:h val="0.16290912960204298"/>
        </c:manualLayout>
      </c:layout>
      <c:overlay val="0"/>
      <c:txPr>
        <a:bodyPr/>
        <a:lstStyle/>
        <a:p>
          <a:pPr>
            <a:defRPr sz="800"/>
          </a:pPr>
          <a:endParaRPr lang="en-US"/>
        </a:p>
      </c:txPr>
    </c:legend>
    <c:plotVisOnly val="1"/>
    <c:dispBlanksAs val="gap"/>
    <c:showDLblsOverMax val="0"/>
  </c:chart>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27729472494087"/>
          <c:y val="0.10176461672813354"/>
          <c:w val="0.73050196163226866"/>
          <c:h val="0.5476430446194227"/>
        </c:manualLayout>
      </c:layout>
      <c:lineChart>
        <c:grouping val="standard"/>
        <c:varyColors val="0"/>
        <c:ser>
          <c:idx val="0"/>
          <c:order val="0"/>
          <c:tx>
            <c:strRef>
              <c:f>Sheet1!$B$1</c:f>
              <c:strCache>
                <c:ptCount val="1"/>
                <c:pt idx="0">
                  <c:v>Target</c:v>
                </c:pt>
              </c:strCache>
            </c:strRef>
          </c:tx>
          <c:spPr>
            <a:ln w="34925">
              <a:solidFill>
                <a:srgbClr val="C00000"/>
              </a:solidFill>
            </a:ln>
          </c:spPr>
          <c:marker>
            <c:symbol val="none"/>
          </c:marker>
          <c:cat>
            <c:strRef>
              <c:f>Sheet1!$A$2:$A$5</c:f>
              <c:strCache>
                <c:ptCount val="4"/>
                <c:pt idx="0">
                  <c:v>Q1</c:v>
                </c:pt>
                <c:pt idx="1">
                  <c:v>Q2</c:v>
                </c:pt>
                <c:pt idx="2">
                  <c:v>Q3</c:v>
                </c:pt>
                <c:pt idx="3">
                  <c:v>Q4</c:v>
                </c:pt>
              </c:strCache>
            </c:strRef>
          </c:cat>
          <c:val>
            <c:numRef>
              <c:f>Sheet1!$B$2:$B$5</c:f>
              <c:numCache>
                <c:formatCode>General</c:formatCode>
                <c:ptCount val="4"/>
                <c:pt idx="0">
                  <c:v>12</c:v>
                </c:pt>
                <c:pt idx="1">
                  <c:v>12</c:v>
                </c:pt>
                <c:pt idx="2">
                  <c:v>12</c:v>
                </c:pt>
                <c:pt idx="3">
                  <c:v>12</c:v>
                </c:pt>
              </c:numCache>
            </c:numRef>
          </c:val>
          <c:smooth val="0"/>
          <c:extLst>
            <c:ext xmlns:c16="http://schemas.microsoft.com/office/drawing/2014/chart" uri="{C3380CC4-5D6E-409C-BE32-E72D297353CC}">
              <c16:uniqueId val="{00000000-6206-48BD-92F4-708A6094C0AD}"/>
            </c:ext>
          </c:extLst>
        </c:ser>
        <c:ser>
          <c:idx val="1"/>
          <c:order val="1"/>
          <c:tx>
            <c:strRef>
              <c:f>Sheet1!$C$1</c:f>
              <c:strCache>
                <c:ptCount val="1"/>
                <c:pt idx="0">
                  <c:v>Average</c:v>
                </c:pt>
              </c:strCache>
            </c:strRef>
          </c:tx>
          <c:spPr>
            <a:ln w="25400">
              <a:solidFill>
                <a:schemeClr val="accent4"/>
              </a:solidFill>
            </a:ln>
          </c:spPr>
          <c:marker>
            <c:symbol val="diamond"/>
            <c:size val="7"/>
            <c:spPr>
              <a:solidFill>
                <a:schemeClr val="accent4"/>
              </a:solidFill>
              <a:ln>
                <a:solidFill>
                  <a:schemeClr val="accent4"/>
                </a:solidFill>
              </a:ln>
            </c:spPr>
          </c:marker>
          <c:cat>
            <c:strRef>
              <c:f>Sheet1!$A$2:$A$5</c:f>
              <c:strCache>
                <c:ptCount val="4"/>
                <c:pt idx="0">
                  <c:v>Q1</c:v>
                </c:pt>
                <c:pt idx="1">
                  <c:v>Q2</c:v>
                </c:pt>
                <c:pt idx="2">
                  <c:v>Q3</c:v>
                </c:pt>
                <c:pt idx="3">
                  <c:v>Q4</c:v>
                </c:pt>
              </c:strCache>
            </c:strRef>
          </c:cat>
          <c:val>
            <c:numRef>
              <c:f>Sheet1!$C$2:$C$5</c:f>
              <c:numCache>
                <c:formatCode>General</c:formatCode>
                <c:ptCount val="4"/>
                <c:pt idx="0">
                  <c:v>10.84</c:v>
                </c:pt>
                <c:pt idx="1">
                  <c:v>12</c:v>
                </c:pt>
                <c:pt idx="2">
                  <c:v>12.83</c:v>
                </c:pt>
                <c:pt idx="3">
                  <c:v>12.72</c:v>
                </c:pt>
              </c:numCache>
            </c:numRef>
          </c:val>
          <c:smooth val="0"/>
          <c:extLst>
            <c:ext xmlns:c16="http://schemas.microsoft.com/office/drawing/2014/chart" uri="{C3380CC4-5D6E-409C-BE32-E72D297353CC}">
              <c16:uniqueId val="{00000001-6206-48BD-92F4-708A6094C0AD}"/>
            </c:ext>
          </c:extLst>
        </c:ser>
        <c:ser>
          <c:idx val="2"/>
          <c:order val="2"/>
          <c:tx>
            <c:strRef>
              <c:f>Sheet1!$D$1</c:f>
              <c:strCache>
                <c:ptCount val="1"/>
                <c:pt idx="0">
                  <c:v>Median</c:v>
                </c:pt>
              </c:strCache>
            </c:strRef>
          </c:tx>
          <c:spPr>
            <a:ln w="25400">
              <a:solidFill>
                <a:schemeClr val="accent5">
                  <a:lumMod val="75000"/>
                </a:schemeClr>
              </a:solidFill>
            </a:ln>
          </c:spPr>
          <c:marker>
            <c:symbol val="diamond"/>
            <c:size val="7"/>
            <c:spPr>
              <a:solidFill>
                <a:schemeClr val="accent5">
                  <a:lumMod val="75000"/>
                </a:schemeClr>
              </a:solidFill>
              <a:ln>
                <a:solidFill>
                  <a:schemeClr val="accent5">
                    <a:lumMod val="75000"/>
                  </a:schemeClr>
                </a:solidFill>
              </a:ln>
            </c:spPr>
          </c:marker>
          <c:cat>
            <c:strRef>
              <c:f>Sheet1!$A$2:$A$5</c:f>
              <c:strCache>
                <c:ptCount val="4"/>
                <c:pt idx="0">
                  <c:v>Q1</c:v>
                </c:pt>
                <c:pt idx="1">
                  <c:v>Q2</c:v>
                </c:pt>
                <c:pt idx="2">
                  <c:v>Q3</c:v>
                </c:pt>
                <c:pt idx="3">
                  <c:v>Q4</c:v>
                </c:pt>
              </c:strCache>
            </c:strRef>
          </c:cat>
          <c:val>
            <c:numRef>
              <c:f>Sheet1!$D$2:$D$5</c:f>
              <c:numCache>
                <c:formatCode>General</c:formatCode>
                <c:ptCount val="4"/>
                <c:pt idx="0">
                  <c:v>6.9</c:v>
                </c:pt>
                <c:pt idx="1">
                  <c:v>6.9</c:v>
                </c:pt>
                <c:pt idx="2">
                  <c:v>6.2</c:v>
                </c:pt>
                <c:pt idx="3">
                  <c:v>6.8</c:v>
                </c:pt>
              </c:numCache>
            </c:numRef>
          </c:val>
          <c:smooth val="0"/>
          <c:extLst>
            <c:ext xmlns:c16="http://schemas.microsoft.com/office/drawing/2014/chart" uri="{C3380CC4-5D6E-409C-BE32-E72D297353CC}">
              <c16:uniqueId val="{00000002-6206-48BD-92F4-708A6094C0AD}"/>
            </c:ext>
          </c:extLst>
        </c:ser>
        <c:dLbls>
          <c:showLegendKey val="0"/>
          <c:showVal val="0"/>
          <c:showCatName val="0"/>
          <c:showSerName val="0"/>
          <c:showPercent val="0"/>
          <c:showBubbleSize val="0"/>
        </c:dLbls>
        <c:marker val="1"/>
        <c:smooth val="0"/>
        <c:axId val="19178240"/>
        <c:axId val="19179776"/>
      </c:lineChart>
      <c:lineChart>
        <c:grouping val="standard"/>
        <c:varyColors val="0"/>
        <c:ser>
          <c:idx val="3"/>
          <c:order val="3"/>
          <c:tx>
            <c:strRef>
              <c:f>Sheet1!$E$1</c:f>
              <c:strCache>
                <c:ptCount val="1"/>
                <c:pt idx="0">
                  <c:v>Volume</c:v>
                </c:pt>
              </c:strCache>
            </c:strRef>
          </c:tx>
          <c:spPr>
            <a:ln w="22225">
              <a:solidFill>
                <a:schemeClr val="accent6"/>
              </a:solidFill>
            </a:ln>
          </c:spPr>
          <c:marker>
            <c:symbol val="none"/>
          </c:marker>
          <c:cat>
            <c:strRef>
              <c:f>Sheet1!$A$2:$A$5</c:f>
              <c:strCache>
                <c:ptCount val="4"/>
                <c:pt idx="0">
                  <c:v>Q1</c:v>
                </c:pt>
                <c:pt idx="1">
                  <c:v>Q2</c:v>
                </c:pt>
                <c:pt idx="2">
                  <c:v>Q3</c:v>
                </c:pt>
                <c:pt idx="3">
                  <c:v>Q4</c:v>
                </c:pt>
              </c:strCache>
            </c:strRef>
          </c:cat>
          <c:val>
            <c:numRef>
              <c:f>Sheet1!$E$2:$E$5</c:f>
              <c:numCache>
                <c:formatCode>General</c:formatCode>
                <c:ptCount val="4"/>
                <c:pt idx="0">
                  <c:v>204</c:v>
                </c:pt>
                <c:pt idx="1">
                  <c:v>192</c:v>
                </c:pt>
                <c:pt idx="2">
                  <c:v>188</c:v>
                </c:pt>
                <c:pt idx="3">
                  <c:v>198</c:v>
                </c:pt>
              </c:numCache>
            </c:numRef>
          </c:val>
          <c:smooth val="0"/>
          <c:extLst>
            <c:ext xmlns:c16="http://schemas.microsoft.com/office/drawing/2014/chart" uri="{C3380CC4-5D6E-409C-BE32-E72D297353CC}">
              <c16:uniqueId val="{00000003-6206-48BD-92F4-708A6094C0AD}"/>
            </c:ext>
          </c:extLst>
        </c:ser>
        <c:dLbls>
          <c:showLegendKey val="0"/>
          <c:showVal val="0"/>
          <c:showCatName val="0"/>
          <c:showSerName val="0"/>
          <c:showPercent val="0"/>
          <c:showBubbleSize val="0"/>
        </c:dLbls>
        <c:marker val="1"/>
        <c:smooth val="0"/>
        <c:axId val="19195392"/>
        <c:axId val="19193856"/>
      </c:lineChart>
      <c:catAx>
        <c:axId val="19178240"/>
        <c:scaling>
          <c:orientation val="minMax"/>
        </c:scaling>
        <c:delete val="0"/>
        <c:axPos val="b"/>
        <c:numFmt formatCode="General" sourceLinked="0"/>
        <c:majorTickMark val="none"/>
        <c:minorTickMark val="none"/>
        <c:tickLblPos val="nextTo"/>
        <c:txPr>
          <a:bodyPr/>
          <a:lstStyle/>
          <a:p>
            <a:pPr>
              <a:defRPr sz="800"/>
            </a:pPr>
            <a:endParaRPr lang="en-US"/>
          </a:p>
        </c:txPr>
        <c:crossAx val="19179776"/>
        <c:crosses val="autoZero"/>
        <c:auto val="1"/>
        <c:lblAlgn val="ctr"/>
        <c:lblOffset val="100"/>
        <c:noMultiLvlLbl val="0"/>
      </c:catAx>
      <c:valAx>
        <c:axId val="19179776"/>
        <c:scaling>
          <c:orientation val="minMax"/>
          <c:max val="25"/>
          <c:min val="0"/>
        </c:scaling>
        <c:delete val="0"/>
        <c:axPos val="l"/>
        <c:majorGridlines/>
        <c:numFmt formatCode="General" sourceLinked="1"/>
        <c:majorTickMark val="none"/>
        <c:minorTickMark val="none"/>
        <c:tickLblPos val="nextTo"/>
        <c:txPr>
          <a:bodyPr/>
          <a:lstStyle/>
          <a:p>
            <a:pPr>
              <a:defRPr sz="800"/>
            </a:pPr>
            <a:endParaRPr lang="en-US"/>
          </a:p>
        </c:txPr>
        <c:crossAx val="19178240"/>
        <c:crosses val="autoZero"/>
        <c:crossBetween val="between"/>
        <c:majorUnit val="5"/>
      </c:valAx>
      <c:valAx>
        <c:axId val="19193856"/>
        <c:scaling>
          <c:orientation val="minMax"/>
          <c:min val="100"/>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9195392"/>
        <c:crosses val="max"/>
        <c:crossBetween val="between"/>
      </c:valAx>
      <c:catAx>
        <c:axId val="19195392"/>
        <c:scaling>
          <c:orientation val="minMax"/>
        </c:scaling>
        <c:delete val="1"/>
        <c:axPos val="b"/>
        <c:numFmt formatCode="General" sourceLinked="1"/>
        <c:majorTickMark val="out"/>
        <c:minorTickMark val="none"/>
        <c:tickLblPos val="nextTo"/>
        <c:crossAx val="19193856"/>
        <c:crosses val="autoZero"/>
        <c:auto val="1"/>
        <c:lblAlgn val="ctr"/>
        <c:lblOffset val="100"/>
        <c:noMultiLvlLbl val="0"/>
      </c:catAx>
    </c:plotArea>
    <c:legend>
      <c:legendPos val="b"/>
      <c:layout>
        <c:manualLayout>
          <c:xMode val="edge"/>
          <c:yMode val="edge"/>
          <c:x val="4.7142440528267299E-2"/>
          <c:y val="0.76725544442079896"/>
          <c:w val="0.92027655258475516"/>
          <c:h val="0.23274460186767029"/>
        </c:manualLayout>
      </c:layout>
      <c:overlay val="0"/>
      <c:txPr>
        <a:bodyPr/>
        <a:lstStyle/>
        <a:p>
          <a:pPr>
            <a:defRPr sz="800"/>
          </a:pPr>
          <a:endParaRPr lang="en-US"/>
        </a:p>
      </c:txPr>
    </c:legend>
    <c:plotVisOnly val="1"/>
    <c:dispBlanksAs val="gap"/>
    <c:showDLblsOverMax val="0"/>
  </c:chart>
  <c:spPr>
    <a:ln>
      <a:noFill/>
    </a:ln>
  </c:sp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52956374984195"/>
          <c:y val="9.3102890440581718E-2"/>
          <c:w val="0.70224969260736758"/>
          <c:h val="0.50533485201142314"/>
        </c:manualLayout>
      </c:layout>
      <c:lineChart>
        <c:grouping val="standard"/>
        <c:varyColors val="0"/>
        <c:ser>
          <c:idx val="0"/>
          <c:order val="0"/>
          <c:tx>
            <c:strRef>
              <c:f>Sheet1!$B$1</c:f>
              <c:strCache>
                <c:ptCount val="1"/>
                <c:pt idx="0">
                  <c:v>Average</c:v>
                </c:pt>
              </c:strCache>
            </c:strRef>
          </c:tx>
          <c:spPr>
            <a:ln w="25400">
              <a:solidFill>
                <a:schemeClr val="accent4"/>
              </a:solidFill>
            </a:ln>
          </c:spPr>
          <c:marker>
            <c:symbol val="diamond"/>
            <c:size val="7"/>
            <c:spPr>
              <a:solidFill>
                <a:schemeClr val="accent4"/>
              </a:solidFill>
              <a:ln>
                <a:solidFill>
                  <a:schemeClr val="accent4"/>
                </a:solidFill>
              </a:ln>
            </c:spPr>
          </c:marker>
          <c:cat>
            <c:strRef>
              <c:f>Sheet1!$A$2:$A$5</c:f>
              <c:strCache>
                <c:ptCount val="4"/>
                <c:pt idx="0">
                  <c:v>Q1</c:v>
                </c:pt>
                <c:pt idx="1">
                  <c:v>Q2</c:v>
                </c:pt>
                <c:pt idx="2">
                  <c:v>Q3</c:v>
                </c:pt>
                <c:pt idx="3">
                  <c:v>Q4</c:v>
                </c:pt>
              </c:strCache>
            </c:strRef>
          </c:cat>
          <c:val>
            <c:numRef>
              <c:f>Sheet1!$B$2:$B$5</c:f>
              <c:numCache>
                <c:formatCode>General</c:formatCode>
                <c:ptCount val="4"/>
                <c:pt idx="0">
                  <c:v>34</c:v>
                </c:pt>
                <c:pt idx="1">
                  <c:v>114</c:v>
                </c:pt>
                <c:pt idx="2">
                  <c:v>91</c:v>
                </c:pt>
                <c:pt idx="3">
                  <c:v>180</c:v>
                </c:pt>
              </c:numCache>
            </c:numRef>
          </c:val>
          <c:smooth val="0"/>
          <c:extLst>
            <c:ext xmlns:c16="http://schemas.microsoft.com/office/drawing/2014/chart" uri="{C3380CC4-5D6E-409C-BE32-E72D297353CC}">
              <c16:uniqueId val="{00000000-BA89-487E-8A2D-118D7F80A1D4}"/>
            </c:ext>
          </c:extLst>
        </c:ser>
        <c:ser>
          <c:idx val="1"/>
          <c:order val="1"/>
          <c:tx>
            <c:strRef>
              <c:f>Sheet1!$C$1</c:f>
              <c:strCache>
                <c:ptCount val="1"/>
                <c:pt idx="0">
                  <c:v>Median</c:v>
                </c:pt>
              </c:strCache>
            </c:strRef>
          </c:tx>
          <c:spPr>
            <a:ln w="25400">
              <a:solidFill>
                <a:schemeClr val="accent6">
                  <a:lumMod val="50000"/>
                </a:schemeClr>
              </a:solidFill>
            </a:ln>
          </c:spPr>
          <c:marker>
            <c:symbol val="diamond"/>
            <c:size val="7"/>
            <c:spPr>
              <a:solidFill>
                <a:schemeClr val="accent6">
                  <a:lumMod val="50000"/>
                </a:schemeClr>
              </a:solidFill>
              <a:ln>
                <a:solidFill>
                  <a:schemeClr val="accent6">
                    <a:lumMod val="50000"/>
                  </a:schemeClr>
                </a:solidFill>
              </a:ln>
            </c:spPr>
          </c:marker>
          <c:cat>
            <c:strRef>
              <c:f>Sheet1!$A$2:$A$5</c:f>
              <c:strCache>
                <c:ptCount val="4"/>
                <c:pt idx="0">
                  <c:v>Q1</c:v>
                </c:pt>
                <c:pt idx="1">
                  <c:v>Q2</c:v>
                </c:pt>
                <c:pt idx="2">
                  <c:v>Q3</c:v>
                </c:pt>
                <c:pt idx="3">
                  <c:v>Q4</c:v>
                </c:pt>
              </c:strCache>
            </c:strRef>
          </c:cat>
          <c:val>
            <c:numRef>
              <c:f>Sheet1!$C$2:$C$5</c:f>
              <c:numCache>
                <c:formatCode>General</c:formatCode>
                <c:ptCount val="4"/>
                <c:pt idx="0">
                  <c:v>5.9</c:v>
                </c:pt>
                <c:pt idx="1">
                  <c:v>13.9</c:v>
                </c:pt>
                <c:pt idx="2">
                  <c:v>15.1</c:v>
                </c:pt>
                <c:pt idx="3">
                  <c:v>24</c:v>
                </c:pt>
              </c:numCache>
            </c:numRef>
          </c:val>
          <c:smooth val="0"/>
          <c:extLst>
            <c:ext xmlns:c16="http://schemas.microsoft.com/office/drawing/2014/chart" uri="{C3380CC4-5D6E-409C-BE32-E72D297353CC}">
              <c16:uniqueId val="{00000001-BA89-487E-8A2D-118D7F80A1D4}"/>
            </c:ext>
          </c:extLst>
        </c:ser>
        <c:ser>
          <c:idx val="2"/>
          <c:order val="2"/>
          <c:tx>
            <c:strRef>
              <c:f>Sheet1!$D$1</c:f>
              <c:strCache>
                <c:ptCount val="1"/>
                <c:pt idx="0">
                  <c:v>80th %</c:v>
                </c:pt>
              </c:strCache>
            </c:strRef>
          </c:tx>
          <c:spPr>
            <a:ln w="25400">
              <a:solidFill>
                <a:schemeClr val="accent5">
                  <a:lumMod val="75000"/>
                </a:schemeClr>
              </a:solidFill>
            </a:ln>
          </c:spPr>
          <c:marker>
            <c:symbol val="diamond"/>
            <c:size val="7"/>
            <c:spPr>
              <a:solidFill>
                <a:schemeClr val="accent5">
                  <a:lumMod val="75000"/>
                </a:schemeClr>
              </a:solidFill>
              <a:ln>
                <a:solidFill>
                  <a:schemeClr val="accent5">
                    <a:lumMod val="75000"/>
                  </a:schemeClr>
                </a:solidFill>
              </a:ln>
            </c:spPr>
          </c:marker>
          <c:cat>
            <c:strRef>
              <c:f>Sheet1!$A$2:$A$5</c:f>
              <c:strCache>
                <c:ptCount val="4"/>
                <c:pt idx="0">
                  <c:v>Q1</c:v>
                </c:pt>
                <c:pt idx="1">
                  <c:v>Q2</c:v>
                </c:pt>
                <c:pt idx="2">
                  <c:v>Q3</c:v>
                </c:pt>
                <c:pt idx="3">
                  <c:v>Q4</c:v>
                </c:pt>
              </c:strCache>
            </c:strRef>
          </c:cat>
          <c:val>
            <c:numRef>
              <c:f>Sheet1!$D$2:$D$5</c:f>
              <c:numCache>
                <c:formatCode>General</c:formatCode>
                <c:ptCount val="4"/>
                <c:pt idx="0">
                  <c:v>24.88</c:v>
                </c:pt>
                <c:pt idx="1">
                  <c:v>119.87</c:v>
                </c:pt>
                <c:pt idx="2">
                  <c:v>132.91999999999999</c:v>
                </c:pt>
                <c:pt idx="3">
                  <c:v>324.95</c:v>
                </c:pt>
              </c:numCache>
            </c:numRef>
          </c:val>
          <c:smooth val="0"/>
          <c:extLst>
            <c:ext xmlns:c16="http://schemas.microsoft.com/office/drawing/2014/chart" uri="{C3380CC4-5D6E-409C-BE32-E72D297353CC}">
              <c16:uniqueId val="{00000002-BA89-487E-8A2D-118D7F80A1D4}"/>
            </c:ext>
          </c:extLst>
        </c:ser>
        <c:dLbls>
          <c:showLegendKey val="0"/>
          <c:showVal val="0"/>
          <c:showCatName val="0"/>
          <c:showSerName val="0"/>
          <c:showPercent val="0"/>
          <c:showBubbleSize val="0"/>
        </c:dLbls>
        <c:marker val="1"/>
        <c:smooth val="0"/>
        <c:axId val="19405056"/>
        <c:axId val="19410944"/>
      </c:lineChart>
      <c:lineChart>
        <c:grouping val="standard"/>
        <c:varyColors val="0"/>
        <c:ser>
          <c:idx val="3"/>
          <c:order val="3"/>
          <c:tx>
            <c:strRef>
              <c:f>Sheet1!$E$1</c:f>
              <c:strCache>
                <c:ptCount val="1"/>
                <c:pt idx="0">
                  <c:v>Volume</c:v>
                </c:pt>
              </c:strCache>
            </c:strRef>
          </c:tx>
          <c:spPr>
            <a:ln w="25400">
              <a:solidFill>
                <a:schemeClr val="accent6"/>
              </a:solidFill>
            </a:ln>
          </c:spPr>
          <c:marker>
            <c:symbol val="none"/>
          </c:marker>
          <c:cat>
            <c:strRef>
              <c:f>Sheet1!$A$2:$A$5</c:f>
              <c:strCache>
                <c:ptCount val="4"/>
                <c:pt idx="0">
                  <c:v>Q1</c:v>
                </c:pt>
                <c:pt idx="1">
                  <c:v>Q2</c:v>
                </c:pt>
                <c:pt idx="2">
                  <c:v>Q3</c:v>
                </c:pt>
                <c:pt idx="3">
                  <c:v>Q4</c:v>
                </c:pt>
              </c:strCache>
            </c:strRef>
          </c:cat>
          <c:val>
            <c:numRef>
              <c:f>Sheet1!$E$2:$E$5</c:f>
              <c:numCache>
                <c:formatCode>General</c:formatCode>
                <c:ptCount val="4"/>
                <c:pt idx="0">
                  <c:v>714</c:v>
                </c:pt>
                <c:pt idx="1">
                  <c:v>714</c:v>
                </c:pt>
                <c:pt idx="2">
                  <c:v>714</c:v>
                </c:pt>
                <c:pt idx="3">
                  <c:v>714</c:v>
                </c:pt>
              </c:numCache>
            </c:numRef>
          </c:val>
          <c:smooth val="0"/>
          <c:extLst>
            <c:ext xmlns:c16="http://schemas.microsoft.com/office/drawing/2014/chart" uri="{C3380CC4-5D6E-409C-BE32-E72D297353CC}">
              <c16:uniqueId val="{00000003-BA89-487E-8A2D-118D7F80A1D4}"/>
            </c:ext>
          </c:extLst>
        </c:ser>
        <c:dLbls>
          <c:showLegendKey val="0"/>
          <c:showVal val="0"/>
          <c:showCatName val="0"/>
          <c:showSerName val="0"/>
          <c:showPercent val="0"/>
          <c:showBubbleSize val="0"/>
        </c:dLbls>
        <c:marker val="1"/>
        <c:smooth val="0"/>
        <c:axId val="19414016"/>
        <c:axId val="19412480"/>
      </c:lineChart>
      <c:catAx>
        <c:axId val="19405056"/>
        <c:scaling>
          <c:orientation val="minMax"/>
        </c:scaling>
        <c:delete val="0"/>
        <c:axPos val="b"/>
        <c:numFmt formatCode="General" sourceLinked="0"/>
        <c:majorTickMark val="none"/>
        <c:minorTickMark val="none"/>
        <c:tickLblPos val="nextTo"/>
        <c:txPr>
          <a:bodyPr/>
          <a:lstStyle/>
          <a:p>
            <a:pPr>
              <a:defRPr sz="800"/>
            </a:pPr>
            <a:endParaRPr lang="en-US"/>
          </a:p>
        </c:txPr>
        <c:crossAx val="19410944"/>
        <c:crosses val="autoZero"/>
        <c:auto val="1"/>
        <c:lblAlgn val="ctr"/>
        <c:lblOffset val="100"/>
        <c:noMultiLvlLbl val="0"/>
      </c:catAx>
      <c:valAx>
        <c:axId val="19410944"/>
        <c:scaling>
          <c:orientation val="minMax"/>
        </c:scaling>
        <c:delete val="0"/>
        <c:axPos val="l"/>
        <c:majorGridlines/>
        <c:numFmt formatCode="General" sourceLinked="1"/>
        <c:majorTickMark val="none"/>
        <c:minorTickMark val="none"/>
        <c:tickLblPos val="nextTo"/>
        <c:txPr>
          <a:bodyPr/>
          <a:lstStyle/>
          <a:p>
            <a:pPr>
              <a:defRPr sz="800"/>
            </a:pPr>
            <a:endParaRPr lang="en-US"/>
          </a:p>
        </c:txPr>
        <c:crossAx val="19405056"/>
        <c:crosses val="autoZero"/>
        <c:crossBetween val="between"/>
        <c:majorUnit val="200"/>
      </c:valAx>
      <c:valAx>
        <c:axId val="19412480"/>
        <c:scaling>
          <c:orientation val="minMax"/>
        </c:scaling>
        <c:delete val="0"/>
        <c:axPos val="r"/>
        <c:numFmt formatCode="General" sourceLinked="1"/>
        <c:majorTickMark val="out"/>
        <c:minorTickMark val="none"/>
        <c:tickLblPos val="nextTo"/>
        <c:txPr>
          <a:bodyPr/>
          <a:lstStyle/>
          <a:p>
            <a:pPr>
              <a:defRPr sz="800">
                <a:solidFill>
                  <a:schemeClr val="accent6"/>
                </a:solidFill>
              </a:defRPr>
            </a:pPr>
            <a:endParaRPr lang="en-US"/>
          </a:p>
        </c:txPr>
        <c:crossAx val="19414016"/>
        <c:crosses val="max"/>
        <c:crossBetween val="between"/>
      </c:valAx>
      <c:catAx>
        <c:axId val="19414016"/>
        <c:scaling>
          <c:orientation val="minMax"/>
        </c:scaling>
        <c:delete val="1"/>
        <c:axPos val="b"/>
        <c:numFmt formatCode="General" sourceLinked="1"/>
        <c:majorTickMark val="out"/>
        <c:minorTickMark val="none"/>
        <c:tickLblPos val="nextTo"/>
        <c:crossAx val="19412480"/>
        <c:crosses val="autoZero"/>
        <c:auto val="1"/>
        <c:lblAlgn val="ctr"/>
        <c:lblOffset val="100"/>
        <c:noMultiLvlLbl val="0"/>
      </c:catAx>
    </c:plotArea>
    <c:legend>
      <c:legendPos val="b"/>
      <c:layout>
        <c:manualLayout>
          <c:xMode val="edge"/>
          <c:yMode val="edge"/>
          <c:x val="2.7157932928851658E-2"/>
          <c:y val="0.79174301325541852"/>
          <c:w val="0.9363749475462646"/>
          <c:h val="0.15794252133577644"/>
        </c:manualLayout>
      </c:layout>
      <c:overlay val="0"/>
      <c:txPr>
        <a:bodyPr/>
        <a:lstStyle/>
        <a:p>
          <a:pPr>
            <a:defRPr sz="800"/>
          </a:pPr>
          <a:endParaRPr lang="en-US"/>
        </a:p>
      </c:txPr>
    </c:legend>
    <c:plotVisOnly val="1"/>
    <c:dispBlanksAs val="gap"/>
    <c:showDLblsOverMax val="0"/>
  </c:chart>
  <c:spPr>
    <a:noFill/>
    <a:ln>
      <a:noFill/>
    </a:ln>
  </c:sp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Sheet1!$B$1</c:f>
              <c:strCache>
                <c:ptCount val="1"/>
                <c:pt idx="0">
                  <c:v>Series 1</c:v>
                </c:pt>
              </c:strCache>
            </c:strRef>
          </c:tx>
          <c:spPr>
            <a:solidFill>
              <a:schemeClr val="accent1"/>
            </a:solidFill>
            <a:ln>
              <a:noFill/>
            </a:ln>
            <a:effectLst/>
            <a:sp3d/>
          </c:spPr>
          <c:invertIfNegative val="0"/>
          <c:cat>
            <c:strRef>
              <c:f>Sheet1!$A$2</c:f>
              <c:strCache>
                <c:ptCount val="1"/>
                <c:pt idx="0">
                  <c:v>Category 1</c:v>
                </c:pt>
              </c:strCache>
            </c:strRef>
          </c:cat>
          <c:val>
            <c:numRef>
              <c:f>Sheet1!$B$2</c:f>
              <c:numCache>
                <c:formatCode>General</c:formatCode>
                <c:ptCount val="1"/>
                <c:pt idx="0">
                  <c:v>-962</c:v>
                </c:pt>
              </c:numCache>
            </c:numRef>
          </c:val>
          <c:extLst>
            <c:ext xmlns:c16="http://schemas.microsoft.com/office/drawing/2014/chart" uri="{C3380CC4-5D6E-409C-BE32-E72D297353CC}">
              <c16:uniqueId val="{00000000-7776-4176-B295-30D126D471D6}"/>
            </c:ext>
          </c:extLst>
        </c:ser>
        <c:ser>
          <c:idx val="1"/>
          <c:order val="1"/>
          <c:tx>
            <c:strRef>
              <c:f>Sheet1!$C$1</c:f>
              <c:strCache>
                <c:ptCount val="1"/>
                <c:pt idx="0">
                  <c:v>Series 2</c:v>
                </c:pt>
              </c:strCache>
            </c:strRef>
          </c:tx>
          <c:spPr>
            <a:solidFill>
              <a:schemeClr val="bg1">
                <a:lumMod val="75000"/>
                <a:alpha val="30000"/>
              </a:schemeClr>
            </a:solidFill>
            <a:ln>
              <a:noFill/>
            </a:ln>
            <a:effectLst/>
            <a:sp3d/>
          </c:spPr>
          <c:invertIfNegative val="0"/>
          <c:cat>
            <c:strRef>
              <c:f>Sheet1!$A$2</c:f>
              <c:strCache>
                <c:ptCount val="1"/>
                <c:pt idx="0">
                  <c:v>Category 1</c:v>
                </c:pt>
              </c:strCache>
            </c:strRef>
          </c:cat>
          <c:val>
            <c:numRef>
              <c:f>Sheet1!$C$2</c:f>
              <c:numCache>
                <c:formatCode>General</c:formatCode>
                <c:ptCount val="1"/>
                <c:pt idx="0">
                  <c:v>110</c:v>
                </c:pt>
              </c:numCache>
            </c:numRef>
          </c:val>
          <c:extLst>
            <c:ext xmlns:c16="http://schemas.microsoft.com/office/drawing/2014/chart" uri="{C3380CC4-5D6E-409C-BE32-E72D297353CC}">
              <c16:uniqueId val="{00000001-7776-4176-B295-30D126D471D6}"/>
            </c:ext>
          </c:extLst>
        </c:ser>
        <c:ser>
          <c:idx val="2"/>
          <c:order val="2"/>
          <c:tx>
            <c:strRef>
              <c:f>Sheet1!$D$1</c:f>
              <c:strCache>
                <c:ptCount val="1"/>
                <c:pt idx="0">
                  <c:v>Column1</c:v>
                </c:pt>
              </c:strCache>
            </c:strRef>
          </c:tx>
          <c:spPr>
            <a:solidFill>
              <a:schemeClr val="accent3"/>
            </a:solidFill>
            <a:ln>
              <a:noFill/>
            </a:ln>
            <a:effectLst/>
            <a:sp3d/>
          </c:spPr>
          <c:invertIfNegative val="0"/>
          <c:cat>
            <c:strRef>
              <c:f>Sheet1!$A$2</c:f>
              <c:strCache>
                <c:ptCount val="1"/>
                <c:pt idx="0">
                  <c:v>Category 1</c:v>
                </c:pt>
              </c:strCache>
            </c:strRef>
          </c:cat>
          <c:val>
            <c:numRef>
              <c:f>Sheet1!$D$2</c:f>
              <c:numCache>
                <c:formatCode>General</c:formatCode>
                <c:ptCount val="1"/>
              </c:numCache>
            </c:numRef>
          </c:val>
          <c:extLst>
            <c:ext xmlns:c16="http://schemas.microsoft.com/office/drawing/2014/chart" uri="{C3380CC4-5D6E-409C-BE32-E72D297353CC}">
              <c16:uniqueId val="{00000002-7776-4176-B295-30D126D471D6}"/>
            </c:ext>
          </c:extLst>
        </c:ser>
        <c:dLbls>
          <c:showLegendKey val="0"/>
          <c:showVal val="0"/>
          <c:showCatName val="0"/>
          <c:showSerName val="0"/>
          <c:showPercent val="0"/>
          <c:showBubbleSize val="0"/>
        </c:dLbls>
        <c:gapWidth val="140"/>
        <c:gapDepth val="104"/>
        <c:shape val="box"/>
        <c:axId val="1827868704"/>
        <c:axId val="1954180736"/>
        <c:axId val="0"/>
      </c:bar3DChart>
      <c:catAx>
        <c:axId val="1827868704"/>
        <c:scaling>
          <c:orientation val="minMax"/>
        </c:scaling>
        <c:delete val="1"/>
        <c:axPos val="l"/>
        <c:numFmt formatCode="General" sourceLinked="1"/>
        <c:majorTickMark val="none"/>
        <c:minorTickMark val="none"/>
        <c:tickLblPos val="nextTo"/>
        <c:crossAx val="1954180736"/>
        <c:crosses val="autoZero"/>
        <c:auto val="1"/>
        <c:lblAlgn val="ctr"/>
        <c:lblOffset val="100"/>
        <c:noMultiLvlLbl val="0"/>
      </c:catAx>
      <c:valAx>
        <c:axId val="1954180736"/>
        <c:scaling>
          <c:orientation val="minMax"/>
        </c:scaling>
        <c:delete val="1"/>
        <c:axPos val="b"/>
        <c:majorGridlines>
          <c:spPr>
            <a:ln w="9525" cap="flat" cmpd="sng" algn="ctr">
              <a:noFill/>
              <a:round/>
            </a:ln>
            <a:effectLst/>
          </c:spPr>
        </c:majorGridlines>
        <c:numFmt formatCode="General" sourceLinked="1"/>
        <c:majorTickMark val="none"/>
        <c:minorTickMark val="none"/>
        <c:tickLblPos val="nextTo"/>
        <c:crossAx val="1827868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Sheet1!$B$1</c:f>
              <c:strCache>
                <c:ptCount val="1"/>
                <c:pt idx="0">
                  <c:v>Series 1</c:v>
                </c:pt>
              </c:strCache>
            </c:strRef>
          </c:tx>
          <c:spPr>
            <a:solidFill>
              <a:srgbClr val="00B050"/>
            </a:solidFill>
            <a:ln>
              <a:noFill/>
            </a:ln>
            <a:effectLst/>
          </c:spPr>
          <c:invertIfNegative val="0"/>
          <c:cat>
            <c:strRef>
              <c:f>Sheet1!$A$2</c:f>
              <c:strCache>
                <c:ptCount val="1"/>
                <c:pt idx="0">
                  <c:v>Category 1</c:v>
                </c:pt>
              </c:strCache>
            </c:strRef>
          </c:cat>
          <c:val>
            <c:numRef>
              <c:f>Sheet1!$B$2</c:f>
              <c:numCache>
                <c:formatCode>General</c:formatCode>
                <c:ptCount val="1"/>
                <c:pt idx="0">
                  <c:v>34</c:v>
                </c:pt>
              </c:numCache>
            </c:numRef>
          </c:val>
          <c:extLst>
            <c:ext xmlns:c16="http://schemas.microsoft.com/office/drawing/2014/chart" uri="{C3380CC4-5D6E-409C-BE32-E72D297353CC}">
              <c16:uniqueId val="{00000000-40BF-4846-95F9-B20759B716B9}"/>
            </c:ext>
          </c:extLst>
        </c:ser>
        <c:ser>
          <c:idx val="1"/>
          <c:order val="1"/>
          <c:tx>
            <c:strRef>
              <c:f>Sheet1!$C$1</c:f>
              <c:strCache>
                <c:ptCount val="1"/>
                <c:pt idx="0">
                  <c:v>Series 2</c:v>
                </c:pt>
              </c:strCache>
            </c:strRef>
          </c:tx>
          <c:spPr>
            <a:solidFill>
              <a:schemeClr val="accent2"/>
            </a:solidFill>
            <a:ln>
              <a:noFill/>
            </a:ln>
            <a:effectLst/>
          </c:spPr>
          <c:invertIfNegative val="0"/>
          <c:dPt>
            <c:idx val="0"/>
            <c:invertIfNegative val="0"/>
            <c:bubble3D val="0"/>
            <c:spPr>
              <a:solidFill>
                <a:schemeClr val="bg1">
                  <a:lumMod val="85000"/>
                </a:schemeClr>
              </a:solidFill>
              <a:ln>
                <a:noFill/>
              </a:ln>
              <a:effectLst/>
            </c:spPr>
            <c:extLst>
              <c:ext xmlns:c16="http://schemas.microsoft.com/office/drawing/2014/chart" uri="{C3380CC4-5D6E-409C-BE32-E72D297353CC}">
                <c16:uniqueId val="{00000004-40BF-4846-95F9-B20759B716B9}"/>
              </c:ext>
            </c:extLst>
          </c:dPt>
          <c:cat>
            <c:strRef>
              <c:f>Sheet1!$A$2</c:f>
              <c:strCache>
                <c:ptCount val="1"/>
                <c:pt idx="0">
                  <c:v>Category 1</c:v>
                </c:pt>
              </c:strCache>
            </c:strRef>
          </c:cat>
          <c:val>
            <c:numRef>
              <c:f>Sheet1!$C$2</c:f>
              <c:numCache>
                <c:formatCode>General</c:formatCode>
                <c:ptCount val="1"/>
                <c:pt idx="0">
                  <c:v>11</c:v>
                </c:pt>
              </c:numCache>
            </c:numRef>
          </c:val>
          <c:extLst>
            <c:ext xmlns:c16="http://schemas.microsoft.com/office/drawing/2014/chart" uri="{C3380CC4-5D6E-409C-BE32-E72D297353CC}">
              <c16:uniqueId val="{00000003-40BF-4846-95F9-B20759B716B9}"/>
            </c:ext>
          </c:extLst>
        </c:ser>
        <c:dLbls>
          <c:showLegendKey val="0"/>
          <c:showVal val="0"/>
          <c:showCatName val="0"/>
          <c:showSerName val="0"/>
          <c:showPercent val="0"/>
          <c:showBubbleSize val="0"/>
        </c:dLbls>
        <c:gapWidth val="138"/>
        <c:overlap val="100"/>
        <c:axId val="1384401840"/>
        <c:axId val="1384402200"/>
      </c:barChart>
      <c:catAx>
        <c:axId val="1384401840"/>
        <c:scaling>
          <c:orientation val="minMax"/>
        </c:scaling>
        <c:delete val="1"/>
        <c:axPos val="b"/>
        <c:numFmt formatCode="General" sourceLinked="1"/>
        <c:majorTickMark val="none"/>
        <c:minorTickMark val="none"/>
        <c:tickLblPos val="nextTo"/>
        <c:crossAx val="1384402200"/>
        <c:crosses val="autoZero"/>
        <c:auto val="1"/>
        <c:lblAlgn val="ctr"/>
        <c:lblOffset val="100"/>
        <c:noMultiLvlLbl val="0"/>
      </c:catAx>
      <c:valAx>
        <c:axId val="1384402200"/>
        <c:scaling>
          <c:orientation val="minMax"/>
        </c:scaling>
        <c:delete val="1"/>
        <c:axPos val="l"/>
        <c:majorGridlines>
          <c:spPr>
            <a:ln w="9525" cap="flat" cmpd="sng" algn="ctr">
              <a:noFill/>
              <a:round/>
            </a:ln>
            <a:effectLst/>
          </c:spPr>
        </c:majorGridlines>
        <c:numFmt formatCode="General" sourceLinked="1"/>
        <c:majorTickMark val="none"/>
        <c:minorTickMark val="none"/>
        <c:tickLblPos val="nextTo"/>
        <c:crossAx val="1384401840"/>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2945659" cy="496332"/>
          </a:xfrm>
          <a:prstGeom prst="rect">
            <a:avLst/>
          </a:prstGeom>
        </p:spPr>
        <p:txBody>
          <a:bodyPr vert="horz" lIns="91440" tIns="45721" rIns="91440" bIns="45721" rtlCol="0"/>
          <a:lstStyle>
            <a:lvl1pPr algn="l">
              <a:defRPr sz="1200"/>
            </a:lvl1pPr>
          </a:lstStyle>
          <a:p>
            <a:endParaRPr lang="en-AU" dirty="0"/>
          </a:p>
        </p:txBody>
      </p:sp>
      <p:sp>
        <p:nvSpPr>
          <p:cNvPr id="3" name="Date Placeholder 2"/>
          <p:cNvSpPr>
            <a:spLocks noGrp="1"/>
          </p:cNvSpPr>
          <p:nvPr>
            <p:ph type="dt" idx="1"/>
          </p:nvPr>
        </p:nvSpPr>
        <p:spPr>
          <a:xfrm>
            <a:off x="3850444" y="2"/>
            <a:ext cx="2945659" cy="496332"/>
          </a:xfrm>
          <a:prstGeom prst="rect">
            <a:avLst/>
          </a:prstGeom>
        </p:spPr>
        <p:txBody>
          <a:bodyPr vert="horz" lIns="91440" tIns="45721" rIns="91440" bIns="45721" rtlCol="0"/>
          <a:lstStyle>
            <a:lvl1pPr algn="r">
              <a:defRPr sz="1200"/>
            </a:lvl1pPr>
          </a:lstStyle>
          <a:p>
            <a:fld id="{ACE4DD29-A34F-4446-A4CD-B0F66AED6034}" type="datetimeFigureOut">
              <a:rPr lang="en-AU" smtClean="0"/>
              <a:t>22/10/2024</a:t>
            </a:fld>
            <a:endParaRPr lang="en-AU" dirty="0"/>
          </a:p>
        </p:txBody>
      </p:sp>
      <p:sp>
        <p:nvSpPr>
          <p:cNvPr id="4" name="Slide Image Placeholder 3"/>
          <p:cNvSpPr>
            <a:spLocks noGrp="1" noRot="1" noChangeAspect="1"/>
          </p:cNvSpPr>
          <p:nvPr>
            <p:ph type="sldImg" idx="2"/>
          </p:nvPr>
        </p:nvSpPr>
        <p:spPr>
          <a:xfrm>
            <a:off x="2111375" y="744538"/>
            <a:ext cx="2574925" cy="3721100"/>
          </a:xfrm>
          <a:prstGeom prst="rect">
            <a:avLst/>
          </a:prstGeom>
          <a:noFill/>
          <a:ln w="12700">
            <a:solidFill>
              <a:prstClr val="black"/>
            </a:solidFill>
          </a:ln>
        </p:spPr>
        <p:txBody>
          <a:bodyPr vert="horz" lIns="91440" tIns="45721" rIns="91440" bIns="45721" rtlCol="0" anchor="ctr"/>
          <a:lstStyle/>
          <a:p>
            <a:endParaRPr lang="en-AU" dirty="0"/>
          </a:p>
        </p:txBody>
      </p:sp>
      <p:sp>
        <p:nvSpPr>
          <p:cNvPr id="5" name="Notes Placeholder 4"/>
          <p:cNvSpPr>
            <a:spLocks noGrp="1"/>
          </p:cNvSpPr>
          <p:nvPr>
            <p:ph type="body" sz="quarter" idx="3"/>
          </p:nvPr>
        </p:nvSpPr>
        <p:spPr>
          <a:xfrm>
            <a:off x="679768" y="4715155"/>
            <a:ext cx="5438140" cy="4466988"/>
          </a:xfrm>
          <a:prstGeom prst="rect">
            <a:avLst/>
          </a:prstGeom>
        </p:spPr>
        <p:txBody>
          <a:bodyPr vert="horz" lIns="91440" tIns="45721" rIns="91440" bIns="4572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1" y="9428584"/>
            <a:ext cx="2945659" cy="496332"/>
          </a:xfrm>
          <a:prstGeom prst="rect">
            <a:avLst/>
          </a:prstGeom>
        </p:spPr>
        <p:txBody>
          <a:bodyPr vert="horz" lIns="91440" tIns="45721" rIns="91440" bIns="45721"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4" y="9428584"/>
            <a:ext cx="2945659" cy="496332"/>
          </a:xfrm>
          <a:prstGeom prst="rect">
            <a:avLst/>
          </a:prstGeom>
        </p:spPr>
        <p:txBody>
          <a:bodyPr vert="horz" lIns="91440" tIns="45721" rIns="91440" bIns="45721" rtlCol="0" anchor="b"/>
          <a:lstStyle>
            <a:lvl1pPr algn="r">
              <a:defRPr sz="1200"/>
            </a:lvl1pPr>
          </a:lstStyle>
          <a:p>
            <a:fld id="{F2EFC43E-BA66-4096-AE79-1ADE588CA169}" type="slidenum">
              <a:rPr lang="en-AU" smtClean="0"/>
              <a:t>‹#›</a:t>
            </a:fld>
            <a:endParaRPr lang="en-AU" dirty="0"/>
          </a:p>
        </p:txBody>
      </p:sp>
    </p:spTree>
    <p:extLst>
      <p:ext uri="{BB962C8B-B14F-4D97-AF65-F5344CB8AC3E}">
        <p14:creationId xmlns:p14="http://schemas.microsoft.com/office/powerpoint/2010/main" val="24023106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2</a:t>
            </a:fld>
            <a:endParaRPr lang="en-AU" dirty="0"/>
          </a:p>
        </p:txBody>
      </p:sp>
    </p:spTree>
    <p:extLst>
      <p:ext uri="{BB962C8B-B14F-4D97-AF65-F5344CB8AC3E}">
        <p14:creationId xmlns:p14="http://schemas.microsoft.com/office/powerpoint/2010/main" val="2410613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6</a:t>
            </a:fld>
            <a:endParaRPr lang="en-AU" dirty="0"/>
          </a:p>
        </p:txBody>
      </p:sp>
    </p:spTree>
    <p:extLst>
      <p:ext uri="{BB962C8B-B14F-4D97-AF65-F5344CB8AC3E}">
        <p14:creationId xmlns:p14="http://schemas.microsoft.com/office/powerpoint/2010/main" val="338323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7</a:t>
            </a:fld>
            <a:endParaRPr lang="en-AU" dirty="0"/>
          </a:p>
        </p:txBody>
      </p:sp>
    </p:spTree>
    <p:extLst>
      <p:ext uri="{BB962C8B-B14F-4D97-AF65-F5344CB8AC3E}">
        <p14:creationId xmlns:p14="http://schemas.microsoft.com/office/powerpoint/2010/main" val="2347732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8</a:t>
            </a:fld>
            <a:endParaRPr lang="en-AU" dirty="0"/>
          </a:p>
        </p:txBody>
      </p:sp>
    </p:spTree>
    <p:extLst>
      <p:ext uri="{BB962C8B-B14F-4D97-AF65-F5344CB8AC3E}">
        <p14:creationId xmlns:p14="http://schemas.microsoft.com/office/powerpoint/2010/main" val="31971098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9</a:t>
            </a:fld>
            <a:endParaRPr lang="en-AU" dirty="0"/>
          </a:p>
        </p:txBody>
      </p:sp>
    </p:spTree>
    <p:extLst>
      <p:ext uri="{BB962C8B-B14F-4D97-AF65-F5344CB8AC3E}">
        <p14:creationId xmlns:p14="http://schemas.microsoft.com/office/powerpoint/2010/main" val="2608978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10</a:t>
            </a:fld>
            <a:endParaRPr lang="en-AU" dirty="0"/>
          </a:p>
        </p:txBody>
      </p:sp>
    </p:spTree>
    <p:extLst>
      <p:ext uri="{BB962C8B-B14F-4D97-AF65-F5344CB8AC3E}">
        <p14:creationId xmlns:p14="http://schemas.microsoft.com/office/powerpoint/2010/main" val="3687305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F2EFC43E-BA66-4096-AE79-1ADE588CA169}" type="slidenum">
              <a:rPr lang="en-AU" smtClean="0"/>
              <a:t>11</a:t>
            </a:fld>
            <a:endParaRPr lang="en-AU" dirty="0"/>
          </a:p>
        </p:txBody>
      </p:sp>
    </p:spTree>
    <p:extLst>
      <p:ext uri="{BB962C8B-B14F-4D97-AF65-F5344CB8AC3E}">
        <p14:creationId xmlns:p14="http://schemas.microsoft.com/office/powerpoint/2010/main" val="218852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EFC43E-BA66-4096-AE79-1ADE588CA169}" type="slidenum">
              <a:rPr lang="en-AU" smtClean="0"/>
              <a:t>17</a:t>
            </a:fld>
            <a:endParaRPr lang="en-AU" dirty="0"/>
          </a:p>
        </p:txBody>
      </p:sp>
    </p:spTree>
    <p:extLst>
      <p:ext uri="{BB962C8B-B14F-4D97-AF65-F5344CB8AC3E}">
        <p14:creationId xmlns:p14="http://schemas.microsoft.com/office/powerpoint/2010/main" val="2652544312"/>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bg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116632" y="9473952"/>
            <a:ext cx="792088" cy="467744"/>
            <a:chOff x="116632" y="9473952"/>
            <a:chExt cx="792088" cy="467744"/>
          </a:xfrm>
        </p:grpSpPr>
        <p:sp>
          <p:nvSpPr>
            <p:cNvPr id="2" name="Isosceles Triangle 1"/>
            <p:cNvSpPr/>
            <p:nvPr userDrawn="1"/>
          </p:nvSpPr>
          <p:spPr>
            <a:xfrm>
              <a:off x="116632" y="9473952"/>
              <a:ext cx="792088" cy="43204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userDrawn="1"/>
          </p:nvSpPr>
          <p:spPr>
            <a:xfrm>
              <a:off x="420310" y="9572364"/>
              <a:ext cx="184731" cy="369332"/>
            </a:xfrm>
            <a:prstGeom prst="rect">
              <a:avLst/>
            </a:prstGeom>
          </p:spPr>
          <p:txBody>
            <a:bodyPr wrap="none">
              <a:spAutoFit/>
            </a:bodyPr>
            <a:lstStyle/>
            <a:p>
              <a:pPr algn="ctr"/>
              <a:endParaRPr lang="en-AU" dirty="0">
                <a:solidFill>
                  <a:schemeClr val="bg1">
                    <a:lumMod val="50000"/>
                  </a:schemeClr>
                </a:solidFill>
              </a:endParaRPr>
            </a:p>
          </p:txBody>
        </p:sp>
      </p:grpSp>
      <p:grpSp>
        <p:nvGrpSpPr>
          <p:cNvPr id="6" name="Group 5"/>
          <p:cNvGrpSpPr/>
          <p:nvPr userDrawn="1"/>
        </p:nvGrpSpPr>
        <p:grpSpPr>
          <a:xfrm>
            <a:off x="0" y="0"/>
            <a:ext cx="6858000" cy="810649"/>
            <a:chOff x="0" y="1982111"/>
            <a:chExt cx="6858000" cy="810649"/>
          </a:xfrm>
        </p:grpSpPr>
        <p:sp>
          <p:nvSpPr>
            <p:cNvPr id="8" name="Rectangle 7"/>
            <p:cNvSpPr/>
            <p:nvPr userDrawn="1"/>
          </p:nvSpPr>
          <p:spPr>
            <a:xfrm>
              <a:off x="0" y="1982111"/>
              <a:ext cx="6858000" cy="810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pic>
          <p:nvPicPr>
            <p:cNvPr id="5" name="Picture 4"/>
            <p:cNvPicPr>
              <a:picLocks noChangeAspect="1"/>
            </p:cNvPicPr>
            <p:nvPr userDrawn="1"/>
          </p:nvPicPr>
          <p:blipFill rotWithShape="1">
            <a:blip r:embed="rId2">
              <a:clrChange>
                <a:clrFrom>
                  <a:srgbClr val="004744"/>
                </a:clrFrom>
                <a:clrTo>
                  <a:srgbClr val="004744">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0" b="94681" l="224" r="100000">
                          <a14:foregroundMark x1="33632" y1="25532" x2="33632" y2="25532"/>
                          <a14:foregroundMark x1="32960" y1="9574" x2="32960" y2="9574"/>
                          <a14:foregroundMark x1="42152" y1="82979" x2="42152" y2="82979"/>
                          <a14:foregroundMark x1="64798" y1="50000" x2="64798" y2="50000"/>
                          <a14:foregroundMark x1="64350" y1="9574" x2="64350" y2="9574"/>
                          <a14:foregroundMark x1="62108" y1="34043" x2="62108" y2="34043"/>
                          <a14:foregroundMark x1="62108" y1="11702" x2="62108" y2="11702"/>
                          <a14:foregroundMark x1="64350" y1="27660" x2="64350" y2="27660"/>
                          <a14:foregroundMark x1="59193" y1="81915" x2="59193" y2="81915"/>
                          <a14:foregroundMark x1="60090" y1="42553" x2="60090" y2="42553"/>
                          <a14:foregroundMark x1="59865" y1="57447" x2="59865" y2="57447"/>
                          <a14:foregroundMark x1="62108" y1="76596" x2="62108" y2="76596"/>
                          <a14:foregroundMark x1="64350" y1="86170" x2="64350" y2="86170"/>
                          <a14:foregroundMark x1="60090" y1="70213" x2="60090" y2="70213"/>
                          <a14:foregroundMark x1="52691" y1="50000" x2="52691" y2="50000"/>
                          <a14:foregroundMark x1="51794" y1="32979" x2="54260" y2="47872"/>
                          <a14:foregroundMark x1="62780" y1="86170" x2="39686" y2="81915"/>
                          <a14:foregroundMark x1="57848" y1="30851" x2="59417" y2="55319"/>
                          <a14:foregroundMark x1="20628" y1="9574" x2="20628" y2="9574"/>
                          <a14:foregroundMark x1="22646" y1="65957" x2="22646" y2="65957"/>
                          <a14:foregroundMark x1="60762" y1="53191" x2="60762" y2="53191"/>
                          <a14:foregroundMark x1="59865" y1="29787" x2="59865" y2="29787"/>
                          <a14:foregroundMark x1="55157" y1="50000" x2="62556" y2="52128"/>
                          <a14:foregroundMark x1="12332" y1="27660" x2="12332" y2="27660"/>
                          <a14:foregroundMark x1="17937" y1="9574" x2="17937" y2="9574"/>
                          <a14:foregroundMark x1="13229" y1="11702" x2="13229" y2="11702"/>
                          <a14:foregroundMark x1="11435" y1="5319" x2="11435" y2="5319"/>
                        </a14:backgroundRemoval>
                      </a14:imgEffect>
                    </a14:imgLayer>
                  </a14:imgProps>
                </a:ext>
                <a:ext uri="{28A0092B-C50C-407E-A947-70E740481C1C}">
                  <a14:useLocalDpi xmlns:a14="http://schemas.microsoft.com/office/drawing/2010/main" val="0"/>
                </a:ext>
              </a:extLst>
            </a:blip>
            <a:srcRect l="1213" r="40038" b="11522"/>
            <a:stretch/>
          </p:blipFill>
          <p:spPr>
            <a:xfrm>
              <a:off x="4382344" y="1991391"/>
              <a:ext cx="2475656" cy="792088"/>
            </a:xfrm>
            <a:prstGeom prst="rect">
              <a:avLst/>
            </a:prstGeom>
          </p:spPr>
        </p:pic>
      </p:grpSp>
      <p:sp>
        <p:nvSpPr>
          <p:cNvPr id="7" name="TextBox 6"/>
          <p:cNvSpPr txBox="1"/>
          <p:nvPr userDrawn="1"/>
        </p:nvSpPr>
        <p:spPr>
          <a:xfrm>
            <a:off x="284088" y="9575426"/>
            <a:ext cx="457176" cy="369332"/>
          </a:xfrm>
          <a:prstGeom prst="rect">
            <a:avLst/>
          </a:prstGeom>
          <a:noFill/>
        </p:spPr>
        <p:txBody>
          <a:bodyPr wrap="none" rtlCol="0">
            <a:spAutoFit/>
          </a:bodyPr>
          <a:lstStyle/>
          <a:p>
            <a:pPr algn="ctr"/>
            <a:fld id="{6B816A83-D253-4B73-97F4-879B391FC7FC}" type="slidenum">
              <a:rPr lang="en-AU" smtClean="0"/>
              <a:pPr algn="ctr"/>
              <a:t>‹#›</a:t>
            </a:fld>
            <a:endParaRPr lang="en-AU" dirty="0"/>
          </a:p>
        </p:txBody>
      </p:sp>
    </p:spTree>
    <p:extLst>
      <p:ext uri="{BB962C8B-B14F-4D97-AF65-F5344CB8AC3E}">
        <p14:creationId xmlns:p14="http://schemas.microsoft.com/office/powerpoint/2010/main" val="2104475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934200"/>
            <a:ext cx="4114800" cy="818622"/>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2900" y="9181395"/>
            <a:ext cx="1600200" cy="527403"/>
          </a:xfrm>
          <a:prstGeom prst="rect">
            <a:avLst/>
          </a:prstGeom>
        </p:spPr>
        <p:txBody>
          <a:bodyPr/>
          <a:lstStyle/>
          <a:p>
            <a:endParaRPr lang="en-AU" dirty="0"/>
          </a:p>
        </p:txBody>
      </p:sp>
      <p:sp>
        <p:nvSpPr>
          <p:cNvPr id="6" name="Footer Placeholder 5"/>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7" name="Slide Number Placeholder 6"/>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159098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342900" y="9181395"/>
            <a:ext cx="1600200" cy="527403"/>
          </a:xfrm>
          <a:prstGeom prst="rect">
            <a:avLst/>
          </a:prstGeom>
        </p:spPr>
        <p:txBody>
          <a:bodyPr/>
          <a:lstStyle/>
          <a:p>
            <a:endParaRPr lang="en-AU" dirty="0"/>
          </a:p>
        </p:txBody>
      </p:sp>
      <p:sp>
        <p:nvSpPr>
          <p:cNvPr id="5" name="Footer Placeholder 4"/>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6" name="Slide Number Placeholder 5"/>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392339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96700"/>
            <a:ext cx="1543050" cy="8452203"/>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342900" y="396700"/>
            <a:ext cx="4514850" cy="84522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a:xfrm>
            <a:off x="342900" y="9181395"/>
            <a:ext cx="1600200" cy="527403"/>
          </a:xfrm>
          <a:prstGeom prst="rect">
            <a:avLst/>
          </a:prstGeom>
        </p:spPr>
        <p:txBody>
          <a:bodyPr/>
          <a:lstStyle/>
          <a:p>
            <a:endParaRPr lang="en-AU" dirty="0"/>
          </a:p>
        </p:txBody>
      </p:sp>
      <p:sp>
        <p:nvSpPr>
          <p:cNvPr id="5" name="Footer Placeholder 4"/>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6" name="Slide Number Placeholder 5"/>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1091113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bwMode="gray">
      <p:bgPr>
        <a:solidFill>
          <a:schemeClr val="bg1"/>
        </a:solidFill>
        <a:effectLst/>
      </p:bgPr>
    </p:bg>
    <p:spTree>
      <p:nvGrpSpPr>
        <p:cNvPr id="1" name=""/>
        <p:cNvGrpSpPr/>
        <p:nvPr/>
      </p:nvGrpSpPr>
      <p:grpSpPr>
        <a:xfrm>
          <a:off x="0" y="0"/>
          <a:ext cx="0" cy="0"/>
          <a:chOff x="0" y="0"/>
          <a:chExt cx="0" cy="0"/>
        </a:xfrm>
      </p:grpSpPr>
      <p:grpSp>
        <p:nvGrpSpPr>
          <p:cNvPr id="6" name="Group 5"/>
          <p:cNvGrpSpPr/>
          <p:nvPr userDrawn="1"/>
        </p:nvGrpSpPr>
        <p:grpSpPr>
          <a:xfrm>
            <a:off x="0" y="1"/>
            <a:ext cx="6858000" cy="632520"/>
            <a:chOff x="0" y="1982111"/>
            <a:chExt cx="6858000" cy="810649"/>
          </a:xfrm>
        </p:grpSpPr>
        <p:sp>
          <p:nvSpPr>
            <p:cNvPr id="8" name="Rectangle 7"/>
            <p:cNvSpPr/>
            <p:nvPr userDrawn="1"/>
          </p:nvSpPr>
          <p:spPr>
            <a:xfrm>
              <a:off x="0" y="1982111"/>
              <a:ext cx="6858000" cy="81064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pic>
          <p:nvPicPr>
            <p:cNvPr id="5" name="Picture 4"/>
            <p:cNvPicPr>
              <a:picLocks noChangeAspect="1"/>
            </p:cNvPicPr>
            <p:nvPr userDrawn="1"/>
          </p:nvPicPr>
          <p:blipFill rotWithShape="1">
            <a:blip r:embed="rId2">
              <a:clrChange>
                <a:clrFrom>
                  <a:srgbClr val="004744"/>
                </a:clrFrom>
                <a:clrTo>
                  <a:srgbClr val="004744">
                    <a:alpha val="0"/>
                  </a:srgbClr>
                </a:clrTo>
              </a:clrChange>
              <a:duotone>
                <a:schemeClr val="accent1">
                  <a:shade val="45000"/>
                  <a:satMod val="135000"/>
                </a:schemeClr>
                <a:prstClr val="white"/>
              </a:duotone>
              <a:extLst>
                <a:ext uri="{BEBA8EAE-BF5A-486C-A8C5-ECC9F3942E4B}">
                  <a14:imgProps xmlns:a14="http://schemas.microsoft.com/office/drawing/2010/main">
                    <a14:imgLayer r:embed="rId3">
                      <a14:imgEffect>
                        <a14:backgroundRemoval t="0" b="94681" l="224" r="100000">
                          <a14:foregroundMark x1="33632" y1="25532" x2="33632" y2="25532"/>
                          <a14:foregroundMark x1="32960" y1="9574" x2="32960" y2="9574"/>
                          <a14:foregroundMark x1="42152" y1="82979" x2="42152" y2="82979"/>
                          <a14:foregroundMark x1="64798" y1="50000" x2="64798" y2="50000"/>
                          <a14:foregroundMark x1="64350" y1="9574" x2="64350" y2="9574"/>
                          <a14:foregroundMark x1="62108" y1="34043" x2="62108" y2="34043"/>
                          <a14:foregroundMark x1="62108" y1="11702" x2="62108" y2="11702"/>
                          <a14:foregroundMark x1="64350" y1="27660" x2="64350" y2="27660"/>
                          <a14:foregroundMark x1="59193" y1="81915" x2="59193" y2="81915"/>
                          <a14:foregroundMark x1="60090" y1="42553" x2="60090" y2="42553"/>
                          <a14:foregroundMark x1="59865" y1="57447" x2="59865" y2="57447"/>
                          <a14:foregroundMark x1="62108" y1="76596" x2="62108" y2="76596"/>
                          <a14:foregroundMark x1="64350" y1="86170" x2="64350" y2="86170"/>
                          <a14:foregroundMark x1="60090" y1="70213" x2="60090" y2="70213"/>
                          <a14:foregroundMark x1="52691" y1="50000" x2="52691" y2="50000"/>
                          <a14:foregroundMark x1="51794" y1="32979" x2="54260" y2="47872"/>
                          <a14:foregroundMark x1="62780" y1="86170" x2="39686" y2="81915"/>
                          <a14:foregroundMark x1="57848" y1="30851" x2="59417" y2="55319"/>
                          <a14:foregroundMark x1="20628" y1="9574" x2="20628" y2="9574"/>
                          <a14:foregroundMark x1="22646" y1="65957" x2="22646" y2="65957"/>
                          <a14:foregroundMark x1="60762" y1="53191" x2="60762" y2="53191"/>
                          <a14:foregroundMark x1="59865" y1="29787" x2="59865" y2="29787"/>
                          <a14:foregroundMark x1="55157" y1="50000" x2="62556" y2="52128"/>
                          <a14:foregroundMark x1="12332" y1="27660" x2="12332" y2="27660"/>
                          <a14:foregroundMark x1="17937" y1="9574" x2="17937" y2="9574"/>
                          <a14:foregroundMark x1="13229" y1="11702" x2="13229" y2="11702"/>
                          <a14:foregroundMark x1="11435" y1="5319" x2="11435" y2="5319"/>
                        </a14:backgroundRemoval>
                      </a14:imgEffect>
                    </a14:imgLayer>
                  </a14:imgProps>
                </a:ext>
                <a:ext uri="{28A0092B-C50C-407E-A947-70E740481C1C}">
                  <a14:useLocalDpi xmlns:a14="http://schemas.microsoft.com/office/drawing/2010/main" val="0"/>
                </a:ext>
              </a:extLst>
            </a:blip>
            <a:srcRect l="1213" r="40038" b="11522"/>
            <a:stretch/>
          </p:blipFill>
          <p:spPr>
            <a:xfrm>
              <a:off x="4382344" y="1991391"/>
              <a:ext cx="2475656" cy="792088"/>
            </a:xfrm>
            <a:prstGeom prst="rect">
              <a:avLst/>
            </a:prstGeom>
          </p:spPr>
        </p:pic>
      </p:grpSp>
    </p:spTree>
    <p:extLst>
      <p:ext uri="{BB962C8B-B14F-4D97-AF65-F5344CB8AC3E}">
        <p14:creationId xmlns:p14="http://schemas.microsoft.com/office/powerpoint/2010/main" val="130309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Isosceles Triangle 3"/>
          <p:cNvSpPr/>
          <p:nvPr userDrawn="1"/>
        </p:nvSpPr>
        <p:spPr>
          <a:xfrm>
            <a:off x="116632" y="9473952"/>
            <a:ext cx="792088" cy="432048"/>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userDrawn="1"/>
        </p:nvSpPr>
        <p:spPr>
          <a:xfrm>
            <a:off x="284087" y="9575426"/>
            <a:ext cx="457176" cy="369332"/>
          </a:xfrm>
          <a:prstGeom prst="rect">
            <a:avLst/>
          </a:prstGeom>
          <a:noFill/>
        </p:spPr>
        <p:txBody>
          <a:bodyPr wrap="none" rtlCol="0">
            <a:spAutoFit/>
          </a:bodyPr>
          <a:lstStyle/>
          <a:p>
            <a:pPr algn="ctr"/>
            <a:fld id="{6B816A83-D253-4B73-97F4-879B391FC7FC}" type="slidenum">
              <a:rPr lang="en-AU" smtClean="0"/>
              <a:pPr algn="ctr"/>
              <a:t>‹#›</a:t>
            </a:fld>
            <a:endParaRPr lang="en-AU" dirty="0"/>
          </a:p>
        </p:txBody>
      </p:sp>
    </p:spTree>
    <p:extLst>
      <p:ext uri="{BB962C8B-B14F-4D97-AF65-F5344CB8AC3E}">
        <p14:creationId xmlns:p14="http://schemas.microsoft.com/office/powerpoint/2010/main" val="56301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6365523"/>
            <a:ext cx="5829300" cy="1967442"/>
          </a:xfrm>
        </p:spPr>
        <p:txBody>
          <a:bodyPr anchor="t"/>
          <a:lstStyle>
            <a:lvl1pPr algn="l">
              <a:defRPr sz="4000" b="1" cap="all"/>
            </a:lvl1pPr>
          </a:lstStyle>
          <a:p>
            <a:r>
              <a:rPr lang="en-US"/>
              <a:t>Click to edit Master title style</a:t>
            </a:r>
            <a:endParaRPr lang="en-AU"/>
          </a:p>
        </p:txBody>
      </p:sp>
      <p:sp>
        <p:nvSpPr>
          <p:cNvPr id="3" name="Text Placeholder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42900" y="9181395"/>
            <a:ext cx="1600200" cy="527403"/>
          </a:xfrm>
          <a:prstGeom prst="rect">
            <a:avLst/>
          </a:prstGeom>
        </p:spPr>
        <p:txBody>
          <a:bodyPr/>
          <a:lstStyle/>
          <a:p>
            <a:endParaRPr lang="en-AU" dirty="0"/>
          </a:p>
        </p:txBody>
      </p:sp>
      <p:sp>
        <p:nvSpPr>
          <p:cNvPr id="5" name="Footer Placeholder 4"/>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6" name="Slide Number Placeholder 5"/>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274326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34290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3486150" y="2311401"/>
            <a:ext cx="3028950" cy="65375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a:xfrm>
            <a:off x="342900" y="9181395"/>
            <a:ext cx="1600200" cy="527403"/>
          </a:xfrm>
          <a:prstGeom prst="rect">
            <a:avLst/>
          </a:prstGeom>
        </p:spPr>
        <p:txBody>
          <a:bodyPr/>
          <a:lstStyle/>
          <a:p>
            <a:endParaRPr lang="en-AU" dirty="0"/>
          </a:p>
        </p:txBody>
      </p:sp>
      <p:sp>
        <p:nvSpPr>
          <p:cNvPr id="6" name="Footer Placeholder 5"/>
          <p:cNvSpPr>
            <a:spLocks noGrp="1"/>
          </p:cNvSpPr>
          <p:nvPr>
            <p:ph type="ftr" sz="quarter" idx="11"/>
          </p:nvPr>
        </p:nvSpPr>
        <p:spPr>
          <a:xfrm>
            <a:off x="2343150" y="9181395"/>
            <a:ext cx="2171700" cy="527403"/>
          </a:xfrm>
          <a:prstGeom prst="rect">
            <a:avLst/>
          </a:prstGeom>
        </p:spPr>
        <p:txBody>
          <a:bodyPr/>
          <a:lstStyle/>
          <a:p>
            <a:endParaRPr lang="en-AU" dirty="0"/>
          </a:p>
        </p:txBody>
      </p:sp>
    </p:spTree>
    <p:extLst>
      <p:ext uri="{BB962C8B-B14F-4D97-AF65-F5344CB8AC3E}">
        <p14:creationId xmlns:p14="http://schemas.microsoft.com/office/powerpoint/2010/main" val="1534426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AU"/>
          </a:p>
        </p:txBody>
      </p:sp>
      <p:sp>
        <p:nvSpPr>
          <p:cNvPr id="3" name="Text Placeholder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a:xfrm>
            <a:off x="342900" y="9181395"/>
            <a:ext cx="1600200" cy="527403"/>
          </a:xfrm>
          <a:prstGeom prst="rect">
            <a:avLst/>
          </a:prstGeom>
        </p:spPr>
        <p:txBody>
          <a:bodyPr/>
          <a:lstStyle/>
          <a:p>
            <a:endParaRPr lang="en-AU" dirty="0"/>
          </a:p>
        </p:txBody>
      </p:sp>
      <p:sp>
        <p:nvSpPr>
          <p:cNvPr id="8" name="Footer Placeholder 7"/>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9" name="Slide Number Placeholder 8"/>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16708961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a:xfrm>
            <a:off x="342900" y="9181395"/>
            <a:ext cx="1600200" cy="527403"/>
          </a:xfrm>
          <a:prstGeom prst="rect">
            <a:avLst/>
          </a:prstGeom>
        </p:spPr>
        <p:txBody>
          <a:bodyPr/>
          <a:lstStyle/>
          <a:p>
            <a:endParaRPr lang="en-AU" dirty="0"/>
          </a:p>
        </p:txBody>
      </p:sp>
      <p:sp>
        <p:nvSpPr>
          <p:cNvPr id="4" name="Footer Placeholder 3"/>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5" name="Slide Number Placeholder 4"/>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3550736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9181395"/>
            <a:ext cx="1600200" cy="527403"/>
          </a:xfrm>
          <a:prstGeom prst="rect">
            <a:avLst/>
          </a:prstGeom>
        </p:spPr>
        <p:txBody>
          <a:bodyPr/>
          <a:lstStyle/>
          <a:p>
            <a:endParaRPr lang="en-AU" dirty="0"/>
          </a:p>
        </p:txBody>
      </p:sp>
      <p:sp>
        <p:nvSpPr>
          <p:cNvPr id="3" name="Footer Placeholder 2"/>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4" name="Slide Number Placeholder 3"/>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211184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94405"/>
            <a:ext cx="2256235" cy="1678517"/>
          </a:xfrm>
        </p:spPr>
        <p:txBody>
          <a:bodyPr anchor="b"/>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2900" y="9181395"/>
            <a:ext cx="1600200" cy="527403"/>
          </a:xfrm>
          <a:prstGeom prst="rect">
            <a:avLst/>
          </a:prstGeom>
        </p:spPr>
        <p:txBody>
          <a:bodyPr/>
          <a:lstStyle/>
          <a:p>
            <a:endParaRPr lang="en-AU" dirty="0"/>
          </a:p>
        </p:txBody>
      </p:sp>
      <p:sp>
        <p:nvSpPr>
          <p:cNvPr id="6" name="Footer Placeholder 5"/>
          <p:cNvSpPr>
            <a:spLocks noGrp="1"/>
          </p:cNvSpPr>
          <p:nvPr>
            <p:ph type="ftr" sz="quarter" idx="11"/>
          </p:nvPr>
        </p:nvSpPr>
        <p:spPr>
          <a:xfrm>
            <a:off x="2343150" y="9181395"/>
            <a:ext cx="2171700" cy="527403"/>
          </a:xfrm>
          <a:prstGeom prst="rect">
            <a:avLst/>
          </a:prstGeom>
        </p:spPr>
        <p:txBody>
          <a:bodyPr/>
          <a:lstStyle/>
          <a:p>
            <a:endParaRPr lang="en-AU" dirty="0"/>
          </a:p>
        </p:txBody>
      </p:sp>
      <p:sp>
        <p:nvSpPr>
          <p:cNvPr id="7" name="Slide Number Placeholder 6"/>
          <p:cNvSpPr>
            <a:spLocks noGrp="1"/>
          </p:cNvSpPr>
          <p:nvPr>
            <p:ph type="sldNum" sz="quarter" idx="12"/>
          </p:nvPr>
        </p:nvSpPr>
        <p:spPr>
          <a:xfrm>
            <a:off x="4914900" y="9181395"/>
            <a:ext cx="1600200" cy="527403"/>
          </a:xfrm>
          <a:prstGeom prst="rect">
            <a:avLst/>
          </a:prstGeom>
        </p:spPr>
        <p:txBody>
          <a:bodyPr/>
          <a:lstStyle/>
          <a:p>
            <a:fld id="{DAF8F574-1C26-402C-9CF0-D5B4935682CD}" type="slidenum">
              <a:rPr lang="en-AU" smtClean="0"/>
              <a:t>‹#›</a:t>
            </a:fld>
            <a:endParaRPr lang="en-AU" dirty="0"/>
          </a:p>
        </p:txBody>
      </p:sp>
    </p:spTree>
    <p:extLst>
      <p:ext uri="{BB962C8B-B14F-4D97-AF65-F5344CB8AC3E}">
        <p14:creationId xmlns:p14="http://schemas.microsoft.com/office/powerpoint/2010/main" val="35438931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Tree>
    <p:extLst>
      <p:ext uri="{BB962C8B-B14F-4D97-AF65-F5344CB8AC3E}">
        <p14:creationId xmlns:p14="http://schemas.microsoft.com/office/powerpoint/2010/main" val="232550901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image" Target="../media/image13.png"/><Relationship Id="rId7" Type="http://schemas.openxmlformats.org/officeDocument/2006/relationships/chart" Target="../charts/chart20.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chart" Target="../charts/chart19.xml"/><Relationship Id="rId5" Type="http://schemas.openxmlformats.org/officeDocument/2006/relationships/chart" Target="../charts/chart18.xml"/><Relationship Id="rId10" Type="http://schemas.openxmlformats.org/officeDocument/2006/relationships/chart" Target="../charts/chart23.xml"/><Relationship Id="rId4" Type="http://schemas.openxmlformats.org/officeDocument/2006/relationships/image" Target="../media/image14.png"/><Relationship Id="rId9" Type="http://schemas.openxmlformats.org/officeDocument/2006/relationships/chart" Target="../charts/chart22.xml"/></Relationships>
</file>

<file path=ppt/slides/_rels/slide11.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image" Target="../media/image15.png"/><Relationship Id="rId7" Type="http://schemas.openxmlformats.org/officeDocument/2006/relationships/chart" Target="../charts/chart26.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25.xml"/><Relationship Id="rId11" Type="http://schemas.openxmlformats.org/officeDocument/2006/relationships/image" Target="../media/image11.png"/><Relationship Id="rId5" Type="http://schemas.openxmlformats.org/officeDocument/2006/relationships/chart" Target="../charts/chart24.xml"/><Relationship Id="rId10" Type="http://schemas.openxmlformats.org/officeDocument/2006/relationships/chart" Target="../charts/chart29.xml"/><Relationship Id="rId4" Type="http://schemas.openxmlformats.org/officeDocument/2006/relationships/image" Target="../media/image16.png"/><Relationship Id="rId9" Type="http://schemas.openxmlformats.org/officeDocument/2006/relationships/chart" Target="../charts/chart28.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chart" Target="../charts/chart34.xml"/><Relationship Id="rId13" Type="http://schemas.openxmlformats.org/officeDocument/2006/relationships/chart" Target="../charts/chart39.xml"/><Relationship Id="rId3" Type="http://schemas.openxmlformats.org/officeDocument/2006/relationships/image" Target="../media/image18.png"/><Relationship Id="rId7" Type="http://schemas.openxmlformats.org/officeDocument/2006/relationships/chart" Target="../charts/chart33.xml"/><Relationship Id="rId12" Type="http://schemas.openxmlformats.org/officeDocument/2006/relationships/chart" Target="../charts/chart38.xml"/><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chart" Target="../charts/chart32.xml"/><Relationship Id="rId11" Type="http://schemas.openxmlformats.org/officeDocument/2006/relationships/chart" Target="../charts/chart37.xml"/><Relationship Id="rId5" Type="http://schemas.openxmlformats.org/officeDocument/2006/relationships/chart" Target="../charts/chart31.xml"/><Relationship Id="rId10" Type="http://schemas.openxmlformats.org/officeDocument/2006/relationships/chart" Target="../charts/chart36.xml"/><Relationship Id="rId4" Type="http://schemas.openxmlformats.org/officeDocument/2006/relationships/chart" Target="../charts/chart30.xml"/><Relationship Id="rId9" Type="http://schemas.openxmlformats.org/officeDocument/2006/relationships/chart" Target="../charts/chart35.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chart" Target="../charts/chart40.xml"/><Relationship Id="rId7" Type="http://schemas.openxmlformats.org/officeDocument/2006/relationships/chart" Target="../charts/chart44.xml"/><Relationship Id="rId12" Type="http://schemas.openxmlformats.org/officeDocument/2006/relationships/chart" Target="../charts/chart49.xml"/><Relationship Id="rId2" Type="http://schemas.openxmlformats.org/officeDocument/2006/relationships/image" Target="../media/image19.png"/><Relationship Id="rId1" Type="http://schemas.openxmlformats.org/officeDocument/2006/relationships/slideLayout" Target="../slideLayouts/slideLayout3.xml"/><Relationship Id="rId6" Type="http://schemas.openxmlformats.org/officeDocument/2006/relationships/chart" Target="../charts/chart43.xml"/><Relationship Id="rId11" Type="http://schemas.openxmlformats.org/officeDocument/2006/relationships/chart" Target="../charts/chart48.xml"/><Relationship Id="rId5" Type="http://schemas.openxmlformats.org/officeDocument/2006/relationships/chart" Target="../charts/chart42.xml"/><Relationship Id="rId10" Type="http://schemas.openxmlformats.org/officeDocument/2006/relationships/chart" Target="../charts/chart47.xml"/><Relationship Id="rId4" Type="http://schemas.openxmlformats.org/officeDocument/2006/relationships/chart" Target="../charts/chart41.xml"/><Relationship Id="rId9" Type="http://schemas.openxmlformats.org/officeDocument/2006/relationships/chart" Target="../charts/chart46.xml"/></Relationships>
</file>

<file path=ppt/slides/_rels/slide16.xml.rels><?xml version="1.0" encoding="UTF-8" standalone="yes"?>
<Relationships xmlns="http://schemas.openxmlformats.org/package/2006/relationships"><Relationship Id="rId8" Type="http://schemas.openxmlformats.org/officeDocument/2006/relationships/chart" Target="../charts/chart56.xml"/><Relationship Id="rId13" Type="http://schemas.openxmlformats.org/officeDocument/2006/relationships/chart" Target="../charts/chart61.xml"/><Relationship Id="rId3" Type="http://schemas.openxmlformats.org/officeDocument/2006/relationships/chart" Target="../charts/chart51.xml"/><Relationship Id="rId7" Type="http://schemas.openxmlformats.org/officeDocument/2006/relationships/chart" Target="../charts/chart55.xml"/><Relationship Id="rId12" Type="http://schemas.openxmlformats.org/officeDocument/2006/relationships/chart" Target="../charts/chart60.xml"/><Relationship Id="rId2" Type="http://schemas.openxmlformats.org/officeDocument/2006/relationships/chart" Target="../charts/chart50.xml"/><Relationship Id="rId1" Type="http://schemas.openxmlformats.org/officeDocument/2006/relationships/slideLayout" Target="../slideLayouts/slideLayout1.xml"/><Relationship Id="rId6" Type="http://schemas.openxmlformats.org/officeDocument/2006/relationships/chart" Target="../charts/chart54.xml"/><Relationship Id="rId11" Type="http://schemas.openxmlformats.org/officeDocument/2006/relationships/chart" Target="../charts/chart59.xml"/><Relationship Id="rId5" Type="http://schemas.openxmlformats.org/officeDocument/2006/relationships/chart" Target="../charts/chart53.xml"/><Relationship Id="rId10" Type="http://schemas.openxmlformats.org/officeDocument/2006/relationships/chart" Target="../charts/chart58.xml"/><Relationship Id="rId4" Type="http://schemas.openxmlformats.org/officeDocument/2006/relationships/chart" Target="../charts/chart52.xml"/><Relationship Id="rId9" Type="http://schemas.openxmlformats.org/officeDocument/2006/relationships/chart" Target="../charts/chart57.xml"/></Relationships>
</file>

<file path=ppt/slides/_rels/slide17.xml.rels><?xml version="1.0" encoding="UTF-8" standalone="yes"?>
<Relationships xmlns="http://schemas.openxmlformats.org/package/2006/relationships"><Relationship Id="rId8" Type="http://schemas.openxmlformats.org/officeDocument/2006/relationships/chart" Target="../charts/chart67.xml"/><Relationship Id="rId13" Type="http://schemas.openxmlformats.org/officeDocument/2006/relationships/chart" Target="../charts/chart72.xml"/><Relationship Id="rId18" Type="http://schemas.openxmlformats.org/officeDocument/2006/relationships/chart" Target="../charts/chart77.xml"/><Relationship Id="rId3" Type="http://schemas.openxmlformats.org/officeDocument/2006/relationships/chart" Target="../charts/chart62.xml"/><Relationship Id="rId7" Type="http://schemas.openxmlformats.org/officeDocument/2006/relationships/chart" Target="../charts/chart66.xml"/><Relationship Id="rId12" Type="http://schemas.openxmlformats.org/officeDocument/2006/relationships/chart" Target="../charts/chart71.xml"/><Relationship Id="rId17" Type="http://schemas.openxmlformats.org/officeDocument/2006/relationships/chart" Target="../charts/chart76.xml"/><Relationship Id="rId2" Type="http://schemas.openxmlformats.org/officeDocument/2006/relationships/notesSlide" Target="../notesSlides/notesSlide8.xml"/><Relationship Id="rId16" Type="http://schemas.openxmlformats.org/officeDocument/2006/relationships/chart" Target="../charts/chart75.xml"/><Relationship Id="rId1" Type="http://schemas.openxmlformats.org/officeDocument/2006/relationships/slideLayout" Target="../slideLayouts/slideLayout3.xml"/><Relationship Id="rId6" Type="http://schemas.openxmlformats.org/officeDocument/2006/relationships/chart" Target="../charts/chart65.xml"/><Relationship Id="rId11" Type="http://schemas.openxmlformats.org/officeDocument/2006/relationships/chart" Target="../charts/chart70.xml"/><Relationship Id="rId5" Type="http://schemas.openxmlformats.org/officeDocument/2006/relationships/chart" Target="../charts/chart64.xml"/><Relationship Id="rId15" Type="http://schemas.openxmlformats.org/officeDocument/2006/relationships/chart" Target="../charts/chart74.xml"/><Relationship Id="rId10" Type="http://schemas.openxmlformats.org/officeDocument/2006/relationships/chart" Target="../charts/chart69.xml"/><Relationship Id="rId4" Type="http://schemas.openxmlformats.org/officeDocument/2006/relationships/chart" Target="../charts/chart63.xml"/><Relationship Id="rId9" Type="http://schemas.openxmlformats.org/officeDocument/2006/relationships/chart" Target="../charts/chart68.xml"/><Relationship Id="rId14" Type="http://schemas.openxmlformats.org/officeDocument/2006/relationships/chart" Target="../charts/chart73.xml"/></Relationships>
</file>

<file path=ppt/slides/_rels/slide18.xml.rels><?xml version="1.0" encoding="UTF-8" standalone="yes"?>
<Relationships xmlns="http://schemas.openxmlformats.org/package/2006/relationships"><Relationship Id="rId8" Type="http://schemas.openxmlformats.org/officeDocument/2006/relationships/chart" Target="../charts/chart84.xml"/><Relationship Id="rId3" Type="http://schemas.openxmlformats.org/officeDocument/2006/relationships/chart" Target="../charts/chart79.xml"/><Relationship Id="rId7" Type="http://schemas.openxmlformats.org/officeDocument/2006/relationships/chart" Target="../charts/chart83.xml"/><Relationship Id="rId2" Type="http://schemas.openxmlformats.org/officeDocument/2006/relationships/chart" Target="../charts/chart78.xml"/><Relationship Id="rId1" Type="http://schemas.openxmlformats.org/officeDocument/2006/relationships/slideLayout" Target="../slideLayouts/slideLayout3.xml"/><Relationship Id="rId6" Type="http://schemas.openxmlformats.org/officeDocument/2006/relationships/chart" Target="../charts/chart82.xml"/><Relationship Id="rId5" Type="http://schemas.openxmlformats.org/officeDocument/2006/relationships/chart" Target="../charts/chart81.xml"/><Relationship Id="rId10" Type="http://schemas.openxmlformats.org/officeDocument/2006/relationships/chart" Target="../charts/chart86.xml"/><Relationship Id="rId4" Type="http://schemas.openxmlformats.org/officeDocument/2006/relationships/chart" Target="../charts/chart80.xml"/><Relationship Id="rId9" Type="http://schemas.openxmlformats.org/officeDocument/2006/relationships/chart" Target="../charts/chart8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7.png"/><Relationship Id="rId3" Type="http://schemas.openxmlformats.org/officeDocument/2006/relationships/chart" Target="../charts/chart1.xml"/><Relationship Id="rId7" Type="http://schemas.openxmlformats.org/officeDocument/2006/relationships/chart" Target="../charts/chart5.xml"/><Relationship Id="rId12" Type="http://schemas.microsoft.com/office/2007/relationships/hdphoto" Target="../media/hdphoto3.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4.xml"/><Relationship Id="rId11" Type="http://schemas.openxmlformats.org/officeDocument/2006/relationships/image" Target="../media/image6.png"/><Relationship Id="rId5" Type="http://schemas.openxmlformats.org/officeDocument/2006/relationships/chart" Target="../charts/chart3.xml"/><Relationship Id="rId15" Type="http://schemas.microsoft.com/office/2007/relationships/hdphoto" Target="../media/hdphoto4.wdp"/><Relationship Id="rId10" Type="http://schemas.openxmlformats.org/officeDocument/2006/relationships/image" Target="../media/image5.png"/><Relationship Id="rId4" Type="http://schemas.openxmlformats.org/officeDocument/2006/relationships/chart" Target="../charts/chart2.xml"/><Relationship Id="rId9" Type="http://schemas.microsoft.com/office/2007/relationships/hdphoto" Target="../media/hdphoto2.wdp"/><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chart" Target="../charts/chart14.xml"/><Relationship Id="rId3" Type="http://schemas.openxmlformats.org/officeDocument/2006/relationships/image" Target="../media/image9.png"/><Relationship Id="rId7" Type="http://schemas.openxmlformats.org/officeDocument/2006/relationships/chart" Target="../charts/chart8.xml"/><Relationship Id="rId12" Type="http://schemas.openxmlformats.org/officeDocument/2006/relationships/chart" Target="../charts/chart13.xml"/><Relationship Id="rId2" Type="http://schemas.openxmlformats.org/officeDocument/2006/relationships/notesSlide" Target="../notesSlides/notesSlide3.xml"/><Relationship Id="rId16" Type="http://schemas.openxmlformats.org/officeDocument/2006/relationships/chart" Target="../charts/chart17.xml"/><Relationship Id="rId1" Type="http://schemas.openxmlformats.org/officeDocument/2006/relationships/slideLayout" Target="../slideLayouts/slideLayout3.xml"/><Relationship Id="rId6" Type="http://schemas.openxmlformats.org/officeDocument/2006/relationships/chart" Target="../charts/chart7.xml"/><Relationship Id="rId11" Type="http://schemas.openxmlformats.org/officeDocument/2006/relationships/chart" Target="../charts/chart12.xml"/><Relationship Id="rId5" Type="http://schemas.openxmlformats.org/officeDocument/2006/relationships/chart" Target="../charts/chart6.xml"/><Relationship Id="rId15" Type="http://schemas.openxmlformats.org/officeDocument/2006/relationships/chart" Target="../charts/chart16.xml"/><Relationship Id="rId10" Type="http://schemas.openxmlformats.org/officeDocument/2006/relationships/chart" Target="../charts/chart11.xml"/><Relationship Id="rId4" Type="http://schemas.openxmlformats.org/officeDocument/2006/relationships/image" Target="../media/image10.png"/><Relationship Id="rId9" Type="http://schemas.openxmlformats.org/officeDocument/2006/relationships/chart" Target="../charts/chart10.xml"/><Relationship Id="rId14" Type="http://schemas.openxmlformats.org/officeDocument/2006/relationships/chart" Target="../charts/char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transport, yellow&#10;&#10;Description automatically generated">
            <a:extLst>
              <a:ext uri="{FF2B5EF4-FFF2-40B4-BE49-F238E27FC236}">
                <a16:creationId xmlns:a16="http://schemas.microsoft.com/office/drawing/2014/main" id="{F157E6C2-719B-6161-5FF4-8A033EC7F78B}"/>
              </a:ext>
            </a:extLst>
          </p:cNvPr>
          <p:cNvPicPr>
            <a:picLocks noChangeAspect="1"/>
          </p:cNvPicPr>
          <p:nvPr/>
        </p:nvPicPr>
        <p:blipFill rotWithShape="1">
          <a:blip r:embed="rId2">
            <a:extLst>
              <a:ext uri="{28A0092B-C50C-407E-A947-70E740481C1C}">
                <a14:useLocalDpi xmlns:a14="http://schemas.microsoft.com/office/drawing/2010/main" val="0"/>
              </a:ext>
            </a:extLst>
          </a:blip>
          <a:srcRect l="17412" t="291" r="54672" b="-291"/>
          <a:stretch/>
        </p:blipFill>
        <p:spPr>
          <a:xfrm>
            <a:off x="0" y="-1"/>
            <a:ext cx="3853662" cy="10024603"/>
          </a:xfrm>
          <a:prstGeom prst="rect">
            <a:avLst/>
          </a:prstGeom>
        </p:spPr>
      </p:pic>
      <p:sp>
        <p:nvSpPr>
          <p:cNvPr id="3" name="Rectangle 2"/>
          <p:cNvSpPr/>
          <p:nvPr/>
        </p:nvSpPr>
        <p:spPr>
          <a:xfrm flipH="1">
            <a:off x="3717032" y="-28814"/>
            <a:ext cx="3140964" cy="10024604"/>
          </a:xfrm>
          <a:prstGeom prst="rect">
            <a:avLst/>
          </a:prstGeom>
          <a:solidFill>
            <a:srgbClr val="008675"/>
          </a:solidFill>
          <a:ln>
            <a:solidFill>
              <a:srgbClr val="008675"/>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sp>
        <p:nvSpPr>
          <p:cNvPr id="6" name="Text Box 45"/>
          <p:cNvSpPr txBox="1"/>
          <p:nvPr/>
        </p:nvSpPr>
        <p:spPr>
          <a:xfrm>
            <a:off x="548680" y="776536"/>
            <a:ext cx="5809259" cy="2047875"/>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180340">
              <a:spcAft>
                <a:spcPts val="0"/>
              </a:spcAft>
            </a:pPr>
            <a:r>
              <a:rPr lang="en-US" sz="1000" b="1" dirty="0">
                <a:solidFill>
                  <a:srgbClr val="808080"/>
                </a:solidFill>
                <a:effectLst/>
                <a:latin typeface="FS Lola"/>
                <a:ea typeface="Times New Roman"/>
                <a:cs typeface="Times New Roman"/>
              </a:rPr>
              <a:t> </a:t>
            </a:r>
            <a:endParaRPr lang="en-AU" sz="1300" dirty="0">
              <a:effectLst/>
              <a:latin typeface="Garamond"/>
              <a:ea typeface="Times New Roman"/>
              <a:cs typeface="Times New Roman"/>
            </a:endParaRPr>
          </a:p>
          <a:p>
            <a:pPr marL="180340">
              <a:spcAft>
                <a:spcPts val="0"/>
              </a:spcAft>
            </a:pPr>
            <a:r>
              <a:rPr lang="en-US" sz="3000" b="1" dirty="0">
                <a:solidFill>
                  <a:srgbClr val="808080"/>
                </a:solidFill>
                <a:effectLst/>
                <a:latin typeface="FS Lola"/>
                <a:ea typeface="Times New Roman"/>
                <a:cs typeface="Times New Roman"/>
              </a:rPr>
              <a:t>Quarterly Council </a:t>
            </a:r>
            <a:endParaRPr lang="en-AU" sz="1300" dirty="0">
              <a:effectLst/>
              <a:latin typeface="Garamond"/>
              <a:ea typeface="Times New Roman"/>
              <a:cs typeface="Times New Roman"/>
            </a:endParaRPr>
          </a:p>
          <a:p>
            <a:pPr marL="180340">
              <a:spcAft>
                <a:spcPts val="0"/>
              </a:spcAft>
            </a:pPr>
            <a:r>
              <a:rPr lang="en-US" sz="3000" b="1" dirty="0">
                <a:solidFill>
                  <a:srgbClr val="808080"/>
                </a:solidFill>
                <a:effectLst/>
                <a:latin typeface="FS Lola"/>
                <a:ea typeface="Times New Roman"/>
                <a:cs typeface="Times New Roman"/>
              </a:rPr>
              <a:t>Performance Report</a:t>
            </a:r>
            <a:endParaRPr lang="en-AU" sz="1300" dirty="0">
              <a:effectLst/>
              <a:latin typeface="Garamond"/>
              <a:ea typeface="Times New Roman"/>
              <a:cs typeface="Times New Roman"/>
            </a:endParaRPr>
          </a:p>
          <a:p>
            <a:pPr marL="180340">
              <a:spcAft>
                <a:spcPts val="0"/>
              </a:spcAft>
            </a:pPr>
            <a:r>
              <a:rPr lang="en-US" sz="1500" b="1" dirty="0">
                <a:solidFill>
                  <a:srgbClr val="808080"/>
                </a:solidFill>
                <a:effectLst/>
                <a:latin typeface="FS Lola"/>
                <a:ea typeface="Times New Roman"/>
                <a:cs typeface="Times New Roman"/>
              </a:rPr>
              <a:t> </a:t>
            </a:r>
            <a:endParaRPr lang="en-AU" sz="1300" dirty="0">
              <a:effectLst/>
              <a:latin typeface="Garamond"/>
              <a:ea typeface="Times New Roman"/>
              <a:cs typeface="Times New Roman"/>
            </a:endParaRPr>
          </a:p>
          <a:p>
            <a:pPr marL="180340">
              <a:spcAft>
                <a:spcPts val="0"/>
              </a:spcAft>
            </a:pPr>
            <a:r>
              <a:rPr lang="en-US" sz="1500" b="1" dirty="0">
                <a:solidFill>
                  <a:srgbClr val="808080"/>
                </a:solidFill>
                <a:effectLst/>
                <a:latin typeface="FS Lola"/>
                <a:ea typeface="Times New Roman"/>
                <a:cs typeface="Times New Roman"/>
              </a:rPr>
              <a:t>Quarter 4 – 1 </a:t>
            </a:r>
            <a:r>
              <a:rPr lang="en-US" sz="1500" b="1" dirty="0">
                <a:solidFill>
                  <a:srgbClr val="808080"/>
                </a:solidFill>
                <a:latin typeface="FS Lola"/>
                <a:ea typeface="Times New Roman"/>
                <a:cs typeface="Times New Roman"/>
              </a:rPr>
              <a:t>April</a:t>
            </a:r>
            <a:r>
              <a:rPr lang="en-US" sz="1500" b="1" dirty="0">
                <a:solidFill>
                  <a:srgbClr val="808080"/>
                </a:solidFill>
                <a:effectLst/>
                <a:latin typeface="FS Lola"/>
                <a:ea typeface="Times New Roman"/>
                <a:cs typeface="Times New Roman"/>
              </a:rPr>
              <a:t> to 30 June 2024</a:t>
            </a:r>
            <a:endParaRPr lang="en-AU" sz="1300" dirty="0">
              <a:effectLst/>
              <a:latin typeface="Garamond"/>
              <a:ea typeface="Times New Roman"/>
              <a:cs typeface="Times New Roman"/>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7158" b="11423"/>
          <a:stretch/>
        </p:blipFill>
        <p:spPr bwMode="auto">
          <a:xfrm>
            <a:off x="4927331" y="1292434"/>
            <a:ext cx="1237973" cy="996270"/>
          </a:xfrm>
          <a:prstGeom prst="rect">
            <a:avLst/>
          </a:prstGeom>
          <a:ln>
            <a:noFill/>
          </a:ln>
          <a:extLst>
            <a:ext uri="{53640926-AAD7-44D8-BBD7-CCE9431645EC}">
              <a14:shadowObscured xmlns:a14="http://schemas.microsoft.com/office/drawing/2010/main"/>
            </a:ext>
          </a:extLst>
        </p:spPr>
      </p:pic>
      <p:cxnSp>
        <p:nvCxnSpPr>
          <p:cNvPr id="9" name="Straight Connector 8"/>
          <p:cNvCxnSpPr/>
          <p:nvPr/>
        </p:nvCxnSpPr>
        <p:spPr>
          <a:xfrm>
            <a:off x="4276725" y="18130464"/>
            <a:ext cx="5657850" cy="0"/>
          </a:xfrm>
          <a:prstGeom prst="line">
            <a:avLst/>
          </a:prstGeom>
          <a:ln w="19050">
            <a:solidFill>
              <a:schemeClr val="bg1">
                <a:lumMod val="65000"/>
              </a:schemeClr>
            </a:solidFill>
          </a:ln>
        </p:spPr>
        <p:style>
          <a:lnRef idx="1">
            <a:schemeClr val="accent4"/>
          </a:lnRef>
          <a:fillRef idx="0">
            <a:schemeClr val="accent4"/>
          </a:fillRef>
          <a:effectRef idx="0">
            <a:schemeClr val="accent4"/>
          </a:effectRef>
          <a:fontRef idx="minor">
            <a:schemeClr val="tx1"/>
          </a:fontRef>
        </p:style>
      </p:cxnSp>
      <p:cxnSp>
        <p:nvCxnSpPr>
          <p:cNvPr id="11" name="Straight Connector 10"/>
          <p:cNvCxnSpPr/>
          <p:nvPr/>
        </p:nvCxnSpPr>
        <p:spPr>
          <a:xfrm>
            <a:off x="836712" y="2445316"/>
            <a:ext cx="5223568" cy="0"/>
          </a:xfrm>
          <a:prstGeom prst="line">
            <a:avLst/>
          </a:prstGeom>
          <a:ln w="28575">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772823" y="6796232"/>
            <a:ext cx="108964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399543" y="6824335"/>
            <a:ext cx="341825" cy="1846659"/>
          </a:xfrm>
          <a:prstGeom prst="rect">
            <a:avLst/>
          </a:prstGeom>
          <a:noFill/>
        </p:spPr>
        <p:txBody>
          <a:bodyPr wrap="none" rtlCol="0">
            <a:spAutoFit/>
          </a:bodyPr>
          <a:lstStyle/>
          <a:p>
            <a:pPr algn="r">
              <a:spcAft>
                <a:spcPts val="600"/>
              </a:spcAft>
            </a:pPr>
            <a:r>
              <a:rPr lang="en-AU" sz="1200" b="1" dirty="0">
                <a:solidFill>
                  <a:schemeClr val="bg1"/>
                </a:solidFill>
              </a:rPr>
              <a:t>2</a:t>
            </a:r>
          </a:p>
          <a:p>
            <a:pPr algn="r">
              <a:spcAft>
                <a:spcPts val="600"/>
              </a:spcAft>
            </a:pPr>
            <a:r>
              <a:rPr lang="en-AU" sz="1200" b="1" dirty="0">
                <a:solidFill>
                  <a:schemeClr val="bg1"/>
                </a:solidFill>
              </a:rPr>
              <a:t>3</a:t>
            </a:r>
          </a:p>
          <a:p>
            <a:pPr algn="r">
              <a:spcAft>
                <a:spcPts val="600"/>
              </a:spcAft>
            </a:pPr>
            <a:r>
              <a:rPr lang="en-US" sz="1200" b="1" dirty="0">
                <a:solidFill>
                  <a:schemeClr val="bg1"/>
                </a:solidFill>
              </a:rPr>
              <a:t>6</a:t>
            </a:r>
            <a:endParaRPr lang="en-AU" sz="1200" b="1" dirty="0">
              <a:solidFill>
                <a:schemeClr val="bg1"/>
              </a:solidFill>
            </a:endParaRPr>
          </a:p>
          <a:p>
            <a:pPr algn="r">
              <a:spcAft>
                <a:spcPts val="600"/>
              </a:spcAft>
            </a:pPr>
            <a:r>
              <a:rPr lang="en-US" sz="1200" b="1" dirty="0">
                <a:solidFill>
                  <a:schemeClr val="bg1"/>
                </a:solidFill>
              </a:rPr>
              <a:t>16</a:t>
            </a:r>
            <a:endParaRPr lang="en-AU" sz="1200" b="1" dirty="0">
              <a:solidFill>
                <a:schemeClr val="bg1"/>
              </a:solidFill>
            </a:endParaRPr>
          </a:p>
          <a:p>
            <a:pPr algn="r">
              <a:spcAft>
                <a:spcPts val="600"/>
              </a:spcAft>
            </a:pPr>
            <a:r>
              <a:rPr lang="en-US" sz="1200" b="1" dirty="0">
                <a:solidFill>
                  <a:schemeClr val="bg1"/>
                </a:solidFill>
              </a:rPr>
              <a:t>19</a:t>
            </a:r>
            <a:endParaRPr lang="en-AU" sz="1200" b="1" dirty="0">
              <a:solidFill>
                <a:schemeClr val="bg1"/>
              </a:solidFill>
            </a:endParaRPr>
          </a:p>
          <a:p>
            <a:pPr algn="r">
              <a:spcAft>
                <a:spcPts val="600"/>
              </a:spcAft>
            </a:pPr>
            <a:r>
              <a:rPr lang="en-US" sz="1200" b="1" dirty="0">
                <a:solidFill>
                  <a:schemeClr val="bg1"/>
                </a:solidFill>
              </a:rPr>
              <a:t>20</a:t>
            </a:r>
          </a:p>
          <a:p>
            <a:pPr algn="r">
              <a:spcAft>
                <a:spcPts val="600"/>
              </a:spcAft>
            </a:pPr>
            <a:r>
              <a:rPr lang="en-US" sz="1200" b="1" dirty="0">
                <a:solidFill>
                  <a:schemeClr val="bg1"/>
                </a:solidFill>
              </a:rPr>
              <a:t>22</a:t>
            </a:r>
            <a:endParaRPr lang="en-AU" sz="1200" b="1" dirty="0">
              <a:solidFill>
                <a:schemeClr val="bg1"/>
              </a:solidFill>
            </a:endParaRPr>
          </a:p>
        </p:txBody>
      </p:sp>
      <p:sp>
        <p:nvSpPr>
          <p:cNvPr id="8" name="TextBox 7"/>
          <p:cNvSpPr txBox="1"/>
          <p:nvPr/>
        </p:nvSpPr>
        <p:spPr>
          <a:xfrm>
            <a:off x="3853662" y="6490136"/>
            <a:ext cx="2640907" cy="2190343"/>
          </a:xfrm>
          <a:prstGeom prst="rect">
            <a:avLst/>
          </a:prstGeom>
          <a:noFill/>
        </p:spPr>
        <p:txBody>
          <a:bodyPr wrap="square" rtlCol="0">
            <a:spAutoFit/>
          </a:bodyPr>
          <a:lstStyle/>
          <a:p>
            <a:pPr algn="ctr">
              <a:spcAft>
                <a:spcPts val="1000"/>
              </a:spcAft>
            </a:pPr>
            <a:r>
              <a:rPr lang="en-AU" sz="1400" b="1" dirty="0">
                <a:solidFill>
                  <a:schemeClr val="bg1"/>
                </a:solidFill>
              </a:rPr>
              <a:t>          Table of Contents</a:t>
            </a:r>
          </a:p>
          <a:p>
            <a:pPr marL="182563" indent="-182563" defTabSz="2506663">
              <a:spcAft>
                <a:spcPts val="600"/>
              </a:spcAft>
              <a:buAutoNum type="arabicPeriod"/>
            </a:pPr>
            <a:r>
              <a:rPr lang="en-AU" sz="1200" dirty="0">
                <a:solidFill>
                  <a:schemeClr val="bg1"/>
                </a:solidFill>
              </a:rPr>
              <a:t>Executive Summary</a:t>
            </a:r>
          </a:p>
          <a:p>
            <a:pPr marL="182563" indent="-182563" defTabSz="2506663">
              <a:spcAft>
                <a:spcPts val="600"/>
              </a:spcAft>
              <a:buAutoNum type="arabicPeriod"/>
            </a:pPr>
            <a:r>
              <a:rPr lang="en-US" sz="1200" dirty="0">
                <a:solidFill>
                  <a:schemeClr val="bg1"/>
                </a:solidFill>
              </a:rPr>
              <a:t>Adelaide Hills Council Major Projects</a:t>
            </a:r>
            <a:endParaRPr lang="en-AU" sz="1200" dirty="0">
              <a:solidFill>
                <a:schemeClr val="bg1"/>
              </a:solidFill>
            </a:endParaRPr>
          </a:p>
          <a:p>
            <a:pPr marL="182563" indent="-182563" defTabSz="2506663">
              <a:spcAft>
                <a:spcPts val="600"/>
              </a:spcAft>
              <a:buAutoNum type="arabicPeriod"/>
            </a:pPr>
            <a:r>
              <a:rPr lang="en-AU" sz="1200" dirty="0">
                <a:solidFill>
                  <a:schemeClr val="bg1"/>
                </a:solidFill>
              </a:rPr>
              <a:t>Performance by Strategic Goal</a:t>
            </a:r>
          </a:p>
          <a:p>
            <a:pPr marL="182563" indent="-182563">
              <a:spcAft>
                <a:spcPts val="600"/>
              </a:spcAft>
              <a:buAutoNum type="arabicPeriod"/>
            </a:pPr>
            <a:r>
              <a:rPr lang="en-AU" sz="1200" dirty="0">
                <a:solidFill>
                  <a:schemeClr val="bg1"/>
                </a:solidFill>
              </a:rPr>
              <a:t>Customer Service Standards</a:t>
            </a:r>
          </a:p>
          <a:p>
            <a:pPr marL="182563" indent="-182563">
              <a:spcAft>
                <a:spcPts val="600"/>
              </a:spcAft>
              <a:buAutoNum type="arabicPeriod"/>
            </a:pPr>
            <a:r>
              <a:rPr lang="en-AU" sz="1200" dirty="0">
                <a:solidFill>
                  <a:schemeClr val="bg1"/>
                </a:solidFill>
              </a:rPr>
              <a:t>Capital Works Performance</a:t>
            </a:r>
          </a:p>
          <a:p>
            <a:pPr marL="182563" indent="-182563">
              <a:spcAft>
                <a:spcPts val="600"/>
              </a:spcAft>
              <a:buAutoNum type="arabicPeriod"/>
            </a:pPr>
            <a:r>
              <a:rPr lang="en-US" sz="1200" dirty="0">
                <a:solidFill>
                  <a:schemeClr val="bg1"/>
                </a:solidFill>
              </a:rPr>
              <a:t>Savings Strategies</a:t>
            </a:r>
            <a:endParaRPr lang="en-AU" sz="1200" dirty="0">
              <a:solidFill>
                <a:schemeClr val="bg1"/>
              </a:solidFill>
            </a:endParaRPr>
          </a:p>
          <a:p>
            <a:pPr marL="182563" indent="-182563">
              <a:spcAft>
                <a:spcPts val="600"/>
              </a:spcAft>
              <a:buAutoNum type="arabicPeriod"/>
            </a:pPr>
            <a:r>
              <a:rPr lang="en-AU" sz="1200" dirty="0">
                <a:solidFill>
                  <a:schemeClr val="bg1"/>
                </a:solidFill>
              </a:rPr>
              <a:t>Quarterly Financial Performance</a:t>
            </a:r>
          </a:p>
        </p:txBody>
      </p:sp>
    </p:spTree>
    <p:extLst>
      <p:ext uri="{BB962C8B-B14F-4D97-AF65-F5344CB8AC3E}">
        <p14:creationId xmlns:p14="http://schemas.microsoft.com/office/powerpoint/2010/main" val="1016878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1" y="128464"/>
            <a:ext cx="500471" cy="48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88225"/>
            <a:ext cx="3300316" cy="42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 name="Rectangle 39"/>
          <p:cNvSpPr/>
          <p:nvPr/>
        </p:nvSpPr>
        <p:spPr>
          <a:xfrm>
            <a:off x="226058" y="656174"/>
            <a:ext cx="6480175" cy="1099865"/>
          </a:xfrm>
          <a:prstGeom prst="rect">
            <a:avLst/>
          </a:prstGeom>
          <a:gradFill>
            <a:gsLst>
              <a:gs pos="0">
                <a:schemeClr val="bg1"/>
              </a:gs>
              <a:gs pos="46000">
                <a:schemeClr val="accent4">
                  <a:lumMod val="20000"/>
                  <a:lumOff val="80000"/>
                </a:schemeClr>
              </a:gs>
              <a:gs pos="100000">
                <a:schemeClr val="accent4">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0" name="TextBox 69"/>
          <p:cNvSpPr txBox="1"/>
          <p:nvPr/>
        </p:nvSpPr>
        <p:spPr>
          <a:xfrm>
            <a:off x="251847" y="632520"/>
            <a:ext cx="1918154" cy="307777"/>
          </a:xfrm>
          <a:prstGeom prst="rect">
            <a:avLst/>
          </a:prstGeom>
          <a:noFill/>
        </p:spPr>
        <p:txBody>
          <a:bodyPr wrap="none" rtlCol="0">
            <a:spAutoFit/>
          </a:bodyPr>
          <a:lstStyle/>
          <a:p>
            <a:r>
              <a:rPr lang="en-US" sz="1400" b="1" dirty="0">
                <a:solidFill>
                  <a:schemeClr val="accent4"/>
                </a:solidFill>
              </a:rPr>
              <a:t>Performance Indicators</a:t>
            </a:r>
            <a:endParaRPr lang="en-AU" sz="1400" b="1" dirty="0">
              <a:solidFill>
                <a:schemeClr val="accent4"/>
              </a:solidFill>
            </a:endParaRPr>
          </a:p>
        </p:txBody>
      </p:sp>
      <p:grpSp>
        <p:nvGrpSpPr>
          <p:cNvPr id="5" name="Group 4"/>
          <p:cNvGrpSpPr/>
          <p:nvPr/>
        </p:nvGrpSpPr>
        <p:grpSpPr>
          <a:xfrm>
            <a:off x="328060" y="5385048"/>
            <a:ext cx="3817531" cy="232743"/>
            <a:chOff x="3415669" y="3084284"/>
            <a:chExt cx="3817531" cy="232743"/>
          </a:xfrm>
        </p:grpSpPr>
        <p:grpSp>
          <p:nvGrpSpPr>
            <p:cNvPr id="159" name="Group 158"/>
            <p:cNvGrpSpPr/>
            <p:nvPr/>
          </p:nvGrpSpPr>
          <p:grpSpPr>
            <a:xfrm>
              <a:off x="3415669" y="3085878"/>
              <a:ext cx="2462672" cy="231149"/>
              <a:chOff x="749119" y="9661911"/>
              <a:chExt cx="2462672" cy="231149"/>
            </a:xfrm>
          </p:grpSpPr>
          <p:sp>
            <p:nvSpPr>
              <p:cNvPr id="166" name="Rounded Rectangle 198"/>
              <p:cNvSpPr/>
              <p:nvPr/>
            </p:nvSpPr>
            <p:spPr>
              <a:xfrm rot="18900000">
                <a:off x="1317995" y="9760306"/>
                <a:ext cx="85635" cy="34765"/>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67" name="TextBox 166"/>
              <p:cNvSpPr txBox="1"/>
              <p:nvPr/>
            </p:nvSpPr>
            <p:spPr>
              <a:xfrm>
                <a:off x="1356353" y="9662228"/>
                <a:ext cx="790601" cy="230832"/>
              </a:xfrm>
              <a:prstGeom prst="rect">
                <a:avLst/>
              </a:prstGeom>
              <a:noFill/>
            </p:spPr>
            <p:txBody>
              <a:bodyPr wrap="none" rtlCol="0">
                <a:spAutoFit/>
              </a:bodyPr>
              <a:lstStyle/>
              <a:p>
                <a:r>
                  <a:rPr lang="en-US" sz="900" dirty="0"/>
                  <a:t>= Target Met</a:t>
                </a:r>
                <a:endParaRPr lang="en-AU" sz="900" dirty="0"/>
              </a:p>
            </p:txBody>
          </p:sp>
          <p:sp>
            <p:nvSpPr>
              <p:cNvPr id="168" name="TextBox 167"/>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169" name="TextBox 168"/>
              <p:cNvSpPr txBox="1"/>
              <p:nvPr/>
            </p:nvSpPr>
            <p:spPr>
              <a:xfrm>
                <a:off x="2241654" y="9661911"/>
                <a:ext cx="970137" cy="230832"/>
              </a:xfrm>
              <a:prstGeom prst="rect">
                <a:avLst/>
              </a:prstGeom>
              <a:noFill/>
            </p:spPr>
            <p:txBody>
              <a:bodyPr wrap="none" rtlCol="0">
                <a:spAutoFit/>
              </a:bodyPr>
              <a:lstStyle/>
              <a:p>
                <a:r>
                  <a:rPr lang="en-US" sz="900" dirty="0"/>
                  <a:t>= Target not met</a:t>
                </a:r>
                <a:endParaRPr lang="en-AU" sz="900" dirty="0"/>
              </a:p>
            </p:txBody>
          </p:sp>
        </p:grpSp>
        <p:grpSp>
          <p:nvGrpSpPr>
            <p:cNvPr id="160" name="Group 159"/>
            <p:cNvGrpSpPr>
              <a:grpSpLocks noChangeAspect="1"/>
            </p:cNvGrpSpPr>
            <p:nvPr/>
          </p:nvGrpSpPr>
          <p:grpSpPr>
            <a:xfrm>
              <a:off x="3926817" y="3130538"/>
              <a:ext cx="160700" cy="144000"/>
              <a:chOff x="3343061" y="6674708"/>
              <a:chExt cx="1098164" cy="1098164"/>
            </a:xfrm>
          </p:grpSpPr>
          <p:sp>
            <p:nvSpPr>
              <p:cNvPr id="164" name="Oval 163"/>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65" name="Rounded Rectangle 198"/>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61" name="Group 160"/>
            <p:cNvGrpSpPr/>
            <p:nvPr/>
          </p:nvGrpSpPr>
          <p:grpSpPr>
            <a:xfrm>
              <a:off x="4825086" y="3120934"/>
              <a:ext cx="144000" cy="144000"/>
              <a:chOff x="3410859" y="819782"/>
              <a:chExt cx="284400" cy="284400"/>
            </a:xfrm>
          </p:grpSpPr>
          <p:sp>
            <p:nvSpPr>
              <p:cNvPr id="162" name="Oval 306"/>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63" name="Straight Connector 162"/>
              <p:cNvCxnSpPr/>
              <p:nvPr/>
            </p:nvCxnSpPr>
            <p:spPr>
              <a:xfrm>
                <a:off x="3460242" y="961982"/>
                <a:ext cx="18263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 name="Rectangle 3"/>
            <p:cNvSpPr/>
            <p:nvPr/>
          </p:nvSpPr>
          <p:spPr>
            <a:xfrm>
              <a:off x="5830252" y="3084284"/>
              <a:ext cx="1402948" cy="230832"/>
            </a:xfrm>
            <a:prstGeom prst="rect">
              <a:avLst/>
            </a:prstGeom>
          </p:spPr>
          <p:txBody>
            <a:bodyPr wrap="none">
              <a:spAutoFit/>
            </a:bodyPr>
            <a:lstStyle/>
            <a:p>
              <a:r>
                <a:rPr lang="en-AU" sz="900" i="1" dirty="0">
                  <a:solidFill>
                    <a:srgbClr val="292929"/>
                  </a:solidFill>
                </a:rPr>
                <a:t>≥ Greater than or equal to</a:t>
              </a:r>
              <a:endParaRPr lang="en-AU" sz="900" dirty="0">
                <a:solidFill>
                  <a:srgbClr val="292929"/>
                </a:solidFill>
              </a:endParaRPr>
            </a:p>
          </p:txBody>
        </p:sp>
      </p:grpSp>
      <p:sp>
        <p:nvSpPr>
          <p:cNvPr id="183" name="Rectangle 182"/>
          <p:cNvSpPr/>
          <p:nvPr/>
        </p:nvSpPr>
        <p:spPr>
          <a:xfrm>
            <a:off x="457800" y="3722947"/>
            <a:ext cx="6157498" cy="1615872"/>
          </a:xfrm>
          <a:prstGeom prst="rect">
            <a:avLst/>
          </a:prstGeom>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p>
        </p:txBody>
      </p:sp>
      <p:sp>
        <p:nvSpPr>
          <p:cNvPr id="184" name="Rectangle 183"/>
          <p:cNvSpPr/>
          <p:nvPr/>
        </p:nvSpPr>
        <p:spPr>
          <a:xfrm>
            <a:off x="615195" y="3757635"/>
            <a:ext cx="2954288" cy="261610"/>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Feedback from Community Centre Participants</a:t>
            </a:r>
            <a:endParaRPr lang="en-AU" sz="1100" b="1" dirty="0">
              <a:solidFill>
                <a:schemeClr val="accent1"/>
              </a:solidFill>
              <a:effectLst/>
              <a:latin typeface="Garamond"/>
              <a:ea typeface="Times New Roman"/>
              <a:cs typeface="Times New Roman"/>
            </a:endParaRPr>
          </a:p>
        </p:txBody>
      </p:sp>
      <p:graphicFrame>
        <p:nvGraphicFramePr>
          <p:cNvPr id="185" name="Chart 184"/>
          <p:cNvGraphicFramePr>
            <a:graphicFrameLocks noChangeAspect="1"/>
          </p:cNvGraphicFramePr>
          <p:nvPr>
            <p:extLst>
              <p:ext uri="{D42A27DB-BD31-4B8C-83A1-F6EECF244321}">
                <p14:modId xmlns:p14="http://schemas.microsoft.com/office/powerpoint/2010/main" val="2635733683"/>
              </p:ext>
            </p:extLst>
          </p:nvPr>
        </p:nvGraphicFramePr>
        <p:xfrm>
          <a:off x="879572" y="4015025"/>
          <a:ext cx="796320" cy="796521"/>
        </p:xfrm>
        <a:graphic>
          <a:graphicData uri="http://schemas.openxmlformats.org/drawingml/2006/chart">
            <c:chart xmlns:c="http://schemas.openxmlformats.org/drawingml/2006/chart" xmlns:r="http://schemas.openxmlformats.org/officeDocument/2006/relationships" r:id="rId5"/>
          </a:graphicData>
        </a:graphic>
      </p:graphicFrame>
      <p:cxnSp>
        <p:nvCxnSpPr>
          <p:cNvPr id="186" name="Straight Connector 185"/>
          <p:cNvCxnSpPr/>
          <p:nvPr/>
        </p:nvCxnSpPr>
        <p:spPr>
          <a:xfrm>
            <a:off x="1053525" y="4266224"/>
            <a:ext cx="69758" cy="360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7" name="TextBox 186"/>
          <p:cNvSpPr txBox="1"/>
          <p:nvPr/>
        </p:nvSpPr>
        <p:spPr>
          <a:xfrm>
            <a:off x="513204" y="4069666"/>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85%</a:t>
            </a:r>
          </a:p>
        </p:txBody>
      </p:sp>
      <p:sp>
        <p:nvSpPr>
          <p:cNvPr id="188" name="TextBox 187"/>
          <p:cNvSpPr txBox="1"/>
          <p:nvPr/>
        </p:nvSpPr>
        <p:spPr>
          <a:xfrm>
            <a:off x="949756" y="4271053"/>
            <a:ext cx="696159" cy="276999"/>
          </a:xfrm>
          <a:prstGeom prst="rect">
            <a:avLst/>
          </a:prstGeom>
          <a:noFill/>
        </p:spPr>
        <p:txBody>
          <a:bodyPr wrap="square" rtlCol="0">
            <a:spAutoFit/>
          </a:bodyPr>
          <a:lstStyle/>
          <a:p>
            <a:pPr algn="ctr"/>
            <a:r>
              <a:rPr lang="en-US" sz="1200" b="1" dirty="0">
                <a:solidFill>
                  <a:schemeClr val="tx2"/>
                </a:solidFill>
              </a:rPr>
              <a:t>80%</a:t>
            </a:r>
            <a:endParaRPr lang="en-AU" sz="1200" b="1" dirty="0">
              <a:solidFill>
                <a:schemeClr val="tx2"/>
              </a:solidFill>
            </a:endParaRPr>
          </a:p>
        </p:txBody>
      </p:sp>
      <p:graphicFrame>
        <p:nvGraphicFramePr>
          <p:cNvPr id="189" name="Chart 188"/>
          <p:cNvGraphicFramePr>
            <a:graphicFrameLocks noChangeAspect="1"/>
          </p:cNvGraphicFramePr>
          <p:nvPr>
            <p:extLst>
              <p:ext uri="{D42A27DB-BD31-4B8C-83A1-F6EECF244321}">
                <p14:modId xmlns:p14="http://schemas.microsoft.com/office/powerpoint/2010/main" val="804896448"/>
              </p:ext>
            </p:extLst>
          </p:nvPr>
        </p:nvGraphicFramePr>
        <p:xfrm>
          <a:off x="3926311" y="4009886"/>
          <a:ext cx="796320" cy="796521"/>
        </p:xfrm>
        <a:graphic>
          <a:graphicData uri="http://schemas.openxmlformats.org/drawingml/2006/chart">
            <c:chart xmlns:c="http://schemas.openxmlformats.org/drawingml/2006/chart" xmlns:r="http://schemas.openxmlformats.org/officeDocument/2006/relationships" r:id="rId6"/>
          </a:graphicData>
        </a:graphic>
      </p:graphicFrame>
      <p:cxnSp>
        <p:nvCxnSpPr>
          <p:cNvPr id="190" name="Straight Connector 189"/>
          <p:cNvCxnSpPr/>
          <p:nvPr/>
        </p:nvCxnSpPr>
        <p:spPr>
          <a:xfrm>
            <a:off x="4074311" y="4314825"/>
            <a:ext cx="69758" cy="360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3573016" y="4086327"/>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80%</a:t>
            </a:r>
          </a:p>
        </p:txBody>
      </p:sp>
      <p:sp>
        <p:nvSpPr>
          <p:cNvPr id="192" name="TextBox 191"/>
          <p:cNvSpPr txBox="1"/>
          <p:nvPr/>
        </p:nvSpPr>
        <p:spPr>
          <a:xfrm>
            <a:off x="3981331" y="4272916"/>
            <a:ext cx="696159" cy="276999"/>
          </a:xfrm>
          <a:prstGeom prst="rect">
            <a:avLst/>
          </a:prstGeom>
          <a:noFill/>
        </p:spPr>
        <p:txBody>
          <a:bodyPr wrap="square" rtlCol="0">
            <a:spAutoFit/>
          </a:bodyPr>
          <a:lstStyle/>
          <a:p>
            <a:pPr algn="ctr"/>
            <a:r>
              <a:rPr lang="en-US" sz="1200" b="1" dirty="0">
                <a:solidFill>
                  <a:schemeClr val="tx2"/>
                </a:solidFill>
              </a:rPr>
              <a:t>78%</a:t>
            </a:r>
            <a:endParaRPr lang="en-AU" sz="1200" b="1" dirty="0">
              <a:solidFill>
                <a:schemeClr val="tx2"/>
              </a:solidFill>
            </a:endParaRPr>
          </a:p>
        </p:txBody>
      </p:sp>
      <p:sp>
        <p:nvSpPr>
          <p:cNvPr id="193" name="Rectangle 192"/>
          <p:cNvSpPr/>
          <p:nvPr/>
        </p:nvSpPr>
        <p:spPr>
          <a:xfrm>
            <a:off x="615196" y="4674064"/>
            <a:ext cx="1327758" cy="553998"/>
          </a:xfrm>
          <a:prstGeom prst="rect">
            <a:avLst/>
          </a:prstGeom>
        </p:spPr>
        <p:txBody>
          <a:bodyPr wrap="square">
            <a:spAutoFit/>
          </a:bodyPr>
          <a:lstStyle/>
          <a:p>
            <a:pPr algn="ctr"/>
            <a:r>
              <a:rPr lang="en-US" sz="1000" dirty="0"/>
              <a:t>Feel better connected to other in the community</a:t>
            </a:r>
            <a:endParaRPr lang="en-AU" sz="1000" dirty="0"/>
          </a:p>
        </p:txBody>
      </p:sp>
      <p:sp>
        <p:nvSpPr>
          <p:cNvPr id="194" name="Rectangle 193"/>
          <p:cNvSpPr/>
          <p:nvPr/>
        </p:nvSpPr>
        <p:spPr>
          <a:xfrm>
            <a:off x="3652003" y="4674380"/>
            <a:ext cx="1416607" cy="553998"/>
          </a:xfrm>
          <a:prstGeom prst="rect">
            <a:avLst/>
          </a:prstGeom>
        </p:spPr>
        <p:txBody>
          <a:bodyPr wrap="square">
            <a:spAutoFit/>
          </a:bodyPr>
          <a:lstStyle/>
          <a:p>
            <a:pPr algn="ctr"/>
            <a:r>
              <a:rPr lang="en-US" sz="1000" dirty="0"/>
              <a:t>Will use the knowledge/skills gained in the future</a:t>
            </a:r>
            <a:endParaRPr lang="en-AU" sz="1000" dirty="0"/>
          </a:p>
        </p:txBody>
      </p:sp>
      <p:sp>
        <p:nvSpPr>
          <p:cNvPr id="198" name="Rectangle 197"/>
          <p:cNvSpPr/>
          <p:nvPr/>
        </p:nvSpPr>
        <p:spPr>
          <a:xfrm>
            <a:off x="1942004" y="4126865"/>
            <a:ext cx="1663509" cy="1169551"/>
          </a:xfrm>
          <a:prstGeom prst="rect">
            <a:avLst/>
          </a:prstGeom>
          <a:noFill/>
        </p:spPr>
        <p:txBody>
          <a:bodyPr wrap="square">
            <a:spAutoFit/>
          </a:bodyPr>
          <a:lstStyle/>
          <a:p>
            <a:r>
              <a:rPr lang="en-US" sz="1000" dirty="0"/>
              <a:t>242 of 303 surveyed felt they agreed or strongly agreed that they felt better connected to others and the community due to their involvement in the community </a:t>
            </a:r>
            <a:r>
              <a:rPr lang="en-US" sz="1000" dirty="0" err="1"/>
              <a:t>centres</a:t>
            </a:r>
            <a:r>
              <a:rPr lang="en-US" sz="1000" dirty="0"/>
              <a:t>.</a:t>
            </a:r>
          </a:p>
        </p:txBody>
      </p:sp>
      <p:grpSp>
        <p:nvGrpSpPr>
          <p:cNvPr id="199" name="Group 198"/>
          <p:cNvGrpSpPr/>
          <p:nvPr/>
        </p:nvGrpSpPr>
        <p:grpSpPr>
          <a:xfrm>
            <a:off x="371004" y="3654438"/>
            <a:ext cx="284400" cy="284400"/>
            <a:chOff x="3410859" y="819782"/>
            <a:chExt cx="284400" cy="284400"/>
          </a:xfrm>
        </p:grpSpPr>
        <p:sp>
          <p:nvSpPr>
            <p:cNvPr id="200" name="Oval 306"/>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01" name="Straight Connector 200"/>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Rectangle 13">
            <a:extLst>
              <a:ext uri="{FF2B5EF4-FFF2-40B4-BE49-F238E27FC236}">
                <a16:creationId xmlns:a16="http://schemas.microsoft.com/office/drawing/2014/main" id="{1C3FC545-C15A-B4EF-4E25-45BB63B4E391}"/>
              </a:ext>
            </a:extLst>
          </p:cNvPr>
          <p:cNvSpPr/>
          <p:nvPr/>
        </p:nvSpPr>
        <p:spPr>
          <a:xfrm>
            <a:off x="417038" y="984139"/>
            <a:ext cx="2892507" cy="2556359"/>
          </a:xfrm>
          <a:prstGeom prst="rect">
            <a:avLst/>
          </a:prstGeom>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p>
        </p:txBody>
      </p:sp>
      <p:graphicFrame>
        <p:nvGraphicFramePr>
          <p:cNvPr id="15" name="Chart 14">
            <a:extLst>
              <a:ext uri="{FF2B5EF4-FFF2-40B4-BE49-F238E27FC236}">
                <a16:creationId xmlns:a16="http://schemas.microsoft.com/office/drawing/2014/main" id="{A9C82D7A-E292-A3A2-5D12-537ED341B860}"/>
              </a:ext>
            </a:extLst>
          </p:cNvPr>
          <p:cNvGraphicFramePr>
            <a:graphicFrameLocks noChangeAspect="1"/>
          </p:cNvGraphicFramePr>
          <p:nvPr>
            <p:extLst>
              <p:ext uri="{D42A27DB-BD31-4B8C-83A1-F6EECF244321}">
                <p14:modId xmlns:p14="http://schemas.microsoft.com/office/powerpoint/2010/main" val="2052645073"/>
              </p:ext>
            </p:extLst>
          </p:nvPr>
        </p:nvGraphicFramePr>
        <p:xfrm>
          <a:off x="797833" y="1508018"/>
          <a:ext cx="796320" cy="796521"/>
        </p:xfrm>
        <a:graphic>
          <a:graphicData uri="http://schemas.openxmlformats.org/drawingml/2006/chart">
            <c:chart xmlns:c="http://schemas.openxmlformats.org/drawingml/2006/chart" xmlns:r="http://schemas.openxmlformats.org/officeDocument/2006/relationships" r:id="rId7"/>
          </a:graphicData>
        </a:graphic>
      </p:graphicFrame>
      <p:cxnSp>
        <p:nvCxnSpPr>
          <p:cNvPr id="20" name="Straight Connector 19">
            <a:extLst>
              <a:ext uri="{FF2B5EF4-FFF2-40B4-BE49-F238E27FC236}">
                <a16:creationId xmlns:a16="http://schemas.microsoft.com/office/drawing/2014/main" id="{5C34BAEB-B935-78F5-0924-310FD9844BF6}"/>
              </a:ext>
            </a:extLst>
          </p:cNvPr>
          <p:cNvCxnSpPr/>
          <p:nvPr/>
        </p:nvCxnSpPr>
        <p:spPr>
          <a:xfrm flipV="1">
            <a:off x="944627" y="1964234"/>
            <a:ext cx="92347" cy="2771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D9988E57-8E58-B468-5823-F82A9E3D19E6}"/>
              </a:ext>
            </a:extLst>
          </p:cNvPr>
          <p:cNvSpPr txBox="1"/>
          <p:nvPr/>
        </p:nvSpPr>
        <p:spPr>
          <a:xfrm>
            <a:off x="941737" y="1744092"/>
            <a:ext cx="491603" cy="307777"/>
          </a:xfrm>
          <a:prstGeom prst="rect">
            <a:avLst/>
          </a:prstGeom>
          <a:noFill/>
        </p:spPr>
        <p:txBody>
          <a:bodyPr wrap="square" rtlCol="0">
            <a:spAutoFit/>
          </a:bodyPr>
          <a:lstStyle/>
          <a:p>
            <a:pPr algn="ctr"/>
            <a:r>
              <a:rPr lang="en-US" sz="1400" b="1" dirty="0"/>
              <a:t>6.7</a:t>
            </a:r>
            <a:endParaRPr lang="en-AU" sz="1400" b="1" dirty="0"/>
          </a:p>
        </p:txBody>
      </p:sp>
      <p:sp>
        <p:nvSpPr>
          <p:cNvPr id="22" name="TextBox 21">
            <a:extLst>
              <a:ext uri="{FF2B5EF4-FFF2-40B4-BE49-F238E27FC236}">
                <a16:creationId xmlns:a16="http://schemas.microsoft.com/office/drawing/2014/main" id="{01829E16-09FE-D074-F67C-720E2B2FB0DA}"/>
              </a:ext>
            </a:extLst>
          </p:cNvPr>
          <p:cNvSpPr txBox="1"/>
          <p:nvPr/>
        </p:nvSpPr>
        <p:spPr>
          <a:xfrm>
            <a:off x="422236" y="1838960"/>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 7 </a:t>
            </a:r>
          </a:p>
        </p:txBody>
      </p:sp>
      <p:sp>
        <p:nvSpPr>
          <p:cNvPr id="23" name="Rectangle 22">
            <a:extLst>
              <a:ext uri="{FF2B5EF4-FFF2-40B4-BE49-F238E27FC236}">
                <a16:creationId xmlns:a16="http://schemas.microsoft.com/office/drawing/2014/main" id="{202F0BD7-CB91-D57B-4717-F70257215D2A}"/>
              </a:ext>
            </a:extLst>
          </p:cNvPr>
          <p:cNvSpPr/>
          <p:nvPr/>
        </p:nvSpPr>
        <p:spPr>
          <a:xfrm>
            <a:off x="807025" y="1009913"/>
            <a:ext cx="2124521" cy="261610"/>
          </a:xfrm>
          <a:prstGeom prst="rect">
            <a:avLst/>
          </a:prstGeom>
        </p:spPr>
        <p:txBody>
          <a:bodyPr wrap="square">
            <a:spAutoFit/>
          </a:bodyPr>
          <a:lstStyle/>
          <a:p>
            <a:pPr>
              <a:spcAft>
                <a:spcPts val="0"/>
              </a:spcAft>
            </a:pPr>
            <a:r>
              <a:rPr lang="en-AU" sz="1100" b="1" dirty="0">
                <a:solidFill>
                  <a:schemeClr val="accent1"/>
                </a:solidFill>
                <a:ea typeface="Times New Roman"/>
                <a:cs typeface="Times New Roman"/>
              </a:rPr>
              <a:t>Positive ageing wellbeing score</a:t>
            </a:r>
            <a:endParaRPr lang="en-AU" sz="1100" b="1" dirty="0">
              <a:solidFill>
                <a:schemeClr val="accent1"/>
              </a:solidFill>
              <a:effectLst/>
              <a:latin typeface="Garamond"/>
              <a:ea typeface="Times New Roman"/>
              <a:cs typeface="Times New Roman"/>
            </a:endParaRPr>
          </a:p>
        </p:txBody>
      </p:sp>
      <p:sp>
        <p:nvSpPr>
          <p:cNvPr id="24" name="Rectangle 23">
            <a:extLst>
              <a:ext uri="{FF2B5EF4-FFF2-40B4-BE49-F238E27FC236}">
                <a16:creationId xmlns:a16="http://schemas.microsoft.com/office/drawing/2014/main" id="{D4FE5F6A-D329-68A4-BF1F-FD472990D0E0}"/>
              </a:ext>
            </a:extLst>
          </p:cNvPr>
          <p:cNvSpPr/>
          <p:nvPr/>
        </p:nvSpPr>
        <p:spPr>
          <a:xfrm>
            <a:off x="537990" y="1210634"/>
            <a:ext cx="2734422" cy="400110"/>
          </a:xfrm>
          <a:prstGeom prst="rect">
            <a:avLst/>
          </a:prstGeom>
        </p:spPr>
        <p:txBody>
          <a:bodyPr wrap="square">
            <a:spAutoFit/>
          </a:bodyPr>
          <a:lstStyle/>
          <a:p>
            <a:r>
              <a:rPr lang="en-AU" sz="1000" dirty="0"/>
              <a:t>Average level of self-determined wellbeing of program participants reviewed in the quarter.</a:t>
            </a:r>
          </a:p>
        </p:txBody>
      </p:sp>
      <p:graphicFrame>
        <p:nvGraphicFramePr>
          <p:cNvPr id="25" name="Chart 24">
            <a:extLst>
              <a:ext uri="{FF2B5EF4-FFF2-40B4-BE49-F238E27FC236}">
                <a16:creationId xmlns:a16="http://schemas.microsoft.com/office/drawing/2014/main" id="{5B4F6B69-EF17-1F1B-C57A-23A2F2CF8D6C}"/>
              </a:ext>
            </a:extLst>
          </p:cNvPr>
          <p:cNvGraphicFramePr/>
          <p:nvPr>
            <p:extLst>
              <p:ext uri="{D42A27DB-BD31-4B8C-83A1-F6EECF244321}">
                <p14:modId xmlns:p14="http://schemas.microsoft.com/office/powerpoint/2010/main" val="317231745"/>
              </p:ext>
            </p:extLst>
          </p:nvPr>
        </p:nvGraphicFramePr>
        <p:xfrm>
          <a:off x="1685255" y="1538477"/>
          <a:ext cx="1459847" cy="930488"/>
        </p:xfrm>
        <a:graphic>
          <a:graphicData uri="http://schemas.openxmlformats.org/drawingml/2006/chart">
            <c:chart xmlns:c="http://schemas.openxmlformats.org/drawingml/2006/chart" xmlns:r="http://schemas.openxmlformats.org/officeDocument/2006/relationships" r:id="rId8"/>
          </a:graphicData>
        </a:graphic>
      </p:graphicFrame>
      <p:sp>
        <p:nvSpPr>
          <p:cNvPr id="26" name="Rectangle 25">
            <a:extLst>
              <a:ext uri="{FF2B5EF4-FFF2-40B4-BE49-F238E27FC236}">
                <a16:creationId xmlns:a16="http://schemas.microsoft.com/office/drawing/2014/main" id="{B50444A3-1432-F16F-6E09-E3264319A4CC}"/>
              </a:ext>
            </a:extLst>
          </p:cNvPr>
          <p:cNvSpPr/>
          <p:nvPr/>
        </p:nvSpPr>
        <p:spPr>
          <a:xfrm>
            <a:off x="496079" y="2414107"/>
            <a:ext cx="2813465" cy="1015663"/>
          </a:xfrm>
          <a:prstGeom prst="rect">
            <a:avLst/>
          </a:prstGeom>
        </p:spPr>
        <p:txBody>
          <a:bodyPr wrap="square">
            <a:spAutoFit/>
          </a:bodyPr>
          <a:lstStyle/>
          <a:p>
            <a:r>
              <a:rPr lang="en-US" sz="1000" dirty="0"/>
              <a:t>The overall wellbeing score has dipped to 6.7 in the fourth quarter of the 23-24 year.</a:t>
            </a:r>
          </a:p>
          <a:p>
            <a:r>
              <a:rPr lang="en-US" sz="1000" dirty="0"/>
              <a:t>Many clients are struggling due to seasonal reasons as well as personal hardships/situations and illness. The quotes from people with lower scores discussed physical limitations and illness. </a:t>
            </a:r>
            <a:endParaRPr lang="en-AU" sz="1000" dirty="0"/>
          </a:p>
        </p:txBody>
      </p:sp>
      <p:sp>
        <p:nvSpPr>
          <p:cNvPr id="30" name="Rectangle 29">
            <a:extLst>
              <a:ext uri="{FF2B5EF4-FFF2-40B4-BE49-F238E27FC236}">
                <a16:creationId xmlns:a16="http://schemas.microsoft.com/office/drawing/2014/main" id="{72FC7ED9-FC08-3D7D-50DB-DDFC6040DC72}"/>
              </a:ext>
            </a:extLst>
          </p:cNvPr>
          <p:cNvSpPr/>
          <p:nvPr/>
        </p:nvSpPr>
        <p:spPr>
          <a:xfrm>
            <a:off x="3441220" y="966032"/>
            <a:ext cx="3149327" cy="2574466"/>
          </a:xfrm>
          <a:prstGeom prst="rect">
            <a:avLst/>
          </a:prstGeom>
          <a:ln>
            <a:solidFill>
              <a:schemeClr val="accent4">
                <a:lumMod val="60000"/>
                <a:lumOff val="40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AU" dirty="0"/>
          </a:p>
        </p:txBody>
      </p:sp>
      <p:sp>
        <p:nvSpPr>
          <p:cNvPr id="31" name="Rectangle 30">
            <a:extLst>
              <a:ext uri="{FF2B5EF4-FFF2-40B4-BE49-F238E27FC236}">
                <a16:creationId xmlns:a16="http://schemas.microsoft.com/office/drawing/2014/main" id="{3BA67A44-949E-CA29-2057-69CB6AFBF8D3}"/>
              </a:ext>
            </a:extLst>
          </p:cNvPr>
          <p:cNvSpPr/>
          <p:nvPr/>
        </p:nvSpPr>
        <p:spPr>
          <a:xfrm>
            <a:off x="3655840" y="980694"/>
            <a:ext cx="2736446" cy="430887"/>
          </a:xfrm>
          <a:prstGeom prst="rect">
            <a:avLst/>
          </a:prstGeom>
          <a:noFill/>
        </p:spPr>
        <p:txBody>
          <a:bodyPr wrap="square">
            <a:spAutoFit/>
          </a:bodyPr>
          <a:lstStyle/>
          <a:p>
            <a:pPr algn="ctr">
              <a:spcAft>
                <a:spcPts val="0"/>
              </a:spcAft>
            </a:pPr>
            <a:r>
              <a:rPr lang="en-US" sz="1100" b="1" dirty="0">
                <a:solidFill>
                  <a:schemeClr val="accent1"/>
                </a:solidFill>
                <a:ea typeface="Times New Roman"/>
                <a:cs typeface="Times New Roman"/>
              </a:rPr>
              <a:t>Number of volunteer hours contributed to AHC programs each year</a:t>
            </a:r>
            <a:endParaRPr lang="en-AU" sz="1100" b="1" dirty="0">
              <a:solidFill>
                <a:schemeClr val="accent1"/>
              </a:solidFill>
              <a:effectLst/>
              <a:latin typeface="Garamond"/>
              <a:ea typeface="Times New Roman"/>
              <a:cs typeface="Times New Roman"/>
            </a:endParaRPr>
          </a:p>
        </p:txBody>
      </p:sp>
      <p:graphicFrame>
        <p:nvGraphicFramePr>
          <p:cNvPr id="32" name="Chart 31">
            <a:extLst>
              <a:ext uri="{FF2B5EF4-FFF2-40B4-BE49-F238E27FC236}">
                <a16:creationId xmlns:a16="http://schemas.microsoft.com/office/drawing/2014/main" id="{8A721309-A05B-2B71-EA64-721ED7005D50}"/>
              </a:ext>
            </a:extLst>
          </p:cNvPr>
          <p:cNvGraphicFramePr>
            <a:graphicFrameLocks noChangeAspect="1"/>
          </p:cNvGraphicFramePr>
          <p:nvPr>
            <p:extLst>
              <p:ext uri="{D42A27DB-BD31-4B8C-83A1-F6EECF244321}">
                <p14:modId xmlns:p14="http://schemas.microsoft.com/office/powerpoint/2010/main" val="2918279849"/>
              </p:ext>
            </p:extLst>
          </p:nvPr>
        </p:nvGraphicFramePr>
        <p:xfrm>
          <a:off x="4204199" y="1531562"/>
          <a:ext cx="905980" cy="906209"/>
        </p:xfrm>
        <a:graphic>
          <a:graphicData uri="http://schemas.openxmlformats.org/drawingml/2006/chart">
            <c:chart xmlns:c="http://schemas.openxmlformats.org/drawingml/2006/chart" xmlns:r="http://schemas.openxmlformats.org/officeDocument/2006/relationships" r:id="rId9"/>
          </a:graphicData>
        </a:graphic>
      </p:graphicFrame>
      <p:cxnSp>
        <p:nvCxnSpPr>
          <p:cNvPr id="33" name="Straight Connector 32">
            <a:extLst>
              <a:ext uri="{FF2B5EF4-FFF2-40B4-BE49-F238E27FC236}">
                <a16:creationId xmlns:a16="http://schemas.microsoft.com/office/drawing/2014/main" id="{54844D90-E769-9F37-35B3-DD13139DC77D}"/>
              </a:ext>
            </a:extLst>
          </p:cNvPr>
          <p:cNvCxnSpPr/>
          <p:nvPr/>
        </p:nvCxnSpPr>
        <p:spPr>
          <a:xfrm>
            <a:off x="4342783" y="1969944"/>
            <a:ext cx="84407"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71EED96D-6747-6D1D-AC87-7C73864EEA2F}"/>
              </a:ext>
            </a:extLst>
          </p:cNvPr>
          <p:cNvSpPr txBox="1"/>
          <p:nvPr/>
        </p:nvSpPr>
        <p:spPr>
          <a:xfrm>
            <a:off x="3432511" y="1706976"/>
            <a:ext cx="895870" cy="577081"/>
          </a:xfrm>
          <a:prstGeom prst="rect">
            <a:avLst/>
          </a:prstGeom>
          <a:noFill/>
        </p:spPr>
        <p:txBody>
          <a:bodyPr wrap="square" rtlCol="0">
            <a:spAutoFit/>
          </a:bodyPr>
          <a:lstStyle/>
          <a:p>
            <a:pPr algn="r"/>
            <a:r>
              <a:rPr lang="en-AU" sz="1050" i="1" dirty="0">
                <a:solidFill>
                  <a:srgbClr val="C00000"/>
                </a:solidFill>
              </a:rPr>
              <a:t>Target</a:t>
            </a:r>
          </a:p>
          <a:p>
            <a:pPr algn="r"/>
            <a:r>
              <a:rPr lang="en-AU" sz="1050" i="1" dirty="0">
                <a:solidFill>
                  <a:srgbClr val="C00000"/>
                </a:solidFill>
              </a:rPr>
              <a:t> ≥ 4,800 per quarter</a:t>
            </a:r>
          </a:p>
        </p:txBody>
      </p:sp>
      <p:sp>
        <p:nvSpPr>
          <p:cNvPr id="35" name="TextBox 34">
            <a:extLst>
              <a:ext uri="{FF2B5EF4-FFF2-40B4-BE49-F238E27FC236}">
                <a16:creationId xmlns:a16="http://schemas.microsoft.com/office/drawing/2014/main" id="{87366B42-07ED-9F45-B414-09EB59935C9E}"/>
              </a:ext>
            </a:extLst>
          </p:cNvPr>
          <p:cNvSpPr txBox="1"/>
          <p:nvPr/>
        </p:nvSpPr>
        <p:spPr>
          <a:xfrm>
            <a:off x="4305914" y="1821548"/>
            <a:ext cx="696159" cy="276999"/>
          </a:xfrm>
          <a:prstGeom prst="rect">
            <a:avLst/>
          </a:prstGeom>
          <a:noFill/>
        </p:spPr>
        <p:txBody>
          <a:bodyPr wrap="square" rtlCol="0">
            <a:spAutoFit/>
          </a:bodyPr>
          <a:lstStyle/>
          <a:p>
            <a:pPr algn="ctr"/>
            <a:r>
              <a:rPr lang="en-US" sz="1200" b="1" dirty="0"/>
              <a:t>2937</a:t>
            </a:r>
            <a:endParaRPr lang="en-AU" sz="1200" b="1" dirty="0"/>
          </a:p>
        </p:txBody>
      </p:sp>
      <p:graphicFrame>
        <p:nvGraphicFramePr>
          <p:cNvPr id="36" name="Chart 35">
            <a:extLst>
              <a:ext uri="{FF2B5EF4-FFF2-40B4-BE49-F238E27FC236}">
                <a16:creationId xmlns:a16="http://schemas.microsoft.com/office/drawing/2014/main" id="{798BC420-8754-97DA-0CB2-827841769C52}"/>
              </a:ext>
            </a:extLst>
          </p:cNvPr>
          <p:cNvGraphicFramePr/>
          <p:nvPr>
            <p:extLst>
              <p:ext uri="{D42A27DB-BD31-4B8C-83A1-F6EECF244321}">
                <p14:modId xmlns:p14="http://schemas.microsoft.com/office/powerpoint/2010/main" val="1677005260"/>
              </p:ext>
            </p:extLst>
          </p:nvPr>
        </p:nvGraphicFramePr>
        <p:xfrm>
          <a:off x="5059781" y="1468520"/>
          <a:ext cx="1459847" cy="1018526"/>
        </p:xfrm>
        <a:graphic>
          <a:graphicData uri="http://schemas.openxmlformats.org/drawingml/2006/chart">
            <c:chart xmlns:c="http://schemas.openxmlformats.org/drawingml/2006/chart" xmlns:r="http://schemas.openxmlformats.org/officeDocument/2006/relationships" r:id="rId10"/>
          </a:graphicData>
        </a:graphic>
      </p:graphicFrame>
      <p:sp>
        <p:nvSpPr>
          <p:cNvPr id="37" name="Rectangle 36">
            <a:extLst>
              <a:ext uri="{FF2B5EF4-FFF2-40B4-BE49-F238E27FC236}">
                <a16:creationId xmlns:a16="http://schemas.microsoft.com/office/drawing/2014/main" id="{33A1508A-4E68-6DDD-41C6-A41FA6E71732}"/>
              </a:ext>
            </a:extLst>
          </p:cNvPr>
          <p:cNvSpPr/>
          <p:nvPr/>
        </p:nvSpPr>
        <p:spPr>
          <a:xfrm>
            <a:off x="3510247" y="2472135"/>
            <a:ext cx="3105051" cy="1015663"/>
          </a:xfrm>
          <a:prstGeom prst="rect">
            <a:avLst/>
          </a:prstGeom>
          <a:noFill/>
        </p:spPr>
        <p:txBody>
          <a:bodyPr wrap="square">
            <a:spAutoFit/>
          </a:bodyPr>
          <a:lstStyle/>
          <a:p>
            <a:r>
              <a:rPr lang="en-US" sz="1000" dirty="0"/>
              <a:t>A total of 2937 volunteer hours have been recorded for this quarter, slightly up from last quarter.  This follows the National and International trend.</a:t>
            </a:r>
          </a:p>
          <a:p>
            <a:r>
              <a:rPr lang="en-US" sz="1000" dirty="0"/>
              <a:t>Active volunteer recruitment continues and as Fabrik Programs commence the volunteer hours should increase.</a:t>
            </a:r>
          </a:p>
        </p:txBody>
      </p:sp>
      <p:grpSp>
        <p:nvGrpSpPr>
          <p:cNvPr id="38" name="Group 37">
            <a:extLst>
              <a:ext uri="{FF2B5EF4-FFF2-40B4-BE49-F238E27FC236}">
                <a16:creationId xmlns:a16="http://schemas.microsoft.com/office/drawing/2014/main" id="{8C3CB19F-9A2B-27FE-0965-FCC099467F9B}"/>
              </a:ext>
            </a:extLst>
          </p:cNvPr>
          <p:cNvGrpSpPr/>
          <p:nvPr/>
        </p:nvGrpSpPr>
        <p:grpSpPr>
          <a:xfrm>
            <a:off x="3367086" y="916328"/>
            <a:ext cx="284400" cy="284400"/>
            <a:chOff x="3410859" y="819782"/>
            <a:chExt cx="284400" cy="284400"/>
          </a:xfrm>
        </p:grpSpPr>
        <p:sp>
          <p:nvSpPr>
            <p:cNvPr id="39" name="Oval 306">
              <a:extLst>
                <a:ext uri="{FF2B5EF4-FFF2-40B4-BE49-F238E27FC236}">
                  <a16:creationId xmlns:a16="http://schemas.microsoft.com/office/drawing/2014/main" id="{305AF2A3-BB01-2099-3546-1842F6A72B7B}"/>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6" name="Straight Connector 55">
              <a:extLst>
                <a:ext uri="{FF2B5EF4-FFF2-40B4-BE49-F238E27FC236}">
                  <a16:creationId xmlns:a16="http://schemas.microsoft.com/office/drawing/2014/main" id="{5E55B6E1-F035-BDDC-A419-D8ABE2F0409F}"/>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938D8DC7-0E87-7509-461D-0553ABBA3716}"/>
              </a:ext>
            </a:extLst>
          </p:cNvPr>
          <p:cNvGrpSpPr/>
          <p:nvPr/>
        </p:nvGrpSpPr>
        <p:grpSpPr>
          <a:xfrm>
            <a:off x="314013" y="932708"/>
            <a:ext cx="284400" cy="284400"/>
            <a:chOff x="3410859" y="819782"/>
            <a:chExt cx="284400" cy="284400"/>
          </a:xfrm>
        </p:grpSpPr>
        <p:sp>
          <p:nvSpPr>
            <p:cNvPr id="42" name="Oval 306">
              <a:extLst>
                <a:ext uri="{FF2B5EF4-FFF2-40B4-BE49-F238E27FC236}">
                  <a16:creationId xmlns:a16="http://schemas.microsoft.com/office/drawing/2014/main" id="{5E2E060E-261C-73E5-50C7-F437C91BCE12}"/>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3" name="Straight Connector 42">
              <a:extLst>
                <a:ext uri="{FF2B5EF4-FFF2-40B4-BE49-F238E27FC236}">
                  <a16:creationId xmlns:a16="http://schemas.microsoft.com/office/drawing/2014/main" id="{0CEA660E-9975-C93F-E228-87276FFF09C4}"/>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44" name="Group 43">
            <a:extLst>
              <a:ext uri="{FF2B5EF4-FFF2-40B4-BE49-F238E27FC236}">
                <a16:creationId xmlns:a16="http://schemas.microsoft.com/office/drawing/2014/main" id="{7F8F7E30-8149-A9C5-A918-89B47846F25E}"/>
              </a:ext>
            </a:extLst>
          </p:cNvPr>
          <p:cNvGrpSpPr/>
          <p:nvPr/>
        </p:nvGrpSpPr>
        <p:grpSpPr>
          <a:xfrm>
            <a:off x="6473098" y="3638347"/>
            <a:ext cx="284400" cy="284400"/>
            <a:chOff x="3410859" y="819782"/>
            <a:chExt cx="284400" cy="284400"/>
          </a:xfrm>
        </p:grpSpPr>
        <p:sp>
          <p:nvSpPr>
            <p:cNvPr id="45" name="Oval 306">
              <a:extLst>
                <a:ext uri="{FF2B5EF4-FFF2-40B4-BE49-F238E27FC236}">
                  <a16:creationId xmlns:a16="http://schemas.microsoft.com/office/drawing/2014/main" id="{145B4192-9373-9045-4B01-C90ADFC4260C}"/>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6" name="Straight Connector 45">
              <a:extLst>
                <a:ext uri="{FF2B5EF4-FFF2-40B4-BE49-F238E27FC236}">
                  <a16:creationId xmlns:a16="http://schemas.microsoft.com/office/drawing/2014/main" id="{48E72730-93C7-6047-EBC0-73E1BBD5CC42}"/>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TextBox 49">
            <a:extLst>
              <a:ext uri="{FF2B5EF4-FFF2-40B4-BE49-F238E27FC236}">
                <a16:creationId xmlns:a16="http://schemas.microsoft.com/office/drawing/2014/main" id="{A823A58E-88B7-3AD7-58E5-6B71EE4868E3}"/>
              </a:ext>
            </a:extLst>
          </p:cNvPr>
          <p:cNvSpPr txBox="1"/>
          <p:nvPr/>
        </p:nvSpPr>
        <p:spPr>
          <a:xfrm>
            <a:off x="5088398" y="4105195"/>
            <a:ext cx="1488831" cy="1169551"/>
          </a:xfrm>
          <a:prstGeom prst="rect">
            <a:avLst/>
          </a:prstGeom>
          <a:noFill/>
        </p:spPr>
        <p:txBody>
          <a:bodyPr wrap="square">
            <a:spAutoFit/>
          </a:bodyPr>
          <a:lstStyle/>
          <a:p>
            <a:r>
              <a:rPr lang="en-US" sz="1000" dirty="0"/>
              <a:t>219 of 283 surveyed felt they agreed or strongly agreed they had gained new knowledge and skills due to their involvement in the community </a:t>
            </a:r>
            <a:r>
              <a:rPr lang="en-US" sz="1000" dirty="0" err="1"/>
              <a:t>centres</a:t>
            </a:r>
            <a:r>
              <a:rPr lang="en-US" sz="1000" dirty="0"/>
              <a:t>. </a:t>
            </a:r>
          </a:p>
        </p:txBody>
      </p:sp>
      <p:sp>
        <p:nvSpPr>
          <p:cNvPr id="51" name="Rectangle 50"/>
          <p:cNvSpPr/>
          <p:nvPr/>
        </p:nvSpPr>
        <p:spPr>
          <a:xfrm>
            <a:off x="275875" y="5801512"/>
            <a:ext cx="6480175" cy="1099865"/>
          </a:xfrm>
          <a:prstGeom prst="rect">
            <a:avLst/>
          </a:prstGeom>
          <a:gradFill>
            <a:gsLst>
              <a:gs pos="0">
                <a:schemeClr val="bg1"/>
              </a:gs>
              <a:gs pos="46000">
                <a:schemeClr val="accent4">
                  <a:lumMod val="20000"/>
                  <a:lumOff val="80000"/>
                </a:schemeClr>
              </a:gs>
              <a:gs pos="100000">
                <a:schemeClr val="accent4">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52" name="Table 51"/>
          <p:cNvGraphicFramePr>
            <a:graphicFrameLocks noGrp="1"/>
          </p:cNvGraphicFramePr>
          <p:nvPr>
            <p:extLst>
              <p:ext uri="{D42A27DB-BD31-4B8C-83A1-F6EECF244321}">
                <p14:modId xmlns:p14="http://schemas.microsoft.com/office/powerpoint/2010/main" val="2774042469"/>
              </p:ext>
            </p:extLst>
          </p:nvPr>
        </p:nvGraphicFramePr>
        <p:xfrm>
          <a:off x="526489" y="6137760"/>
          <a:ext cx="5832648" cy="3227609"/>
        </p:xfrm>
        <a:graphic>
          <a:graphicData uri="http://schemas.openxmlformats.org/drawingml/2006/table">
            <a:tbl>
              <a:tblPr firstRow="1" bandRow="1">
                <a:tableStyleId>{00A15C55-8517-42AA-B614-E9B94910E393}</a:tableStyleId>
              </a:tblPr>
              <a:tblGrid>
                <a:gridCol w="720080">
                  <a:extLst>
                    <a:ext uri="{9D8B030D-6E8A-4147-A177-3AD203B41FA5}">
                      <a16:colId xmlns:a16="http://schemas.microsoft.com/office/drawing/2014/main" val="871491005"/>
                    </a:ext>
                  </a:extLst>
                </a:gridCol>
                <a:gridCol w="4403052">
                  <a:extLst>
                    <a:ext uri="{9D8B030D-6E8A-4147-A177-3AD203B41FA5}">
                      <a16:colId xmlns:a16="http://schemas.microsoft.com/office/drawing/2014/main" val="300673453"/>
                    </a:ext>
                  </a:extLst>
                </a:gridCol>
                <a:gridCol w="709516">
                  <a:extLst>
                    <a:ext uri="{9D8B030D-6E8A-4147-A177-3AD203B41FA5}">
                      <a16:colId xmlns:a16="http://schemas.microsoft.com/office/drawing/2014/main" val="2149853059"/>
                    </a:ext>
                  </a:extLst>
                </a:gridCol>
              </a:tblGrid>
              <a:tr h="223627">
                <a:tc>
                  <a:txBody>
                    <a:bodyPr/>
                    <a:lstStyle/>
                    <a:p>
                      <a:pPr algn="ctr"/>
                      <a:r>
                        <a:rPr lang="en-US" sz="1000" dirty="0"/>
                        <a:t>Project ID</a:t>
                      </a:r>
                      <a:endParaRPr lang="en-AU" sz="1000" dirty="0"/>
                    </a:p>
                  </a:txBody>
                  <a:tcPr anchor="ctr"/>
                </a:tc>
                <a:tc>
                  <a:txBody>
                    <a:bodyPr/>
                    <a:lstStyle/>
                    <a:p>
                      <a:pPr algn="ctr"/>
                      <a:r>
                        <a:rPr lang="en-US" sz="1000" baseline="0" dirty="0"/>
                        <a:t>Strategic Initiatives</a:t>
                      </a:r>
                      <a:endParaRPr lang="en-AU" sz="1000" dirty="0"/>
                    </a:p>
                  </a:txBody>
                  <a:tcPr anchor="ctr"/>
                </a:tc>
                <a:tc>
                  <a:txBody>
                    <a:bodyPr/>
                    <a:lstStyle/>
                    <a:p>
                      <a:pPr algn="ctr"/>
                      <a:r>
                        <a:rPr lang="en-US" sz="1000" dirty="0"/>
                        <a:t>Status</a:t>
                      </a:r>
                      <a:endParaRPr lang="en-AU" sz="1000" dirty="0"/>
                    </a:p>
                  </a:txBody>
                  <a:tcPr anchor="ctr"/>
                </a:tc>
                <a:extLst>
                  <a:ext uri="{0D108BD9-81ED-4DB2-BD59-A6C34878D82A}">
                    <a16:rowId xmlns:a16="http://schemas.microsoft.com/office/drawing/2014/main" val="3436055501"/>
                  </a:ext>
                </a:extLst>
              </a:tr>
              <a:tr h="318795">
                <a:tc>
                  <a:txBody>
                    <a:bodyPr/>
                    <a:lstStyle/>
                    <a:p>
                      <a:pPr algn="ctr" fontAlgn="b"/>
                      <a:r>
                        <a:rPr lang="en-AU" sz="1100" b="0" i="0" u="none" strike="noStrike" dirty="0">
                          <a:solidFill>
                            <a:srgbClr val="000000"/>
                          </a:solidFill>
                          <a:effectLst/>
                          <a:latin typeface="Calibri" panose="020F0502020204030204" pitchFamily="34" charset="0"/>
                        </a:rPr>
                        <a:t>C4006</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Play Space Framework Implementation</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5835982"/>
                  </a:ext>
                </a:extLst>
              </a:tr>
              <a:tr h="318795">
                <a:tc>
                  <a:txBody>
                    <a:bodyPr/>
                    <a:lstStyle/>
                    <a:p>
                      <a:pPr algn="ctr" fontAlgn="b"/>
                      <a:r>
                        <a:rPr lang="en-AU" sz="1100" b="0" i="0" u="none" strike="noStrike" dirty="0">
                          <a:solidFill>
                            <a:srgbClr val="000000"/>
                          </a:solidFill>
                          <a:effectLst/>
                          <a:latin typeface="Calibri" panose="020F0502020204030204" pitchFamily="34" charset="0"/>
                        </a:rPr>
                        <a:t>C4012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Climate Change Adaption Plan Projects-All hazards emergency management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3541896"/>
                  </a:ext>
                </a:extLst>
              </a:tr>
              <a:tr h="318795">
                <a:tc>
                  <a:txBody>
                    <a:bodyPr/>
                    <a:lstStyle/>
                    <a:p>
                      <a:pPr algn="ctr" fontAlgn="b"/>
                      <a:r>
                        <a:rPr lang="en-AU" sz="1100" b="0" i="0" u="none" strike="noStrike">
                          <a:solidFill>
                            <a:srgbClr val="000000"/>
                          </a:solidFill>
                          <a:effectLst/>
                          <a:latin typeface="Calibri" panose="020F0502020204030204" pitchFamily="34" charset="0"/>
                        </a:rPr>
                        <a:t>C4021</a:t>
                      </a:r>
                    </a:p>
                  </a:txBody>
                  <a:tcPr marL="9525" marR="9525" marT="9525" marB="0" anchor="ctr"/>
                </a:tc>
                <a:tc>
                  <a:txBody>
                    <a:bodyPr/>
                    <a:lstStyle/>
                    <a:p>
                      <a:pPr algn="l" fontAlgn="b"/>
                      <a:r>
                        <a:rPr lang="en-US" sz="1100" b="0" i="0" u="none" strike="noStrike">
                          <a:solidFill>
                            <a:srgbClr val="000000"/>
                          </a:solidFill>
                          <a:effectLst/>
                          <a:latin typeface="Calibri" panose="020F0502020204030204" pitchFamily="34" charset="0"/>
                        </a:rPr>
                        <a:t>Community &amp; recreation facilities framework implementation</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9055022"/>
                  </a:ext>
                </a:extLst>
              </a:tr>
              <a:tr h="433409">
                <a:tc>
                  <a:txBody>
                    <a:bodyPr/>
                    <a:lstStyle/>
                    <a:p>
                      <a:pPr algn="ctr" fontAlgn="b"/>
                      <a:r>
                        <a:rPr lang="en-AU" sz="1100" b="0" i="0" u="none" strike="noStrike" dirty="0">
                          <a:solidFill>
                            <a:srgbClr val="000000"/>
                          </a:solidFill>
                          <a:effectLst/>
                          <a:latin typeface="Calibri" panose="020F0502020204030204" pitchFamily="34" charset="0"/>
                        </a:rPr>
                        <a:t>C4022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Towards Community Led </a:t>
                      </a:r>
                      <a:r>
                        <a:rPr lang="en-US" sz="1100" b="0" i="0" u="none" strike="noStrike" dirty="0" err="1">
                          <a:solidFill>
                            <a:srgbClr val="000000"/>
                          </a:solidFill>
                          <a:effectLst/>
                          <a:latin typeface="Calibri" panose="020F0502020204030204" pitchFamily="34" charset="0"/>
                        </a:rPr>
                        <a:t>Resilence</a:t>
                      </a:r>
                      <a:r>
                        <a:rPr lang="en-US" sz="1100" b="0" i="0" u="none" strike="noStrike" dirty="0">
                          <a:solidFill>
                            <a:srgbClr val="000000"/>
                          </a:solidFill>
                          <a:effectLst/>
                          <a:latin typeface="Calibri" panose="020F0502020204030204" pitchFamily="34" charset="0"/>
                        </a:rPr>
                        <a:t> Program</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4166515"/>
                  </a:ext>
                </a:extLst>
              </a:tr>
              <a:tr h="318795">
                <a:tc>
                  <a:txBody>
                    <a:bodyPr/>
                    <a:lstStyle/>
                    <a:p>
                      <a:pPr algn="ctr" fontAlgn="b"/>
                      <a:r>
                        <a:rPr lang="en-AU" sz="1100" b="0" i="0" u="none" strike="noStrike" dirty="0">
                          <a:solidFill>
                            <a:srgbClr val="000000"/>
                          </a:solidFill>
                          <a:effectLst/>
                          <a:latin typeface="Calibri" panose="020F0502020204030204" pitchFamily="34" charset="0"/>
                        </a:rPr>
                        <a:t>C4024</a:t>
                      </a:r>
                    </a:p>
                  </a:txBody>
                  <a:tcPr marL="9525" marR="9525" marT="9525" marB="0" anchor="ctr"/>
                </a:tc>
                <a:tc>
                  <a:txBody>
                    <a:bodyPr/>
                    <a:lstStyle/>
                    <a:p>
                      <a:pPr algn="l" fontAlgn="b"/>
                      <a:r>
                        <a:rPr lang="en-US" sz="1100" b="0" i="0" u="none" strike="noStrike">
                          <a:solidFill>
                            <a:srgbClr val="000000"/>
                          </a:solidFill>
                          <a:effectLst/>
                          <a:latin typeface="Calibri" panose="020F0502020204030204" pitchFamily="34" charset="0"/>
                        </a:rPr>
                        <a:t>Implement activities from "Our Watch Toolkit for Local Government"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7609609"/>
                  </a:ext>
                </a:extLst>
              </a:tr>
              <a:tr h="318795">
                <a:tc>
                  <a:txBody>
                    <a:bodyPr/>
                    <a:lstStyle/>
                    <a:p>
                      <a:pPr algn="ctr" fontAlgn="b"/>
                      <a:r>
                        <a:rPr lang="en-AU" sz="1100" b="0" i="0" u="none" strike="noStrike" dirty="0">
                          <a:solidFill>
                            <a:srgbClr val="000000"/>
                          </a:solidFill>
                          <a:effectLst/>
                          <a:latin typeface="Calibri" panose="020F0502020204030204" pitchFamily="34" charset="0"/>
                        </a:rPr>
                        <a:t>C5003</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Actions from adoption of Aboriginal Place naming Action plan</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2542963"/>
                  </a:ext>
                </a:extLst>
              </a:tr>
              <a:tr h="318795">
                <a:tc>
                  <a:txBody>
                    <a:bodyPr/>
                    <a:lstStyle/>
                    <a:p>
                      <a:pPr algn="ctr" fontAlgn="b"/>
                      <a:r>
                        <a:rPr lang="en-AU" sz="1100" b="0" i="0" u="none" strike="noStrike" dirty="0">
                          <a:solidFill>
                            <a:srgbClr val="000000"/>
                          </a:solidFill>
                          <a:effectLst/>
                          <a:latin typeface="Calibri" panose="020F0502020204030204" pitchFamily="34" charset="0"/>
                        </a:rPr>
                        <a:t>C6001</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Fabrik Activation Capital</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98015305"/>
                  </a:ext>
                </a:extLst>
              </a:tr>
              <a:tr h="318795">
                <a:tc>
                  <a:txBody>
                    <a:bodyPr/>
                    <a:lstStyle/>
                    <a:p>
                      <a:pPr algn="ctr" fontAlgn="b"/>
                      <a:r>
                        <a:rPr lang="en-AU" sz="1100" b="0" i="0" u="none" strike="noStrike" dirty="0">
                          <a:solidFill>
                            <a:srgbClr val="000000"/>
                          </a:solidFill>
                          <a:effectLst/>
                          <a:latin typeface="Calibri" panose="020F0502020204030204" pitchFamily="34" charset="0"/>
                        </a:rPr>
                        <a:t>C6003</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Capital Divestment - Capital Cost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6998603"/>
                  </a:ext>
                </a:extLst>
              </a:tr>
              <a:tr h="318795">
                <a:tc>
                  <a:txBody>
                    <a:bodyPr/>
                    <a:lstStyle/>
                    <a:p>
                      <a:pPr algn="ctr" fontAlgn="b"/>
                      <a:r>
                        <a:rPr lang="en-AU" sz="1100" b="0" i="0" u="none" strike="noStrike" dirty="0">
                          <a:solidFill>
                            <a:srgbClr val="000000"/>
                          </a:solidFill>
                          <a:effectLst/>
                          <a:latin typeface="Calibri" panose="020F0502020204030204" pitchFamily="34" charset="0"/>
                        </a:rPr>
                        <a:t>C6006</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Tour Down Under 2024</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5459971"/>
                  </a:ext>
                </a:extLst>
              </a:tr>
            </a:tbl>
          </a:graphicData>
        </a:graphic>
      </p:graphicFrame>
      <p:sp>
        <p:nvSpPr>
          <p:cNvPr id="53" name="TextBox 52"/>
          <p:cNvSpPr txBox="1"/>
          <p:nvPr/>
        </p:nvSpPr>
        <p:spPr>
          <a:xfrm>
            <a:off x="307910" y="5849866"/>
            <a:ext cx="4827091" cy="307777"/>
          </a:xfrm>
          <a:prstGeom prst="rect">
            <a:avLst/>
          </a:prstGeom>
          <a:noFill/>
        </p:spPr>
        <p:txBody>
          <a:bodyPr wrap="none" rtlCol="0">
            <a:spAutoFit/>
          </a:bodyPr>
          <a:lstStyle/>
          <a:p>
            <a:r>
              <a:rPr lang="en-US" sz="1400" b="1" dirty="0">
                <a:solidFill>
                  <a:schemeClr val="accent4"/>
                </a:solidFill>
              </a:rPr>
              <a:t>Progress on Strategic Initiatives from the Annual Business Plan</a:t>
            </a:r>
            <a:endParaRPr lang="en-AU" sz="1400" b="1" dirty="0">
              <a:solidFill>
                <a:schemeClr val="accent4"/>
              </a:solidFill>
            </a:endParaRPr>
          </a:p>
        </p:txBody>
      </p:sp>
      <p:grpSp>
        <p:nvGrpSpPr>
          <p:cNvPr id="54" name="Group 53">
            <a:extLst>
              <a:ext uri="{FF2B5EF4-FFF2-40B4-BE49-F238E27FC236}">
                <a16:creationId xmlns:a16="http://schemas.microsoft.com/office/drawing/2014/main" id="{D38182D4-FCD1-77EA-AD8E-5C78F4726F15}"/>
              </a:ext>
            </a:extLst>
          </p:cNvPr>
          <p:cNvGrpSpPr/>
          <p:nvPr/>
        </p:nvGrpSpPr>
        <p:grpSpPr>
          <a:xfrm>
            <a:off x="5882526" y="6461954"/>
            <a:ext cx="180000" cy="180000"/>
            <a:chOff x="2564900" y="9680038"/>
            <a:chExt cx="180000" cy="180000"/>
          </a:xfrm>
        </p:grpSpPr>
        <p:sp>
          <p:nvSpPr>
            <p:cNvPr id="55" name="Oval 54">
              <a:extLst>
                <a:ext uri="{FF2B5EF4-FFF2-40B4-BE49-F238E27FC236}">
                  <a16:creationId xmlns:a16="http://schemas.microsoft.com/office/drawing/2014/main" id="{7CCA6EBD-9F5D-D940-3C38-5DADACE992C2}"/>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7" name="Rounded Rectangle 198">
              <a:extLst>
                <a:ext uri="{FF2B5EF4-FFF2-40B4-BE49-F238E27FC236}">
                  <a16:creationId xmlns:a16="http://schemas.microsoft.com/office/drawing/2014/main" id="{807F271B-6512-EAD5-B1C7-DBD01A0B215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58" name="Group 57">
            <a:extLst>
              <a:ext uri="{FF2B5EF4-FFF2-40B4-BE49-F238E27FC236}">
                <a16:creationId xmlns:a16="http://schemas.microsoft.com/office/drawing/2014/main" id="{6F3CFDD9-76D0-3455-C4DC-041BC1051795}"/>
              </a:ext>
            </a:extLst>
          </p:cNvPr>
          <p:cNvGrpSpPr/>
          <p:nvPr/>
        </p:nvGrpSpPr>
        <p:grpSpPr>
          <a:xfrm>
            <a:off x="5882526" y="6749848"/>
            <a:ext cx="180000" cy="180000"/>
            <a:chOff x="2564900" y="9680038"/>
            <a:chExt cx="180000" cy="180000"/>
          </a:xfrm>
        </p:grpSpPr>
        <p:sp>
          <p:nvSpPr>
            <p:cNvPr id="59" name="Oval 58">
              <a:extLst>
                <a:ext uri="{FF2B5EF4-FFF2-40B4-BE49-F238E27FC236}">
                  <a16:creationId xmlns:a16="http://schemas.microsoft.com/office/drawing/2014/main" id="{C348C3FB-3A77-6D22-8D65-7D48413AA670}"/>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0" name="Rounded Rectangle 198">
              <a:extLst>
                <a:ext uri="{FF2B5EF4-FFF2-40B4-BE49-F238E27FC236}">
                  <a16:creationId xmlns:a16="http://schemas.microsoft.com/office/drawing/2014/main" id="{3245D389-D63A-45AA-F3DE-D002A90D5981}"/>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61" name="Group 60">
            <a:extLst>
              <a:ext uri="{FF2B5EF4-FFF2-40B4-BE49-F238E27FC236}">
                <a16:creationId xmlns:a16="http://schemas.microsoft.com/office/drawing/2014/main" id="{B5FA1C69-B5E3-112F-5B80-EC8F899F15A9}"/>
              </a:ext>
            </a:extLst>
          </p:cNvPr>
          <p:cNvGrpSpPr/>
          <p:nvPr/>
        </p:nvGrpSpPr>
        <p:grpSpPr>
          <a:xfrm>
            <a:off x="5882526" y="7086096"/>
            <a:ext cx="180000" cy="180000"/>
            <a:chOff x="2564900" y="9680038"/>
            <a:chExt cx="180000" cy="180000"/>
          </a:xfrm>
        </p:grpSpPr>
        <p:sp>
          <p:nvSpPr>
            <p:cNvPr id="62" name="Oval 61">
              <a:extLst>
                <a:ext uri="{FF2B5EF4-FFF2-40B4-BE49-F238E27FC236}">
                  <a16:creationId xmlns:a16="http://schemas.microsoft.com/office/drawing/2014/main" id="{6E23B063-4D5F-F690-5C5D-6BF7A39F9C32}"/>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3" name="Rounded Rectangle 198">
              <a:extLst>
                <a:ext uri="{FF2B5EF4-FFF2-40B4-BE49-F238E27FC236}">
                  <a16:creationId xmlns:a16="http://schemas.microsoft.com/office/drawing/2014/main" id="{17CA7479-B067-3CA1-E5FD-F65C4920FAB4}"/>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64" name="Group 63">
            <a:extLst>
              <a:ext uri="{FF2B5EF4-FFF2-40B4-BE49-F238E27FC236}">
                <a16:creationId xmlns:a16="http://schemas.microsoft.com/office/drawing/2014/main" id="{CFA4BCF4-DC3E-B6FC-F551-73D053CB88CF}"/>
              </a:ext>
            </a:extLst>
          </p:cNvPr>
          <p:cNvGrpSpPr/>
          <p:nvPr/>
        </p:nvGrpSpPr>
        <p:grpSpPr>
          <a:xfrm>
            <a:off x="5882526" y="7845888"/>
            <a:ext cx="180000" cy="180000"/>
            <a:chOff x="2564900" y="9680038"/>
            <a:chExt cx="180000" cy="180000"/>
          </a:xfrm>
        </p:grpSpPr>
        <p:sp>
          <p:nvSpPr>
            <p:cNvPr id="65" name="Oval 64">
              <a:extLst>
                <a:ext uri="{FF2B5EF4-FFF2-40B4-BE49-F238E27FC236}">
                  <a16:creationId xmlns:a16="http://schemas.microsoft.com/office/drawing/2014/main" id="{5AB6D6E3-A520-B189-7E0D-1914EB877A7C}"/>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6" name="Rounded Rectangle 198">
              <a:extLst>
                <a:ext uri="{FF2B5EF4-FFF2-40B4-BE49-F238E27FC236}">
                  <a16:creationId xmlns:a16="http://schemas.microsoft.com/office/drawing/2014/main" id="{CB99DA3F-7B01-3422-688A-9122D73310AD}"/>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67" name="Group 66">
            <a:extLst>
              <a:ext uri="{FF2B5EF4-FFF2-40B4-BE49-F238E27FC236}">
                <a16:creationId xmlns:a16="http://schemas.microsoft.com/office/drawing/2014/main" id="{FFAE1BB5-2073-56A7-8574-A57C7EACB97F}"/>
              </a:ext>
            </a:extLst>
          </p:cNvPr>
          <p:cNvGrpSpPr/>
          <p:nvPr/>
        </p:nvGrpSpPr>
        <p:grpSpPr>
          <a:xfrm>
            <a:off x="5882526" y="8478951"/>
            <a:ext cx="180000" cy="180000"/>
            <a:chOff x="2564900" y="9680038"/>
            <a:chExt cx="180000" cy="180000"/>
          </a:xfrm>
        </p:grpSpPr>
        <p:sp>
          <p:nvSpPr>
            <p:cNvPr id="68" name="Oval 67">
              <a:extLst>
                <a:ext uri="{FF2B5EF4-FFF2-40B4-BE49-F238E27FC236}">
                  <a16:creationId xmlns:a16="http://schemas.microsoft.com/office/drawing/2014/main" id="{48D50101-54AD-4909-373E-58E932CDB70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9" name="Rounded Rectangle 198">
              <a:extLst>
                <a:ext uri="{FF2B5EF4-FFF2-40B4-BE49-F238E27FC236}">
                  <a16:creationId xmlns:a16="http://schemas.microsoft.com/office/drawing/2014/main" id="{D0D0DE5E-47C3-C49F-7236-05C61760D24B}"/>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71" name="Group 70">
            <a:extLst>
              <a:ext uri="{FF2B5EF4-FFF2-40B4-BE49-F238E27FC236}">
                <a16:creationId xmlns:a16="http://schemas.microsoft.com/office/drawing/2014/main" id="{243E6A67-3E49-17E5-975F-A34B14E5392C}"/>
              </a:ext>
            </a:extLst>
          </p:cNvPr>
          <p:cNvGrpSpPr/>
          <p:nvPr/>
        </p:nvGrpSpPr>
        <p:grpSpPr>
          <a:xfrm>
            <a:off x="5882526" y="8815892"/>
            <a:ext cx="180000" cy="180000"/>
            <a:chOff x="2564900" y="9680038"/>
            <a:chExt cx="180000" cy="180000"/>
          </a:xfrm>
        </p:grpSpPr>
        <p:sp>
          <p:nvSpPr>
            <p:cNvPr id="72" name="Oval 71">
              <a:extLst>
                <a:ext uri="{FF2B5EF4-FFF2-40B4-BE49-F238E27FC236}">
                  <a16:creationId xmlns:a16="http://schemas.microsoft.com/office/drawing/2014/main" id="{05EA3B23-0081-3167-BC17-2A46755863A2}"/>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3" name="Rounded Rectangle 198">
              <a:extLst>
                <a:ext uri="{FF2B5EF4-FFF2-40B4-BE49-F238E27FC236}">
                  <a16:creationId xmlns:a16="http://schemas.microsoft.com/office/drawing/2014/main" id="{D1638495-4C9C-4DEC-EF80-F66492AF5557}"/>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74" name="Oval 3">
            <a:extLst>
              <a:ext uri="{FF2B5EF4-FFF2-40B4-BE49-F238E27FC236}">
                <a16:creationId xmlns:a16="http://schemas.microsoft.com/office/drawing/2014/main" id="{81A58696-3786-9741-7B0D-EAB3786CD230}"/>
              </a:ext>
            </a:extLst>
          </p:cNvPr>
          <p:cNvSpPr/>
          <p:nvPr/>
        </p:nvSpPr>
        <p:spPr>
          <a:xfrm>
            <a:off x="5885815" y="9137550"/>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5" name="Oval 3">
            <a:extLst>
              <a:ext uri="{FF2B5EF4-FFF2-40B4-BE49-F238E27FC236}">
                <a16:creationId xmlns:a16="http://schemas.microsoft.com/office/drawing/2014/main" id="{2F572D62-7728-8697-C9FA-0D89130EBB42}"/>
              </a:ext>
            </a:extLst>
          </p:cNvPr>
          <p:cNvSpPr/>
          <p:nvPr/>
        </p:nvSpPr>
        <p:spPr>
          <a:xfrm>
            <a:off x="5882525" y="7485892"/>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6" name="Oval 3">
            <a:extLst>
              <a:ext uri="{FF2B5EF4-FFF2-40B4-BE49-F238E27FC236}">
                <a16:creationId xmlns:a16="http://schemas.microsoft.com/office/drawing/2014/main" id="{7A781BDA-14D3-3077-304E-F6796AE5FCC5}"/>
              </a:ext>
            </a:extLst>
          </p:cNvPr>
          <p:cNvSpPr/>
          <p:nvPr/>
        </p:nvSpPr>
        <p:spPr>
          <a:xfrm>
            <a:off x="5882525" y="8172834"/>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77" name="Group 76">
            <a:extLst>
              <a:ext uri="{FF2B5EF4-FFF2-40B4-BE49-F238E27FC236}">
                <a16:creationId xmlns:a16="http://schemas.microsoft.com/office/drawing/2014/main" id="{CCAA1B06-F327-CE5E-0528-65FD9FCD4FB1}"/>
              </a:ext>
            </a:extLst>
          </p:cNvPr>
          <p:cNvGrpSpPr/>
          <p:nvPr/>
        </p:nvGrpSpPr>
        <p:grpSpPr>
          <a:xfrm>
            <a:off x="2218202" y="9640521"/>
            <a:ext cx="4588421" cy="246221"/>
            <a:chOff x="2218202" y="9640521"/>
            <a:chExt cx="4588421" cy="246221"/>
          </a:xfrm>
        </p:grpSpPr>
        <p:grpSp>
          <p:nvGrpSpPr>
            <p:cNvPr id="78" name="Group 77">
              <a:extLst>
                <a:ext uri="{FF2B5EF4-FFF2-40B4-BE49-F238E27FC236}">
                  <a16:creationId xmlns:a16="http://schemas.microsoft.com/office/drawing/2014/main" id="{E5318A3A-D639-2B80-6607-60F54B3F861E}"/>
                </a:ext>
              </a:extLst>
            </p:cNvPr>
            <p:cNvGrpSpPr/>
            <p:nvPr/>
          </p:nvGrpSpPr>
          <p:grpSpPr>
            <a:xfrm>
              <a:off x="2795197" y="9673631"/>
              <a:ext cx="180000" cy="180000"/>
              <a:chOff x="2564900" y="9680038"/>
              <a:chExt cx="180000" cy="180000"/>
            </a:xfrm>
          </p:grpSpPr>
          <p:sp>
            <p:nvSpPr>
              <p:cNvPr id="91" name="Oval 90">
                <a:extLst>
                  <a:ext uri="{FF2B5EF4-FFF2-40B4-BE49-F238E27FC236}">
                    <a16:creationId xmlns:a16="http://schemas.microsoft.com/office/drawing/2014/main" id="{1DB279F8-F406-BF2A-3335-F3E07A775DDC}"/>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92" name="Rounded Rectangle 198">
                <a:extLst>
                  <a:ext uri="{FF2B5EF4-FFF2-40B4-BE49-F238E27FC236}">
                    <a16:creationId xmlns:a16="http://schemas.microsoft.com/office/drawing/2014/main" id="{9270B34F-4D7C-B844-1851-AE526386EFE1}"/>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79" name="Group 78">
              <a:extLst>
                <a:ext uri="{FF2B5EF4-FFF2-40B4-BE49-F238E27FC236}">
                  <a16:creationId xmlns:a16="http://schemas.microsoft.com/office/drawing/2014/main" id="{A95445B8-D6BA-C509-E3A4-04379772BBE3}"/>
                </a:ext>
              </a:extLst>
            </p:cNvPr>
            <p:cNvGrpSpPr/>
            <p:nvPr/>
          </p:nvGrpSpPr>
          <p:grpSpPr>
            <a:xfrm>
              <a:off x="4834705" y="9673631"/>
              <a:ext cx="180000" cy="180000"/>
              <a:chOff x="5566528" y="9680038"/>
              <a:chExt cx="180000" cy="180000"/>
            </a:xfrm>
          </p:grpSpPr>
          <p:sp>
            <p:nvSpPr>
              <p:cNvPr id="89" name="Oval 88">
                <a:extLst>
                  <a:ext uri="{FF2B5EF4-FFF2-40B4-BE49-F238E27FC236}">
                    <a16:creationId xmlns:a16="http://schemas.microsoft.com/office/drawing/2014/main" id="{CFCEE3B6-EF80-1DF3-5D2E-88EFA5C95EA9}"/>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0" name="Rounded Rectangle 181">
                <a:extLst>
                  <a:ext uri="{FF2B5EF4-FFF2-40B4-BE49-F238E27FC236}">
                    <a16:creationId xmlns:a16="http://schemas.microsoft.com/office/drawing/2014/main" id="{87356439-AA54-E570-B90A-025680CFE767}"/>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80" name="Oval 3">
              <a:extLst>
                <a:ext uri="{FF2B5EF4-FFF2-40B4-BE49-F238E27FC236}">
                  <a16:creationId xmlns:a16="http://schemas.microsoft.com/office/drawing/2014/main" id="{E85812E4-4441-7D02-E6CD-022EC8C45E24}"/>
                </a:ext>
              </a:extLst>
            </p:cNvPr>
            <p:cNvSpPr/>
            <p:nvPr/>
          </p:nvSpPr>
          <p:spPr>
            <a:xfrm>
              <a:off x="5822833" y="967363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1" name="TextBox 80">
              <a:extLst>
                <a:ext uri="{FF2B5EF4-FFF2-40B4-BE49-F238E27FC236}">
                  <a16:creationId xmlns:a16="http://schemas.microsoft.com/office/drawing/2014/main" id="{E0196D52-971D-66A6-ACD9-A29D5248707A}"/>
                </a:ext>
              </a:extLst>
            </p:cNvPr>
            <p:cNvSpPr txBox="1"/>
            <p:nvPr/>
          </p:nvSpPr>
          <p:spPr>
            <a:xfrm>
              <a:off x="2946637" y="9640521"/>
              <a:ext cx="845103" cy="246221"/>
            </a:xfrm>
            <a:prstGeom prst="rect">
              <a:avLst/>
            </a:prstGeom>
            <a:noFill/>
          </p:spPr>
          <p:txBody>
            <a:bodyPr wrap="none" rtlCol="0">
              <a:spAutoFit/>
            </a:bodyPr>
            <a:lstStyle/>
            <a:p>
              <a:r>
                <a:rPr lang="en-US" sz="1000" dirty="0"/>
                <a:t>= Continuing</a:t>
              </a:r>
              <a:endParaRPr lang="en-AU" sz="1000" dirty="0"/>
            </a:p>
          </p:txBody>
        </p:sp>
        <p:sp>
          <p:nvSpPr>
            <p:cNvPr id="82" name="TextBox 81">
              <a:extLst>
                <a:ext uri="{FF2B5EF4-FFF2-40B4-BE49-F238E27FC236}">
                  <a16:creationId xmlns:a16="http://schemas.microsoft.com/office/drawing/2014/main" id="{C925CADD-A83A-2082-44F9-064F2483B9B6}"/>
                </a:ext>
              </a:extLst>
            </p:cNvPr>
            <p:cNvSpPr txBox="1"/>
            <p:nvPr/>
          </p:nvSpPr>
          <p:spPr>
            <a:xfrm>
              <a:off x="2218202" y="9640521"/>
              <a:ext cx="596638" cy="246221"/>
            </a:xfrm>
            <a:prstGeom prst="rect">
              <a:avLst/>
            </a:prstGeom>
            <a:noFill/>
          </p:spPr>
          <p:txBody>
            <a:bodyPr wrap="none" rtlCol="0">
              <a:spAutoFit/>
            </a:bodyPr>
            <a:lstStyle/>
            <a:p>
              <a:r>
                <a:rPr lang="en-US" sz="1000" b="1" dirty="0"/>
                <a:t>Legend:</a:t>
              </a:r>
              <a:endParaRPr lang="en-AU" sz="1000" b="1" dirty="0"/>
            </a:p>
          </p:txBody>
        </p:sp>
        <p:sp>
          <p:nvSpPr>
            <p:cNvPr id="83" name="TextBox 82">
              <a:extLst>
                <a:ext uri="{FF2B5EF4-FFF2-40B4-BE49-F238E27FC236}">
                  <a16:creationId xmlns:a16="http://schemas.microsoft.com/office/drawing/2014/main" id="{62BD601D-E184-9BDF-F822-DAA5958195C9}"/>
                </a:ext>
              </a:extLst>
            </p:cNvPr>
            <p:cNvSpPr txBox="1"/>
            <p:nvPr/>
          </p:nvSpPr>
          <p:spPr>
            <a:xfrm>
              <a:off x="5955108" y="9640521"/>
              <a:ext cx="851515" cy="246221"/>
            </a:xfrm>
            <a:prstGeom prst="rect">
              <a:avLst/>
            </a:prstGeom>
            <a:noFill/>
          </p:spPr>
          <p:txBody>
            <a:bodyPr wrap="none" rtlCol="0">
              <a:spAutoFit/>
            </a:bodyPr>
            <a:lstStyle/>
            <a:p>
              <a:r>
                <a:rPr lang="en-US" sz="1000" dirty="0"/>
                <a:t>= Completed</a:t>
              </a:r>
              <a:endParaRPr lang="en-AU" sz="1000" dirty="0"/>
            </a:p>
          </p:txBody>
        </p:sp>
        <p:sp>
          <p:nvSpPr>
            <p:cNvPr id="84" name="TextBox 83">
              <a:extLst>
                <a:ext uri="{FF2B5EF4-FFF2-40B4-BE49-F238E27FC236}">
                  <a16:creationId xmlns:a16="http://schemas.microsoft.com/office/drawing/2014/main" id="{29A25106-2C92-A9A9-90AB-A08AAE17C5A3}"/>
                </a:ext>
              </a:extLst>
            </p:cNvPr>
            <p:cNvSpPr txBox="1"/>
            <p:nvPr/>
          </p:nvSpPr>
          <p:spPr>
            <a:xfrm>
              <a:off x="4950669" y="9640521"/>
              <a:ext cx="782587" cy="246221"/>
            </a:xfrm>
            <a:prstGeom prst="rect">
              <a:avLst/>
            </a:prstGeom>
            <a:noFill/>
          </p:spPr>
          <p:txBody>
            <a:bodyPr wrap="none" rtlCol="0">
              <a:spAutoFit/>
            </a:bodyPr>
            <a:lstStyle/>
            <a:p>
              <a:r>
                <a:rPr lang="en-US" sz="1000" dirty="0"/>
                <a:t>= Cancelled</a:t>
              </a:r>
              <a:endParaRPr lang="en-AU" sz="1000" dirty="0"/>
            </a:p>
          </p:txBody>
        </p:sp>
        <p:sp>
          <p:nvSpPr>
            <p:cNvPr id="85" name="TextBox 84">
              <a:extLst>
                <a:ext uri="{FF2B5EF4-FFF2-40B4-BE49-F238E27FC236}">
                  <a16:creationId xmlns:a16="http://schemas.microsoft.com/office/drawing/2014/main" id="{4F7636A5-61AA-CE75-5A88-E15FABB0F799}"/>
                </a:ext>
              </a:extLst>
            </p:cNvPr>
            <p:cNvSpPr txBox="1"/>
            <p:nvPr/>
          </p:nvSpPr>
          <p:spPr>
            <a:xfrm>
              <a:off x="4016148" y="9640521"/>
              <a:ext cx="744114" cy="246221"/>
            </a:xfrm>
            <a:prstGeom prst="rect">
              <a:avLst/>
            </a:prstGeom>
            <a:noFill/>
          </p:spPr>
          <p:txBody>
            <a:bodyPr wrap="none" rtlCol="0">
              <a:spAutoFit/>
            </a:bodyPr>
            <a:lstStyle/>
            <a:p>
              <a:r>
                <a:rPr lang="en-US" sz="1000" dirty="0"/>
                <a:t>= Deferred</a:t>
              </a:r>
              <a:endParaRPr lang="en-AU" sz="1000" dirty="0"/>
            </a:p>
          </p:txBody>
        </p:sp>
        <p:grpSp>
          <p:nvGrpSpPr>
            <p:cNvPr id="86" name="Group 85">
              <a:extLst>
                <a:ext uri="{FF2B5EF4-FFF2-40B4-BE49-F238E27FC236}">
                  <a16:creationId xmlns:a16="http://schemas.microsoft.com/office/drawing/2014/main" id="{53B53873-B3CB-1935-3CB5-C0E6779C9DEC}"/>
                </a:ext>
              </a:extLst>
            </p:cNvPr>
            <p:cNvGrpSpPr/>
            <p:nvPr/>
          </p:nvGrpSpPr>
          <p:grpSpPr>
            <a:xfrm>
              <a:off x="3857172" y="9673631"/>
              <a:ext cx="180000" cy="180000"/>
              <a:chOff x="3494432" y="9673631"/>
              <a:chExt cx="180000" cy="180000"/>
            </a:xfrm>
          </p:grpSpPr>
          <p:sp>
            <p:nvSpPr>
              <p:cNvPr id="87" name="Oval 306">
                <a:extLst>
                  <a:ext uri="{FF2B5EF4-FFF2-40B4-BE49-F238E27FC236}">
                    <a16:creationId xmlns:a16="http://schemas.microsoft.com/office/drawing/2014/main" id="{FAD316C6-DC23-5C0D-BE20-3BC336E5B0B6}"/>
                  </a:ext>
                </a:extLst>
              </p:cNvPr>
              <p:cNvSpPr>
                <a:spLocks noChangeAspect="1"/>
              </p:cNvSpPr>
              <p:nvPr/>
            </p:nvSpPr>
            <p:spPr>
              <a:xfrm>
                <a:off x="3494432" y="96736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8" name="Straight Arrow Connector 87">
                <a:extLst>
                  <a:ext uri="{FF2B5EF4-FFF2-40B4-BE49-F238E27FC236}">
                    <a16:creationId xmlns:a16="http://schemas.microsoft.com/office/drawing/2014/main" id="{0EB584DE-E6C5-B1DA-2595-062D0CD80AED}"/>
                  </a:ext>
                </a:extLst>
              </p:cNvPr>
              <p:cNvCxnSpPr/>
              <p:nvPr/>
            </p:nvCxnSpPr>
            <p:spPr>
              <a:xfrm>
                <a:off x="3525212" y="975988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2945948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5474" y="128530"/>
            <a:ext cx="527222" cy="4319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8647" y="177420"/>
            <a:ext cx="2844370" cy="34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Rectangle 11"/>
          <p:cNvSpPr/>
          <p:nvPr/>
        </p:nvSpPr>
        <p:spPr>
          <a:xfrm>
            <a:off x="165474" y="627883"/>
            <a:ext cx="6503886" cy="1516805"/>
          </a:xfrm>
          <a:prstGeom prst="rect">
            <a:avLst/>
          </a:prstGeom>
          <a:gradFill>
            <a:gsLst>
              <a:gs pos="0">
                <a:schemeClr val="bg1"/>
              </a:gs>
              <a:gs pos="70000">
                <a:srgbClr val="ECE8E4"/>
              </a:gs>
              <a:gs pos="100000">
                <a:srgbClr val="ECE8E4"/>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Box 13"/>
          <p:cNvSpPr txBox="1"/>
          <p:nvPr/>
        </p:nvSpPr>
        <p:spPr>
          <a:xfrm>
            <a:off x="218604" y="632520"/>
            <a:ext cx="928396" cy="307777"/>
          </a:xfrm>
          <a:prstGeom prst="rect">
            <a:avLst/>
          </a:prstGeom>
          <a:noFill/>
        </p:spPr>
        <p:txBody>
          <a:bodyPr wrap="none" rtlCol="0">
            <a:spAutoFit/>
          </a:bodyPr>
          <a:lstStyle/>
          <a:p>
            <a:r>
              <a:rPr lang="en-US" sz="1400" b="1" dirty="0">
                <a:solidFill>
                  <a:srgbClr val="604B3C"/>
                </a:solidFill>
              </a:rPr>
              <a:t>Highlights</a:t>
            </a:r>
            <a:endParaRPr lang="en-AU" sz="1400" b="1" dirty="0">
              <a:solidFill>
                <a:srgbClr val="604B3C"/>
              </a:solidFill>
            </a:endParaRPr>
          </a:p>
        </p:txBody>
      </p:sp>
      <p:sp>
        <p:nvSpPr>
          <p:cNvPr id="16" name="Rectangle 15"/>
          <p:cNvSpPr/>
          <p:nvPr/>
        </p:nvSpPr>
        <p:spPr>
          <a:xfrm>
            <a:off x="417776" y="936151"/>
            <a:ext cx="3384430" cy="938719"/>
          </a:xfrm>
          <a:prstGeom prst="rect">
            <a:avLst/>
          </a:prstGeom>
        </p:spPr>
        <p:txBody>
          <a:bodyPr wrap="square">
            <a:spAutoFit/>
          </a:bodyPr>
          <a:lstStyle/>
          <a:p>
            <a:pPr fontAlgn="b"/>
            <a:r>
              <a:rPr lang="en-US" sz="1100" b="1" dirty="0">
                <a:solidFill>
                  <a:srgbClr val="000000"/>
                </a:solidFill>
                <a:latin typeface="Calibri" panose="020F0502020204030204" pitchFamily="34" charset="0"/>
              </a:rPr>
              <a:t>Review and upgrade Council corporate signage and branding</a:t>
            </a:r>
          </a:p>
          <a:p>
            <a:pPr marL="171450" indent="-171450" fontAlgn="b">
              <a:buFont typeface="Arial" panose="020B0604020202020204" pitchFamily="34" charset="0"/>
              <a:buChar char="•"/>
            </a:pPr>
            <a:r>
              <a:rPr lang="en-US" sz="1100" dirty="0"/>
              <a:t>Council roadside and wayfinding signage has been updated at Stirling, Woodside, </a:t>
            </a:r>
            <a:r>
              <a:rPr lang="en-US" sz="1100" dirty="0" err="1"/>
              <a:t>Gumeracha</a:t>
            </a:r>
            <a:r>
              <a:rPr lang="en-US" sz="1100" dirty="0"/>
              <a:t> service </a:t>
            </a:r>
            <a:r>
              <a:rPr lang="en-US" sz="1100" dirty="0" err="1"/>
              <a:t>centres</a:t>
            </a:r>
            <a:r>
              <a:rPr lang="en-US" sz="1100" dirty="0"/>
              <a:t> and The Summit Community Centre.</a:t>
            </a:r>
          </a:p>
        </p:txBody>
      </p:sp>
      <p:sp>
        <p:nvSpPr>
          <p:cNvPr id="2" name="Rectangle 1">
            <a:extLst>
              <a:ext uri="{FF2B5EF4-FFF2-40B4-BE49-F238E27FC236}">
                <a16:creationId xmlns:a16="http://schemas.microsoft.com/office/drawing/2014/main" id="{2121484E-BF51-8E81-DBC0-0839801A0C82}"/>
              </a:ext>
            </a:extLst>
          </p:cNvPr>
          <p:cNvSpPr/>
          <p:nvPr/>
        </p:nvSpPr>
        <p:spPr>
          <a:xfrm>
            <a:off x="218604" y="2576736"/>
            <a:ext cx="6503886" cy="792088"/>
          </a:xfrm>
          <a:prstGeom prst="rect">
            <a:avLst/>
          </a:prstGeom>
          <a:gradFill>
            <a:gsLst>
              <a:gs pos="0">
                <a:schemeClr val="bg1"/>
              </a:gs>
              <a:gs pos="67000">
                <a:srgbClr val="ECE8E4"/>
              </a:gs>
              <a:gs pos="100000">
                <a:srgbClr val="ECE8E4"/>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a:extLst>
              <a:ext uri="{FF2B5EF4-FFF2-40B4-BE49-F238E27FC236}">
                <a16:creationId xmlns:a16="http://schemas.microsoft.com/office/drawing/2014/main" id="{7010EFFA-9D12-1A60-6D40-EC9D3D5F21DC}"/>
              </a:ext>
            </a:extLst>
          </p:cNvPr>
          <p:cNvSpPr txBox="1"/>
          <p:nvPr/>
        </p:nvSpPr>
        <p:spPr>
          <a:xfrm>
            <a:off x="218604" y="2588472"/>
            <a:ext cx="1918154" cy="307777"/>
          </a:xfrm>
          <a:prstGeom prst="rect">
            <a:avLst/>
          </a:prstGeom>
          <a:noFill/>
        </p:spPr>
        <p:txBody>
          <a:bodyPr wrap="none" rtlCol="0">
            <a:spAutoFit/>
          </a:bodyPr>
          <a:lstStyle/>
          <a:p>
            <a:r>
              <a:rPr lang="en-US" sz="1400" b="1" dirty="0">
                <a:solidFill>
                  <a:srgbClr val="604B3C"/>
                </a:solidFill>
              </a:rPr>
              <a:t>Performance Indicators</a:t>
            </a:r>
            <a:endParaRPr lang="en-AU" sz="1400" b="1" dirty="0">
              <a:solidFill>
                <a:srgbClr val="604B3C"/>
              </a:solidFill>
            </a:endParaRPr>
          </a:p>
        </p:txBody>
      </p:sp>
      <p:sp>
        <p:nvSpPr>
          <p:cNvPr id="4" name="Rectangle 3">
            <a:extLst>
              <a:ext uri="{FF2B5EF4-FFF2-40B4-BE49-F238E27FC236}">
                <a16:creationId xmlns:a16="http://schemas.microsoft.com/office/drawing/2014/main" id="{D32AA341-1BA1-57A1-2A85-D9BA19582AF7}"/>
              </a:ext>
            </a:extLst>
          </p:cNvPr>
          <p:cNvSpPr/>
          <p:nvPr/>
        </p:nvSpPr>
        <p:spPr>
          <a:xfrm>
            <a:off x="3459750" y="2907588"/>
            <a:ext cx="3179646" cy="2802655"/>
          </a:xfrm>
          <a:prstGeom prst="rect">
            <a:avLst/>
          </a:prstGeom>
          <a:solidFill>
            <a:schemeClr val="bg1"/>
          </a:solidFill>
          <a:ln w="3175">
            <a:solidFill>
              <a:srgbClr val="A59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5" name="Chart 4">
            <a:extLst>
              <a:ext uri="{FF2B5EF4-FFF2-40B4-BE49-F238E27FC236}">
                <a16:creationId xmlns:a16="http://schemas.microsoft.com/office/drawing/2014/main" id="{9F8F790C-EF90-80EB-48D0-A8DEE2930ACA}"/>
              </a:ext>
            </a:extLst>
          </p:cNvPr>
          <p:cNvGraphicFramePr>
            <a:graphicFrameLocks noChangeAspect="1"/>
          </p:cNvGraphicFramePr>
          <p:nvPr>
            <p:extLst>
              <p:ext uri="{D42A27DB-BD31-4B8C-83A1-F6EECF244321}">
                <p14:modId xmlns:p14="http://schemas.microsoft.com/office/powerpoint/2010/main" val="1188403525"/>
              </p:ext>
            </p:extLst>
          </p:nvPr>
        </p:nvGraphicFramePr>
        <p:xfrm>
          <a:off x="3931254" y="3543943"/>
          <a:ext cx="796320" cy="796521"/>
        </p:xfrm>
        <a:graphic>
          <a:graphicData uri="http://schemas.openxmlformats.org/drawingml/2006/chart">
            <c:chart xmlns:c="http://schemas.openxmlformats.org/drawingml/2006/chart" xmlns:r="http://schemas.openxmlformats.org/officeDocument/2006/relationships" r:id="rId5"/>
          </a:graphicData>
        </a:graphic>
      </p:graphicFrame>
      <p:cxnSp>
        <p:nvCxnSpPr>
          <p:cNvPr id="6" name="Straight Connector 5">
            <a:extLst>
              <a:ext uri="{FF2B5EF4-FFF2-40B4-BE49-F238E27FC236}">
                <a16:creationId xmlns:a16="http://schemas.microsoft.com/office/drawing/2014/main" id="{FAAC2913-3CBD-3F96-06C6-79A6EB3A24A3}"/>
              </a:ext>
            </a:extLst>
          </p:cNvPr>
          <p:cNvCxnSpPr/>
          <p:nvPr/>
        </p:nvCxnSpPr>
        <p:spPr>
          <a:xfrm>
            <a:off x="4115974" y="3789253"/>
            <a:ext cx="69758" cy="360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6C3AE6A2-2194-2441-B58A-D3C6B29E3070}"/>
              </a:ext>
            </a:extLst>
          </p:cNvPr>
          <p:cNvSpPr txBox="1"/>
          <p:nvPr/>
        </p:nvSpPr>
        <p:spPr>
          <a:xfrm>
            <a:off x="3576700" y="3581504"/>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 85%</a:t>
            </a:r>
          </a:p>
        </p:txBody>
      </p:sp>
      <p:sp>
        <p:nvSpPr>
          <p:cNvPr id="8" name="Rectangle 7">
            <a:extLst>
              <a:ext uri="{FF2B5EF4-FFF2-40B4-BE49-F238E27FC236}">
                <a16:creationId xmlns:a16="http://schemas.microsoft.com/office/drawing/2014/main" id="{47D564C3-81B6-6D39-4230-3608879C9C03}"/>
              </a:ext>
            </a:extLst>
          </p:cNvPr>
          <p:cNvSpPr/>
          <p:nvPr/>
        </p:nvSpPr>
        <p:spPr>
          <a:xfrm>
            <a:off x="3525119" y="2920067"/>
            <a:ext cx="2736446" cy="600164"/>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Percentage of new development application decisions upheld in Council/CAPs favour under appeal</a:t>
            </a:r>
            <a:endParaRPr lang="en-AU" sz="1100" b="1" dirty="0">
              <a:solidFill>
                <a:schemeClr val="accent1"/>
              </a:solidFill>
              <a:effectLst/>
              <a:latin typeface="Garamond"/>
              <a:ea typeface="Times New Roman"/>
              <a:cs typeface="Times New Roman"/>
            </a:endParaRPr>
          </a:p>
        </p:txBody>
      </p:sp>
      <p:sp>
        <p:nvSpPr>
          <p:cNvPr id="9" name="Rectangle 8">
            <a:extLst>
              <a:ext uri="{FF2B5EF4-FFF2-40B4-BE49-F238E27FC236}">
                <a16:creationId xmlns:a16="http://schemas.microsoft.com/office/drawing/2014/main" id="{C518E690-9BA5-C02E-C832-BC266E7B0F47}"/>
              </a:ext>
            </a:extLst>
          </p:cNvPr>
          <p:cNvSpPr/>
          <p:nvPr/>
        </p:nvSpPr>
        <p:spPr>
          <a:xfrm>
            <a:off x="3497090" y="4333293"/>
            <a:ext cx="3089223" cy="1323439"/>
          </a:xfrm>
          <a:prstGeom prst="rect">
            <a:avLst/>
          </a:prstGeom>
        </p:spPr>
        <p:txBody>
          <a:bodyPr wrap="square">
            <a:spAutoFit/>
          </a:bodyPr>
          <a:lstStyle/>
          <a:p>
            <a:r>
              <a:rPr lang="en-US" sz="1000" dirty="0"/>
              <a:t>One new Appeal against a CAP Decision was lodged in Quarter 4, increasing the total planning appeals to three (3).  One Appeal was resolved through approval of  a compromise proposal by CAP and the matter did not progress to a hearing. The OTR appeal in the ERD Court still continues with a compromise proposal not supported by CAP. The two remaining appeals will continue into the 2024/25 FY.</a:t>
            </a:r>
            <a:endParaRPr lang="en-US" sz="1000" dirty="0">
              <a:effectLst/>
            </a:endParaRPr>
          </a:p>
        </p:txBody>
      </p:sp>
      <p:sp>
        <p:nvSpPr>
          <p:cNvPr id="13" name="TextBox 12">
            <a:extLst>
              <a:ext uri="{FF2B5EF4-FFF2-40B4-BE49-F238E27FC236}">
                <a16:creationId xmlns:a16="http://schemas.microsoft.com/office/drawing/2014/main" id="{8B0D8B7C-C8DF-9BF6-99F5-4ACF4713B514}"/>
              </a:ext>
            </a:extLst>
          </p:cNvPr>
          <p:cNvSpPr txBox="1"/>
          <p:nvPr/>
        </p:nvSpPr>
        <p:spPr>
          <a:xfrm>
            <a:off x="3967107" y="3796947"/>
            <a:ext cx="696159" cy="276999"/>
          </a:xfrm>
          <a:prstGeom prst="rect">
            <a:avLst/>
          </a:prstGeom>
          <a:noFill/>
        </p:spPr>
        <p:txBody>
          <a:bodyPr wrap="square" rtlCol="0">
            <a:spAutoFit/>
          </a:bodyPr>
          <a:lstStyle/>
          <a:p>
            <a:pPr algn="ctr"/>
            <a:r>
              <a:rPr lang="en-US" sz="1200" b="1" dirty="0">
                <a:solidFill>
                  <a:schemeClr val="tx2"/>
                </a:solidFill>
              </a:rPr>
              <a:t>nil</a:t>
            </a:r>
            <a:endParaRPr lang="en-AU" sz="1200" b="1" dirty="0">
              <a:solidFill>
                <a:schemeClr val="tx2"/>
              </a:solidFill>
            </a:endParaRPr>
          </a:p>
        </p:txBody>
      </p:sp>
      <p:graphicFrame>
        <p:nvGraphicFramePr>
          <p:cNvPr id="15" name="Chart 14">
            <a:extLst>
              <a:ext uri="{FF2B5EF4-FFF2-40B4-BE49-F238E27FC236}">
                <a16:creationId xmlns:a16="http://schemas.microsoft.com/office/drawing/2014/main" id="{8081422D-4BDB-BC0C-CB18-293D040FCB6F}"/>
              </a:ext>
            </a:extLst>
          </p:cNvPr>
          <p:cNvGraphicFramePr/>
          <p:nvPr>
            <p:extLst>
              <p:ext uri="{D42A27DB-BD31-4B8C-83A1-F6EECF244321}">
                <p14:modId xmlns:p14="http://schemas.microsoft.com/office/powerpoint/2010/main" val="2783290361"/>
              </p:ext>
            </p:extLst>
          </p:nvPr>
        </p:nvGraphicFramePr>
        <p:xfrm>
          <a:off x="4769797" y="3576868"/>
          <a:ext cx="1459847" cy="930488"/>
        </p:xfrm>
        <a:graphic>
          <a:graphicData uri="http://schemas.openxmlformats.org/drawingml/2006/chart">
            <c:chart xmlns:c="http://schemas.openxmlformats.org/drawingml/2006/chart" xmlns:r="http://schemas.openxmlformats.org/officeDocument/2006/relationships" r:id="rId6"/>
          </a:graphicData>
        </a:graphic>
      </p:graphicFrame>
      <p:sp>
        <p:nvSpPr>
          <p:cNvPr id="18" name="Rectangle 17">
            <a:extLst>
              <a:ext uri="{FF2B5EF4-FFF2-40B4-BE49-F238E27FC236}">
                <a16:creationId xmlns:a16="http://schemas.microsoft.com/office/drawing/2014/main" id="{55CB6E9F-EB98-5E61-7EAE-5442CDFA27D4}"/>
              </a:ext>
            </a:extLst>
          </p:cNvPr>
          <p:cNvSpPr/>
          <p:nvPr/>
        </p:nvSpPr>
        <p:spPr>
          <a:xfrm>
            <a:off x="423345" y="2913062"/>
            <a:ext cx="2935931" cy="1857381"/>
          </a:xfrm>
          <a:prstGeom prst="rect">
            <a:avLst/>
          </a:prstGeom>
          <a:solidFill>
            <a:schemeClr val="bg1"/>
          </a:solidFill>
          <a:ln w="3175">
            <a:solidFill>
              <a:srgbClr val="A59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19" name="Chart 18">
            <a:extLst>
              <a:ext uri="{FF2B5EF4-FFF2-40B4-BE49-F238E27FC236}">
                <a16:creationId xmlns:a16="http://schemas.microsoft.com/office/drawing/2014/main" id="{6B12AE26-DC0C-F68E-DE48-6E679A6A02AB}"/>
              </a:ext>
            </a:extLst>
          </p:cNvPr>
          <p:cNvGraphicFramePr>
            <a:graphicFrameLocks noChangeAspect="1"/>
          </p:cNvGraphicFramePr>
          <p:nvPr>
            <p:extLst>
              <p:ext uri="{D42A27DB-BD31-4B8C-83A1-F6EECF244321}">
                <p14:modId xmlns:p14="http://schemas.microsoft.com/office/powerpoint/2010/main" val="1787821350"/>
              </p:ext>
            </p:extLst>
          </p:nvPr>
        </p:nvGraphicFramePr>
        <p:xfrm>
          <a:off x="853981" y="3282990"/>
          <a:ext cx="796320" cy="796521"/>
        </p:xfrm>
        <a:graphic>
          <a:graphicData uri="http://schemas.openxmlformats.org/drawingml/2006/chart">
            <c:chart xmlns:c="http://schemas.openxmlformats.org/drawingml/2006/chart" xmlns:r="http://schemas.openxmlformats.org/officeDocument/2006/relationships" r:id="rId7"/>
          </a:graphicData>
        </a:graphic>
      </p:graphicFrame>
      <p:cxnSp>
        <p:nvCxnSpPr>
          <p:cNvPr id="20" name="Straight Connector 19">
            <a:extLst>
              <a:ext uri="{FF2B5EF4-FFF2-40B4-BE49-F238E27FC236}">
                <a16:creationId xmlns:a16="http://schemas.microsoft.com/office/drawing/2014/main" id="{49A2159A-1A7D-7F70-504D-1AE70CF02F1B}"/>
              </a:ext>
            </a:extLst>
          </p:cNvPr>
          <p:cNvCxnSpPr/>
          <p:nvPr/>
        </p:nvCxnSpPr>
        <p:spPr>
          <a:xfrm>
            <a:off x="1032710" y="3549797"/>
            <a:ext cx="69758" cy="360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2C48C02B-8453-EAE3-5E19-FD1B2B29FF85}"/>
              </a:ext>
            </a:extLst>
          </p:cNvPr>
          <p:cNvSpPr txBox="1"/>
          <p:nvPr/>
        </p:nvSpPr>
        <p:spPr>
          <a:xfrm>
            <a:off x="515632" y="3376391"/>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 85%</a:t>
            </a:r>
          </a:p>
        </p:txBody>
      </p:sp>
      <p:sp>
        <p:nvSpPr>
          <p:cNvPr id="22" name="Rectangle 21">
            <a:extLst>
              <a:ext uri="{FF2B5EF4-FFF2-40B4-BE49-F238E27FC236}">
                <a16:creationId xmlns:a16="http://schemas.microsoft.com/office/drawing/2014/main" id="{D9CC9103-2D5F-C99D-00EE-0AE86651D0E9}"/>
              </a:ext>
            </a:extLst>
          </p:cNvPr>
          <p:cNvSpPr/>
          <p:nvPr/>
        </p:nvSpPr>
        <p:spPr>
          <a:xfrm>
            <a:off x="548538" y="2913063"/>
            <a:ext cx="2736446" cy="430887"/>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Percentage of planning consents completed within statutory timeframes</a:t>
            </a:r>
            <a:endParaRPr lang="en-AU" sz="1100" b="1" dirty="0">
              <a:solidFill>
                <a:schemeClr val="accent1"/>
              </a:solidFill>
              <a:effectLst/>
              <a:latin typeface="Garamond"/>
              <a:ea typeface="Times New Roman"/>
              <a:cs typeface="Times New Roman"/>
            </a:endParaRPr>
          </a:p>
        </p:txBody>
      </p:sp>
      <p:sp>
        <p:nvSpPr>
          <p:cNvPr id="23" name="Rectangle 22">
            <a:extLst>
              <a:ext uri="{FF2B5EF4-FFF2-40B4-BE49-F238E27FC236}">
                <a16:creationId xmlns:a16="http://schemas.microsoft.com/office/drawing/2014/main" id="{DEEB5909-42D2-4170-D1FC-CBC69CE9FFBE}"/>
              </a:ext>
            </a:extLst>
          </p:cNvPr>
          <p:cNvSpPr/>
          <p:nvPr/>
        </p:nvSpPr>
        <p:spPr>
          <a:xfrm>
            <a:off x="447846" y="4047712"/>
            <a:ext cx="2843431" cy="707886"/>
          </a:xfrm>
          <a:prstGeom prst="rect">
            <a:avLst/>
          </a:prstGeom>
        </p:spPr>
        <p:txBody>
          <a:bodyPr wrap="square">
            <a:spAutoFit/>
          </a:bodyPr>
          <a:lstStyle/>
          <a:p>
            <a:r>
              <a:rPr lang="en-US" sz="1000" dirty="0"/>
              <a:t>​​​In Quarter 4 Council issued 198 Planning Decisions with an average assessment time of 24.72 business days.  Overall 87.37% of Planning Decisions were issued within statutory timeframes in Quarter 4.</a:t>
            </a:r>
          </a:p>
        </p:txBody>
      </p:sp>
      <p:sp>
        <p:nvSpPr>
          <p:cNvPr id="24" name="TextBox 23">
            <a:extLst>
              <a:ext uri="{FF2B5EF4-FFF2-40B4-BE49-F238E27FC236}">
                <a16:creationId xmlns:a16="http://schemas.microsoft.com/office/drawing/2014/main" id="{6D0491B4-3F3C-21F5-BEC6-0F37813A06C1}"/>
              </a:ext>
            </a:extLst>
          </p:cNvPr>
          <p:cNvSpPr txBox="1"/>
          <p:nvPr/>
        </p:nvSpPr>
        <p:spPr>
          <a:xfrm>
            <a:off x="914264" y="3543208"/>
            <a:ext cx="696159" cy="276999"/>
          </a:xfrm>
          <a:prstGeom prst="rect">
            <a:avLst/>
          </a:prstGeom>
          <a:noFill/>
        </p:spPr>
        <p:txBody>
          <a:bodyPr wrap="square" rtlCol="0">
            <a:spAutoFit/>
          </a:bodyPr>
          <a:lstStyle/>
          <a:p>
            <a:pPr algn="ctr"/>
            <a:r>
              <a:rPr lang="en-AU" sz="1200" b="1" dirty="0">
                <a:solidFill>
                  <a:schemeClr val="tx2"/>
                </a:solidFill>
              </a:rPr>
              <a:t>87.3%</a:t>
            </a:r>
          </a:p>
        </p:txBody>
      </p:sp>
      <p:graphicFrame>
        <p:nvGraphicFramePr>
          <p:cNvPr id="25" name="Chart 24">
            <a:extLst>
              <a:ext uri="{FF2B5EF4-FFF2-40B4-BE49-F238E27FC236}">
                <a16:creationId xmlns:a16="http://schemas.microsoft.com/office/drawing/2014/main" id="{849F1710-ACB2-A7A4-0D08-C1E103BACB53}"/>
              </a:ext>
            </a:extLst>
          </p:cNvPr>
          <p:cNvGraphicFramePr/>
          <p:nvPr>
            <p:extLst>
              <p:ext uri="{D42A27DB-BD31-4B8C-83A1-F6EECF244321}">
                <p14:modId xmlns:p14="http://schemas.microsoft.com/office/powerpoint/2010/main" val="2649187136"/>
              </p:ext>
            </p:extLst>
          </p:nvPr>
        </p:nvGraphicFramePr>
        <p:xfrm>
          <a:off x="1692524" y="3315915"/>
          <a:ext cx="1459847" cy="930488"/>
        </p:xfrm>
        <a:graphic>
          <a:graphicData uri="http://schemas.openxmlformats.org/drawingml/2006/chart">
            <c:chart xmlns:c="http://schemas.openxmlformats.org/drawingml/2006/chart" xmlns:r="http://schemas.openxmlformats.org/officeDocument/2006/relationships" r:id="rId8"/>
          </a:graphicData>
        </a:graphic>
      </p:graphicFrame>
      <p:sp>
        <p:nvSpPr>
          <p:cNvPr id="26" name="Rectangle 25">
            <a:extLst>
              <a:ext uri="{FF2B5EF4-FFF2-40B4-BE49-F238E27FC236}">
                <a16:creationId xmlns:a16="http://schemas.microsoft.com/office/drawing/2014/main" id="{948BC44C-3E2F-3110-1106-9859BE7D3E01}"/>
              </a:ext>
            </a:extLst>
          </p:cNvPr>
          <p:cNvSpPr/>
          <p:nvPr/>
        </p:nvSpPr>
        <p:spPr>
          <a:xfrm>
            <a:off x="447846" y="4867972"/>
            <a:ext cx="2951450" cy="1885228"/>
          </a:xfrm>
          <a:prstGeom prst="rect">
            <a:avLst/>
          </a:prstGeom>
          <a:solidFill>
            <a:schemeClr val="bg1"/>
          </a:solidFill>
          <a:ln w="3175">
            <a:solidFill>
              <a:srgbClr val="A59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id="{1893E315-8376-71AA-852A-5FC282199E5B}"/>
              </a:ext>
            </a:extLst>
          </p:cNvPr>
          <p:cNvSpPr/>
          <p:nvPr/>
        </p:nvSpPr>
        <p:spPr>
          <a:xfrm>
            <a:off x="420837" y="4939980"/>
            <a:ext cx="3082103" cy="261610"/>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Average number of days for building consents</a:t>
            </a:r>
            <a:endParaRPr lang="en-AU" sz="1100" b="1" dirty="0">
              <a:solidFill>
                <a:schemeClr val="accent1"/>
              </a:solidFill>
              <a:effectLst/>
              <a:latin typeface="Garamond"/>
              <a:ea typeface="Times New Roman"/>
              <a:cs typeface="Times New Roman"/>
            </a:endParaRPr>
          </a:p>
        </p:txBody>
      </p:sp>
      <p:graphicFrame>
        <p:nvGraphicFramePr>
          <p:cNvPr id="34" name="Chart 33">
            <a:extLst>
              <a:ext uri="{FF2B5EF4-FFF2-40B4-BE49-F238E27FC236}">
                <a16:creationId xmlns:a16="http://schemas.microsoft.com/office/drawing/2014/main" id="{52AE1543-BAA2-3099-DDB2-808CC1FACBA9}"/>
              </a:ext>
            </a:extLst>
          </p:cNvPr>
          <p:cNvGraphicFramePr>
            <a:graphicFrameLocks noChangeAspect="1"/>
          </p:cNvGraphicFramePr>
          <p:nvPr>
            <p:extLst>
              <p:ext uri="{D42A27DB-BD31-4B8C-83A1-F6EECF244321}">
                <p14:modId xmlns:p14="http://schemas.microsoft.com/office/powerpoint/2010/main" val="2931310929"/>
              </p:ext>
            </p:extLst>
          </p:nvPr>
        </p:nvGraphicFramePr>
        <p:xfrm>
          <a:off x="1097306" y="5202558"/>
          <a:ext cx="796320" cy="796521"/>
        </p:xfrm>
        <a:graphic>
          <a:graphicData uri="http://schemas.openxmlformats.org/drawingml/2006/chart">
            <c:chart xmlns:c="http://schemas.openxmlformats.org/drawingml/2006/chart" xmlns:r="http://schemas.openxmlformats.org/officeDocument/2006/relationships" r:id="rId9"/>
          </a:graphicData>
        </a:graphic>
      </p:graphicFrame>
      <p:cxnSp>
        <p:nvCxnSpPr>
          <p:cNvPr id="35" name="Straight Connector 34">
            <a:extLst>
              <a:ext uri="{FF2B5EF4-FFF2-40B4-BE49-F238E27FC236}">
                <a16:creationId xmlns:a16="http://schemas.microsoft.com/office/drawing/2014/main" id="{2E2D8517-E9E1-134C-C02E-E3DE1FC862CD}"/>
              </a:ext>
            </a:extLst>
          </p:cNvPr>
          <p:cNvCxnSpPr/>
          <p:nvPr/>
        </p:nvCxnSpPr>
        <p:spPr>
          <a:xfrm flipV="1">
            <a:off x="1272509" y="5692432"/>
            <a:ext cx="82676" cy="4629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5177BB30-A88B-CF52-10BE-A3310B75DE64}"/>
              </a:ext>
            </a:extLst>
          </p:cNvPr>
          <p:cNvSpPr txBox="1"/>
          <p:nvPr/>
        </p:nvSpPr>
        <p:spPr>
          <a:xfrm>
            <a:off x="457194" y="5331187"/>
            <a:ext cx="817853" cy="577081"/>
          </a:xfrm>
          <a:prstGeom prst="rect">
            <a:avLst/>
          </a:prstGeom>
          <a:noFill/>
        </p:spPr>
        <p:txBody>
          <a:bodyPr wrap="none" rtlCol="0">
            <a:spAutoFit/>
          </a:bodyPr>
          <a:lstStyle/>
          <a:p>
            <a:pPr algn="ctr"/>
            <a:r>
              <a:rPr lang="en-AU" sz="1050" i="1" dirty="0">
                <a:solidFill>
                  <a:srgbClr val="C00000"/>
                </a:solidFill>
              </a:rPr>
              <a:t>Target ≤</a:t>
            </a:r>
          </a:p>
          <a:p>
            <a:pPr algn="ctr"/>
            <a:r>
              <a:rPr lang="en-US" sz="1050" i="1" dirty="0">
                <a:solidFill>
                  <a:srgbClr val="C00000"/>
                </a:solidFill>
              </a:rPr>
              <a:t>20 Business</a:t>
            </a:r>
          </a:p>
          <a:p>
            <a:pPr algn="ctr"/>
            <a:r>
              <a:rPr lang="en-US" sz="1050" i="1" dirty="0">
                <a:solidFill>
                  <a:srgbClr val="C00000"/>
                </a:solidFill>
              </a:rPr>
              <a:t>Days</a:t>
            </a:r>
            <a:endParaRPr lang="en-AU" sz="1050" i="1" dirty="0">
              <a:solidFill>
                <a:srgbClr val="C00000"/>
              </a:solidFill>
            </a:endParaRPr>
          </a:p>
        </p:txBody>
      </p:sp>
      <p:sp>
        <p:nvSpPr>
          <p:cNvPr id="37" name="TextBox 36">
            <a:extLst>
              <a:ext uri="{FF2B5EF4-FFF2-40B4-BE49-F238E27FC236}">
                <a16:creationId xmlns:a16="http://schemas.microsoft.com/office/drawing/2014/main" id="{253C99CD-A491-5096-0C00-5EC911015E57}"/>
              </a:ext>
            </a:extLst>
          </p:cNvPr>
          <p:cNvSpPr txBox="1"/>
          <p:nvPr/>
        </p:nvSpPr>
        <p:spPr>
          <a:xfrm>
            <a:off x="1140909" y="5457973"/>
            <a:ext cx="696159" cy="276999"/>
          </a:xfrm>
          <a:prstGeom prst="rect">
            <a:avLst/>
          </a:prstGeom>
          <a:noFill/>
        </p:spPr>
        <p:txBody>
          <a:bodyPr wrap="square" rtlCol="0">
            <a:spAutoFit/>
          </a:bodyPr>
          <a:lstStyle/>
          <a:p>
            <a:pPr algn="ctr"/>
            <a:r>
              <a:rPr lang="en-US" sz="1200" b="1" dirty="0">
                <a:solidFill>
                  <a:schemeClr val="tx2"/>
                </a:solidFill>
              </a:rPr>
              <a:t>6.8</a:t>
            </a:r>
            <a:endParaRPr lang="en-AU" sz="1200" b="1" dirty="0">
              <a:solidFill>
                <a:schemeClr val="tx2"/>
              </a:solidFill>
            </a:endParaRPr>
          </a:p>
        </p:txBody>
      </p:sp>
      <p:sp>
        <p:nvSpPr>
          <p:cNvPr id="38" name="Rectangle 37">
            <a:extLst>
              <a:ext uri="{FF2B5EF4-FFF2-40B4-BE49-F238E27FC236}">
                <a16:creationId xmlns:a16="http://schemas.microsoft.com/office/drawing/2014/main" id="{760CA622-D504-3E4F-34DE-8B8FA31270DC}"/>
              </a:ext>
            </a:extLst>
          </p:cNvPr>
          <p:cNvSpPr/>
          <p:nvPr/>
        </p:nvSpPr>
        <p:spPr>
          <a:xfrm>
            <a:off x="432283" y="5990015"/>
            <a:ext cx="2858994" cy="707886"/>
          </a:xfrm>
          <a:prstGeom prst="rect">
            <a:avLst/>
          </a:prstGeom>
        </p:spPr>
        <p:txBody>
          <a:bodyPr wrap="square">
            <a:spAutoFit/>
          </a:bodyPr>
          <a:lstStyle/>
          <a:p>
            <a:pPr>
              <a:spcAft>
                <a:spcPts val="600"/>
              </a:spcAft>
            </a:pPr>
            <a:r>
              <a:rPr lang="en-US" sz="1000" dirty="0"/>
              <a:t>In Quarter 4 Council issued 87 Building Decisions with an average assessment time of 6.82 days.  Overall 94.25% of Building Consents were issued within statutory timeframes in Quarter 4.</a:t>
            </a:r>
            <a:endParaRPr lang="en-AU" sz="1000" dirty="0"/>
          </a:p>
        </p:txBody>
      </p:sp>
      <p:graphicFrame>
        <p:nvGraphicFramePr>
          <p:cNvPr id="59" name="Chart 58">
            <a:extLst>
              <a:ext uri="{FF2B5EF4-FFF2-40B4-BE49-F238E27FC236}">
                <a16:creationId xmlns:a16="http://schemas.microsoft.com/office/drawing/2014/main" id="{C2EF1070-D0DB-F694-F870-9E626599E137}"/>
              </a:ext>
            </a:extLst>
          </p:cNvPr>
          <p:cNvGraphicFramePr/>
          <p:nvPr>
            <p:extLst>
              <p:ext uri="{D42A27DB-BD31-4B8C-83A1-F6EECF244321}">
                <p14:modId xmlns:p14="http://schemas.microsoft.com/office/powerpoint/2010/main" val="3593933042"/>
              </p:ext>
            </p:extLst>
          </p:nvPr>
        </p:nvGraphicFramePr>
        <p:xfrm>
          <a:off x="1931072" y="5138525"/>
          <a:ext cx="1459847" cy="1062373"/>
        </p:xfrm>
        <a:graphic>
          <a:graphicData uri="http://schemas.openxmlformats.org/drawingml/2006/chart">
            <c:chart xmlns:c="http://schemas.openxmlformats.org/drawingml/2006/chart" xmlns:r="http://schemas.openxmlformats.org/officeDocument/2006/relationships" r:id="rId10"/>
          </a:graphicData>
        </a:graphic>
      </p:graphicFrame>
      <p:grpSp>
        <p:nvGrpSpPr>
          <p:cNvPr id="60" name="Group 59">
            <a:extLst>
              <a:ext uri="{FF2B5EF4-FFF2-40B4-BE49-F238E27FC236}">
                <a16:creationId xmlns:a16="http://schemas.microsoft.com/office/drawing/2014/main" id="{C338B8AB-4C8F-1FDC-ADA4-223C05DB281B}"/>
              </a:ext>
            </a:extLst>
          </p:cNvPr>
          <p:cNvGrpSpPr/>
          <p:nvPr/>
        </p:nvGrpSpPr>
        <p:grpSpPr>
          <a:xfrm>
            <a:off x="116632" y="6806407"/>
            <a:ext cx="4423152" cy="239551"/>
            <a:chOff x="2121393" y="6081601"/>
            <a:chExt cx="4423152" cy="239551"/>
          </a:xfrm>
        </p:grpSpPr>
        <p:grpSp>
          <p:nvGrpSpPr>
            <p:cNvPr id="61" name="Group 60">
              <a:extLst>
                <a:ext uri="{FF2B5EF4-FFF2-40B4-BE49-F238E27FC236}">
                  <a16:creationId xmlns:a16="http://schemas.microsoft.com/office/drawing/2014/main" id="{95016F75-BC67-6A96-22BF-02206B6D17A7}"/>
                </a:ext>
              </a:extLst>
            </p:cNvPr>
            <p:cNvGrpSpPr/>
            <p:nvPr/>
          </p:nvGrpSpPr>
          <p:grpSpPr>
            <a:xfrm>
              <a:off x="2121393" y="6081601"/>
              <a:ext cx="3123617" cy="238452"/>
              <a:chOff x="4257974" y="9620435"/>
              <a:chExt cx="2639162" cy="238452"/>
            </a:xfrm>
          </p:grpSpPr>
          <p:grpSp>
            <p:nvGrpSpPr>
              <p:cNvPr id="64" name="Group 63">
                <a:extLst>
                  <a:ext uri="{FF2B5EF4-FFF2-40B4-BE49-F238E27FC236}">
                    <a16:creationId xmlns:a16="http://schemas.microsoft.com/office/drawing/2014/main" id="{9F4F851B-5535-6B7E-876D-1C395D94543D}"/>
                  </a:ext>
                </a:extLst>
              </p:cNvPr>
              <p:cNvGrpSpPr/>
              <p:nvPr/>
            </p:nvGrpSpPr>
            <p:grpSpPr>
              <a:xfrm>
                <a:off x="4257974" y="9620435"/>
                <a:ext cx="2639162" cy="238452"/>
                <a:chOff x="749119" y="9654608"/>
                <a:chExt cx="2639162" cy="238452"/>
              </a:xfrm>
            </p:grpSpPr>
            <p:sp>
              <p:nvSpPr>
                <p:cNvPr id="71" name="Rounded Rectangle 198">
                  <a:extLst>
                    <a:ext uri="{FF2B5EF4-FFF2-40B4-BE49-F238E27FC236}">
                      <a16:creationId xmlns:a16="http://schemas.microsoft.com/office/drawing/2014/main" id="{3D42889D-9D0E-086E-E36C-82C87D2CE940}"/>
                    </a:ext>
                  </a:extLst>
                </p:cNvPr>
                <p:cNvSpPr/>
                <p:nvPr/>
              </p:nvSpPr>
              <p:spPr>
                <a:xfrm rot="18900000">
                  <a:off x="1317995" y="9760306"/>
                  <a:ext cx="85635" cy="34765"/>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2" name="TextBox 71">
                  <a:extLst>
                    <a:ext uri="{FF2B5EF4-FFF2-40B4-BE49-F238E27FC236}">
                      <a16:creationId xmlns:a16="http://schemas.microsoft.com/office/drawing/2014/main" id="{B35EB196-A874-E7AD-9DBC-F5F67DBE02F8}"/>
                    </a:ext>
                  </a:extLst>
                </p:cNvPr>
                <p:cNvSpPr txBox="1"/>
                <p:nvPr/>
              </p:nvSpPr>
              <p:spPr>
                <a:xfrm>
                  <a:off x="1356353" y="9662228"/>
                  <a:ext cx="1128835" cy="230832"/>
                </a:xfrm>
                <a:prstGeom prst="rect">
                  <a:avLst/>
                </a:prstGeom>
                <a:noFill/>
              </p:spPr>
              <p:txBody>
                <a:bodyPr wrap="none" rtlCol="0">
                  <a:spAutoFit/>
                </a:bodyPr>
                <a:lstStyle/>
                <a:p>
                  <a:r>
                    <a:rPr lang="en-US" sz="900" dirty="0"/>
                    <a:t>= Target Met or N/A</a:t>
                  </a:r>
                  <a:endParaRPr lang="en-AU" sz="900" dirty="0"/>
                </a:p>
              </p:txBody>
            </p:sp>
            <p:sp>
              <p:nvSpPr>
                <p:cNvPr id="73" name="TextBox 72">
                  <a:extLst>
                    <a:ext uri="{FF2B5EF4-FFF2-40B4-BE49-F238E27FC236}">
                      <a16:creationId xmlns:a16="http://schemas.microsoft.com/office/drawing/2014/main" id="{22B24208-5C0D-CE92-B277-B7D42B51AF34}"/>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74" name="TextBox 73">
                  <a:extLst>
                    <a:ext uri="{FF2B5EF4-FFF2-40B4-BE49-F238E27FC236}">
                      <a16:creationId xmlns:a16="http://schemas.microsoft.com/office/drawing/2014/main" id="{5CAF06ED-48F6-9CF9-DF31-FBFBCE726B9F}"/>
                    </a:ext>
                  </a:extLst>
                </p:cNvPr>
                <p:cNvSpPr txBox="1"/>
                <p:nvPr/>
              </p:nvSpPr>
              <p:spPr>
                <a:xfrm>
                  <a:off x="2418144" y="9654608"/>
                  <a:ext cx="970137" cy="230832"/>
                </a:xfrm>
                <a:prstGeom prst="rect">
                  <a:avLst/>
                </a:prstGeom>
                <a:noFill/>
              </p:spPr>
              <p:txBody>
                <a:bodyPr wrap="none" rtlCol="0">
                  <a:spAutoFit/>
                </a:bodyPr>
                <a:lstStyle/>
                <a:p>
                  <a:r>
                    <a:rPr lang="en-US" sz="900" dirty="0"/>
                    <a:t>= Target not met</a:t>
                  </a:r>
                  <a:endParaRPr lang="en-AU" sz="900" dirty="0"/>
                </a:p>
              </p:txBody>
            </p:sp>
          </p:grpSp>
          <p:grpSp>
            <p:nvGrpSpPr>
              <p:cNvPr id="65" name="Group 64">
                <a:extLst>
                  <a:ext uri="{FF2B5EF4-FFF2-40B4-BE49-F238E27FC236}">
                    <a16:creationId xmlns:a16="http://schemas.microsoft.com/office/drawing/2014/main" id="{3B2945B3-52D8-C5AF-49DE-0FA33A6572AB}"/>
                  </a:ext>
                </a:extLst>
              </p:cNvPr>
              <p:cNvGrpSpPr>
                <a:grpSpLocks noChangeAspect="1"/>
              </p:cNvGrpSpPr>
              <p:nvPr/>
            </p:nvGrpSpPr>
            <p:grpSpPr>
              <a:xfrm>
                <a:off x="4769122" y="9672398"/>
                <a:ext cx="160700" cy="144000"/>
                <a:chOff x="3343061" y="6674708"/>
                <a:chExt cx="1098164" cy="1098164"/>
              </a:xfrm>
            </p:grpSpPr>
            <p:sp>
              <p:nvSpPr>
                <p:cNvPr id="69" name="Oval 68">
                  <a:extLst>
                    <a:ext uri="{FF2B5EF4-FFF2-40B4-BE49-F238E27FC236}">
                      <a16:creationId xmlns:a16="http://schemas.microsoft.com/office/drawing/2014/main" id="{E29CE2B7-ECD8-A72E-B8F7-8861EFD0D385}"/>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0" name="Rounded Rectangle 198">
                  <a:extLst>
                    <a:ext uri="{FF2B5EF4-FFF2-40B4-BE49-F238E27FC236}">
                      <a16:creationId xmlns:a16="http://schemas.microsoft.com/office/drawing/2014/main" id="{AF7D4EB4-6E9D-D927-3399-3CDA9EEA1E20}"/>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66" name="Group 65">
                <a:extLst>
                  <a:ext uri="{FF2B5EF4-FFF2-40B4-BE49-F238E27FC236}">
                    <a16:creationId xmlns:a16="http://schemas.microsoft.com/office/drawing/2014/main" id="{2A8210A6-C62F-0ADB-985B-9ACA75D1711B}"/>
                  </a:ext>
                </a:extLst>
              </p:cNvPr>
              <p:cNvGrpSpPr/>
              <p:nvPr/>
            </p:nvGrpSpPr>
            <p:grpSpPr>
              <a:xfrm>
                <a:off x="5764398" y="9665095"/>
                <a:ext cx="234601" cy="144000"/>
                <a:chOff x="3460242" y="805359"/>
                <a:chExt cx="463337" cy="284400"/>
              </a:xfrm>
            </p:grpSpPr>
            <p:sp>
              <p:nvSpPr>
                <p:cNvPr id="67" name="Oval 306">
                  <a:extLst>
                    <a:ext uri="{FF2B5EF4-FFF2-40B4-BE49-F238E27FC236}">
                      <a16:creationId xmlns:a16="http://schemas.microsoft.com/office/drawing/2014/main" id="{A8753B9C-B993-C5AA-8950-4E3F30C2270C}"/>
                    </a:ext>
                  </a:extLst>
                </p:cNvPr>
                <p:cNvSpPr>
                  <a:spLocks noChangeAspect="1"/>
                </p:cNvSpPr>
                <p:nvPr/>
              </p:nvSpPr>
              <p:spPr>
                <a:xfrm>
                  <a:off x="3639179" y="805359"/>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8" name="Straight Connector 67">
                  <a:extLst>
                    <a:ext uri="{FF2B5EF4-FFF2-40B4-BE49-F238E27FC236}">
                      <a16:creationId xmlns:a16="http://schemas.microsoft.com/office/drawing/2014/main" id="{CAB6ECA1-60BE-C988-B659-8B95A3334E93}"/>
                    </a:ext>
                  </a:extLst>
                </p:cNvPr>
                <p:cNvCxnSpPr/>
                <p:nvPr/>
              </p:nvCxnSpPr>
              <p:spPr>
                <a:xfrm>
                  <a:off x="3460242" y="961982"/>
                  <a:ext cx="18263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62" name="TextBox 61">
              <a:extLst>
                <a:ext uri="{FF2B5EF4-FFF2-40B4-BE49-F238E27FC236}">
                  <a16:creationId xmlns:a16="http://schemas.microsoft.com/office/drawing/2014/main" id="{8334D903-F831-D79D-329F-3020D2BF610B}"/>
                </a:ext>
              </a:extLst>
            </p:cNvPr>
            <p:cNvSpPr txBox="1"/>
            <p:nvPr/>
          </p:nvSpPr>
          <p:spPr>
            <a:xfrm>
              <a:off x="5173657" y="6090320"/>
              <a:ext cx="1370888" cy="230832"/>
            </a:xfrm>
            <a:prstGeom prst="rect">
              <a:avLst/>
            </a:prstGeom>
            <a:noFill/>
          </p:spPr>
          <p:txBody>
            <a:bodyPr wrap="none" rtlCol="0">
              <a:spAutoFit/>
            </a:bodyPr>
            <a:lstStyle/>
            <a:p>
              <a:r>
                <a:rPr lang="en-US" sz="900" dirty="0"/>
                <a:t>= N /A – cant be assessed</a:t>
              </a:r>
              <a:endParaRPr lang="en-AU" sz="900" dirty="0"/>
            </a:p>
          </p:txBody>
        </p:sp>
        <p:sp>
          <p:nvSpPr>
            <p:cNvPr id="63" name="Oval 306">
              <a:extLst>
                <a:ext uri="{FF2B5EF4-FFF2-40B4-BE49-F238E27FC236}">
                  <a16:creationId xmlns:a16="http://schemas.microsoft.com/office/drawing/2014/main" id="{63C149BE-989E-7D7A-ECCF-85F950C652D2}"/>
                </a:ext>
              </a:extLst>
            </p:cNvPr>
            <p:cNvSpPr>
              <a:spLocks noChangeAspect="1"/>
            </p:cNvSpPr>
            <p:nvPr/>
          </p:nvSpPr>
          <p:spPr>
            <a:xfrm>
              <a:off x="5085184" y="6125728"/>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cxnSp>
        <p:nvCxnSpPr>
          <p:cNvPr id="75" name="Straight Connector 74">
            <a:extLst>
              <a:ext uri="{FF2B5EF4-FFF2-40B4-BE49-F238E27FC236}">
                <a16:creationId xmlns:a16="http://schemas.microsoft.com/office/drawing/2014/main" id="{C029813A-3807-37A6-AD53-0916446F5559}"/>
              </a:ext>
            </a:extLst>
          </p:cNvPr>
          <p:cNvCxnSpPr/>
          <p:nvPr/>
        </p:nvCxnSpPr>
        <p:spPr>
          <a:xfrm>
            <a:off x="3235134" y="4636083"/>
            <a:ext cx="92474"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6" name="Group 75">
            <a:extLst>
              <a:ext uri="{FF2B5EF4-FFF2-40B4-BE49-F238E27FC236}">
                <a16:creationId xmlns:a16="http://schemas.microsoft.com/office/drawing/2014/main" id="{2D0EC391-2635-F0B9-B639-1298C9C966EC}"/>
              </a:ext>
            </a:extLst>
          </p:cNvPr>
          <p:cNvGrpSpPr>
            <a:grpSpLocks noChangeAspect="1"/>
          </p:cNvGrpSpPr>
          <p:nvPr/>
        </p:nvGrpSpPr>
        <p:grpSpPr>
          <a:xfrm>
            <a:off x="292481" y="2842784"/>
            <a:ext cx="318858" cy="285722"/>
            <a:chOff x="3343061" y="6674708"/>
            <a:chExt cx="1098164" cy="1098164"/>
          </a:xfrm>
        </p:grpSpPr>
        <p:sp>
          <p:nvSpPr>
            <p:cNvPr id="77" name="Oval 76">
              <a:extLst>
                <a:ext uri="{FF2B5EF4-FFF2-40B4-BE49-F238E27FC236}">
                  <a16:creationId xmlns:a16="http://schemas.microsoft.com/office/drawing/2014/main" id="{2255BDF0-DEC1-8C21-D8E4-E82C59A1889D}"/>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8" name="Rounded Rectangle 198">
              <a:extLst>
                <a:ext uri="{FF2B5EF4-FFF2-40B4-BE49-F238E27FC236}">
                  <a16:creationId xmlns:a16="http://schemas.microsoft.com/office/drawing/2014/main" id="{A574F327-E11A-9F07-33E6-D07BEE2EA89E}"/>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79" name="Group 78">
            <a:extLst>
              <a:ext uri="{FF2B5EF4-FFF2-40B4-BE49-F238E27FC236}">
                <a16:creationId xmlns:a16="http://schemas.microsoft.com/office/drawing/2014/main" id="{14FF6E7A-AD7B-8414-44F7-988DD611CB2A}"/>
              </a:ext>
            </a:extLst>
          </p:cNvPr>
          <p:cNvGrpSpPr>
            <a:grpSpLocks noChangeAspect="1"/>
          </p:cNvGrpSpPr>
          <p:nvPr/>
        </p:nvGrpSpPr>
        <p:grpSpPr>
          <a:xfrm>
            <a:off x="271687" y="4774639"/>
            <a:ext cx="318858" cy="285722"/>
            <a:chOff x="3343061" y="6674708"/>
            <a:chExt cx="1098164" cy="1098164"/>
          </a:xfrm>
        </p:grpSpPr>
        <p:sp>
          <p:nvSpPr>
            <p:cNvPr id="80" name="Oval 79">
              <a:extLst>
                <a:ext uri="{FF2B5EF4-FFF2-40B4-BE49-F238E27FC236}">
                  <a16:creationId xmlns:a16="http://schemas.microsoft.com/office/drawing/2014/main" id="{2EDD0186-464A-63F0-C02E-0F1B95CD2F36}"/>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1" name="Rounded Rectangle 198">
              <a:extLst>
                <a:ext uri="{FF2B5EF4-FFF2-40B4-BE49-F238E27FC236}">
                  <a16:creationId xmlns:a16="http://schemas.microsoft.com/office/drawing/2014/main" id="{14B08959-3CE6-00CF-737E-C9AB6A0E795B}"/>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82" name="Rectangle 81">
            <a:extLst>
              <a:ext uri="{FF2B5EF4-FFF2-40B4-BE49-F238E27FC236}">
                <a16:creationId xmlns:a16="http://schemas.microsoft.com/office/drawing/2014/main" id="{94631DE0-CD8C-9190-7F1F-5292FDFAB648}"/>
              </a:ext>
            </a:extLst>
          </p:cNvPr>
          <p:cNvSpPr/>
          <p:nvPr/>
        </p:nvSpPr>
        <p:spPr>
          <a:xfrm>
            <a:off x="4510809" y="6815126"/>
            <a:ext cx="2794235" cy="230832"/>
          </a:xfrm>
          <a:prstGeom prst="rect">
            <a:avLst/>
          </a:prstGeom>
        </p:spPr>
        <p:txBody>
          <a:bodyPr wrap="square">
            <a:spAutoFit/>
          </a:bodyPr>
          <a:lstStyle/>
          <a:p>
            <a:r>
              <a:rPr lang="en-AU" sz="900" i="1" dirty="0">
                <a:solidFill>
                  <a:srgbClr val="292929"/>
                </a:solidFill>
              </a:rPr>
              <a:t>≥ Greater than or equal     ≤ Less than or equal</a:t>
            </a:r>
          </a:p>
        </p:txBody>
      </p:sp>
      <p:graphicFrame>
        <p:nvGraphicFramePr>
          <p:cNvPr id="86" name="Table 85">
            <a:extLst>
              <a:ext uri="{FF2B5EF4-FFF2-40B4-BE49-F238E27FC236}">
                <a16:creationId xmlns:a16="http://schemas.microsoft.com/office/drawing/2014/main" id="{30C8B68C-9D46-C96B-851D-674B0122BC66}"/>
              </a:ext>
            </a:extLst>
          </p:cNvPr>
          <p:cNvGraphicFramePr>
            <a:graphicFrameLocks noGrp="1"/>
          </p:cNvGraphicFramePr>
          <p:nvPr>
            <p:extLst>
              <p:ext uri="{D42A27DB-BD31-4B8C-83A1-F6EECF244321}">
                <p14:modId xmlns:p14="http://schemas.microsoft.com/office/powerpoint/2010/main" val="3261747716"/>
              </p:ext>
            </p:extLst>
          </p:nvPr>
        </p:nvGraphicFramePr>
        <p:xfrm>
          <a:off x="563933" y="7916568"/>
          <a:ext cx="5832648" cy="942172"/>
        </p:xfrm>
        <a:graphic>
          <a:graphicData uri="http://schemas.openxmlformats.org/drawingml/2006/table">
            <a:tbl>
              <a:tblPr firstRow="1" bandRow="1">
                <a:tableStyleId>{00A15C55-8517-42AA-B614-E9B94910E393}</a:tableStyleId>
              </a:tblPr>
              <a:tblGrid>
                <a:gridCol w="720080">
                  <a:extLst>
                    <a:ext uri="{9D8B030D-6E8A-4147-A177-3AD203B41FA5}">
                      <a16:colId xmlns:a16="http://schemas.microsoft.com/office/drawing/2014/main" val="871491005"/>
                    </a:ext>
                  </a:extLst>
                </a:gridCol>
                <a:gridCol w="4403052">
                  <a:extLst>
                    <a:ext uri="{9D8B030D-6E8A-4147-A177-3AD203B41FA5}">
                      <a16:colId xmlns:a16="http://schemas.microsoft.com/office/drawing/2014/main" val="300673453"/>
                    </a:ext>
                  </a:extLst>
                </a:gridCol>
                <a:gridCol w="709516">
                  <a:extLst>
                    <a:ext uri="{9D8B030D-6E8A-4147-A177-3AD203B41FA5}">
                      <a16:colId xmlns:a16="http://schemas.microsoft.com/office/drawing/2014/main" val="2149853059"/>
                    </a:ext>
                  </a:extLst>
                </a:gridCol>
              </a:tblGrid>
              <a:tr h="279577">
                <a:tc>
                  <a:txBody>
                    <a:bodyPr/>
                    <a:lstStyle/>
                    <a:p>
                      <a:pPr algn="ctr"/>
                      <a:r>
                        <a:rPr lang="en-US" sz="1000" dirty="0"/>
                        <a:t>Project ID</a:t>
                      </a:r>
                      <a:endParaRPr lang="en-AU" sz="1000" dirty="0"/>
                    </a:p>
                  </a:txBody>
                  <a:tcPr anchor="ctr">
                    <a:solidFill>
                      <a:srgbClr val="A59483"/>
                    </a:solidFill>
                  </a:tcPr>
                </a:tc>
                <a:tc>
                  <a:txBody>
                    <a:bodyPr/>
                    <a:lstStyle/>
                    <a:p>
                      <a:pPr algn="ctr"/>
                      <a:r>
                        <a:rPr lang="en-US" sz="1000" baseline="0" dirty="0"/>
                        <a:t>Strategic Initiatives</a:t>
                      </a:r>
                      <a:endParaRPr lang="en-AU" sz="1000" dirty="0"/>
                    </a:p>
                  </a:txBody>
                  <a:tcPr anchor="ctr">
                    <a:solidFill>
                      <a:srgbClr val="A59483"/>
                    </a:solidFill>
                  </a:tcPr>
                </a:tc>
                <a:tc>
                  <a:txBody>
                    <a:bodyPr/>
                    <a:lstStyle/>
                    <a:p>
                      <a:pPr algn="ctr"/>
                      <a:r>
                        <a:rPr lang="en-US" sz="1000" dirty="0"/>
                        <a:t>Status</a:t>
                      </a:r>
                      <a:endParaRPr lang="en-AU" sz="1000" dirty="0"/>
                    </a:p>
                  </a:txBody>
                  <a:tcPr anchor="ctr">
                    <a:solidFill>
                      <a:srgbClr val="A59483"/>
                    </a:solidFill>
                  </a:tcPr>
                </a:tc>
                <a:extLst>
                  <a:ext uri="{0D108BD9-81ED-4DB2-BD59-A6C34878D82A}">
                    <a16:rowId xmlns:a16="http://schemas.microsoft.com/office/drawing/2014/main" val="3436055501"/>
                  </a:ext>
                </a:extLst>
              </a:tr>
              <a:tr h="338782">
                <a:tc>
                  <a:txBody>
                    <a:bodyPr/>
                    <a:lstStyle/>
                    <a:p>
                      <a:pPr algn="ctr" fontAlgn="b"/>
                      <a:r>
                        <a:rPr lang="en-AU" sz="1100" b="0" i="0" u="none" strike="noStrike" dirty="0">
                          <a:solidFill>
                            <a:srgbClr val="000000"/>
                          </a:solidFill>
                          <a:effectLst/>
                          <a:latin typeface="Calibri" panose="020F0502020204030204" pitchFamily="34" charset="0"/>
                        </a:rPr>
                        <a:t>E2001</a:t>
                      </a:r>
                    </a:p>
                  </a:txBody>
                  <a:tcPr marL="9525" marR="9525" marT="9525" marB="0" anchor="ctr">
                    <a:solidFill>
                      <a:srgbClr val="E1DBD5"/>
                    </a:solidFill>
                  </a:tcPr>
                </a:tc>
                <a:tc>
                  <a:txBody>
                    <a:bodyPr/>
                    <a:lstStyle/>
                    <a:p>
                      <a:pPr algn="l" fontAlgn="b"/>
                      <a:r>
                        <a:rPr lang="en-US" sz="1100" b="0" i="0" u="none" strike="noStrike" dirty="0">
                          <a:solidFill>
                            <a:srgbClr val="000000"/>
                          </a:solidFill>
                          <a:effectLst/>
                          <a:latin typeface="Calibri" panose="020F0502020204030204" pitchFamily="34" charset="0"/>
                        </a:rPr>
                        <a:t>Review and upgrade Council corporate signage and branding</a:t>
                      </a:r>
                    </a:p>
                  </a:txBody>
                  <a:tcPr marL="72000" marR="9525" marT="9525" marB="0" anchor="ctr">
                    <a:solidFill>
                      <a:srgbClr val="E1DBD5"/>
                    </a:solidFill>
                  </a:tcP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solidFill>
                      <a:srgbClr val="E1DBD5"/>
                    </a:solidFill>
                  </a:tcPr>
                </a:tc>
                <a:extLst>
                  <a:ext uri="{0D108BD9-81ED-4DB2-BD59-A6C34878D82A}">
                    <a16:rowId xmlns:a16="http://schemas.microsoft.com/office/drawing/2014/main" val="765835982"/>
                  </a:ext>
                </a:extLst>
              </a:tr>
              <a:tr h="323813">
                <a:tc>
                  <a:txBody>
                    <a:bodyPr/>
                    <a:lstStyle/>
                    <a:p>
                      <a:pPr algn="ctr" fontAlgn="b"/>
                      <a:r>
                        <a:rPr lang="en-AU" sz="1100" b="0" i="0" u="none" strike="noStrike" dirty="0">
                          <a:solidFill>
                            <a:srgbClr val="000000"/>
                          </a:solidFill>
                          <a:effectLst/>
                          <a:latin typeface="Calibri" panose="020F0502020204030204" pitchFamily="34" charset="0"/>
                        </a:rPr>
                        <a:t>E4001</a:t>
                      </a:r>
                    </a:p>
                  </a:txBody>
                  <a:tcPr marL="9525" marR="9525" marT="9525" marB="0" anchor="ctr">
                    <a:solidFill>
                      <a:srgbClr val="F5F3F1"/>
                    </a:solidFill>
                  </a:tcPr>
                </a:tc>
                <a:tc>
                  <a:txBody>
                    <a:bodyPr/>
                    <a:lstStyle/>
                    <a:p>
                      <a:pPr algn="l" fontAlgn="b"/>
                      <a:r>
                        <a:rPr lang="en-US" sz="1100" b="0" i="0" u="none" strike="noStrike" dirty="0">
                          <a:solidFill>
                            <a:srgbClr val="000000"/>
                          </a:solidFill>
                          <a:effectLst/>
                          <a:latin typeface="Calibri" panose="020F0502020204030204" pitchFamily="34" charset="0"/>
                        </a:rPr>
                        <a:t>Additional Tree safety work required to support the Tour Down under</a:t>
                      </a:r>
                    </a:p>
                  </a:txBody>
                  <a:tcPr marL="72000" marR="9525" marT="9525" marB="0" anchor="ctr">
                    <a:solidFill>
                      <a:srgbClr val="F5F3F1"/>
                    </a:solidFill>
                  </a:tcP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solidFill>
                      <a:srgbClr val="F5F3F1"/>
                    </a:solidFill>
                  </a:tcPr>
                </a:tc>
                <a:extLst>
                  <a:ext uri="{0D108BD9-81ED-4DB2-BD59-A6C34878D82A}">
                    <a16:rowId xmlns:a16="http://schemas.microsoft.com/office/drawing/2014/main" val="2929055022"/>
                  </a:ext>
                </a:extLst>
              </a:tr>
            </a:tbl>
          </a:graphicData>
        </a:graphic>
      </p:graphicFrame>
      <p:sp>
        <p:nvSpPr>
          <p:cNvPr id="87" name="TextBox 86">
            <a:extLst>
              <a:ext uri="{FF2B5EF4-FFF2-40B4-BE49-F238E27FC236}">
                <a16:creationId xmlns:a16="http://schemas.microsoft.com/office/drawing/2014/main" id="{62B22621-3BF6-B132-31C1-707951A3F3ED}"/>
              </a:ext>
            </a:extLst>
          </p:cNvPr>
          <p:cNvSpPr txBox="1"/>
          <p:nvPr/>
        </p:nvSpPr>
        <p:spPr>
          <a:xfrm>
            <a:off x="329519" y="7545288"/>
            <a:ext cx="4827091" cy="307777"/>
          </a:xfrm>
          <a:prstGeom prst="rect">
            <a:avLst/>
          </a:prstGeom>
          <a:noFill/>
        </p:spPr>
        <p:txBody>
          <a:bodyPr wrap="none" rtlCol="0">
            <a:spAutoFit/>
          </a:bodyPr>
          <a:lstStyle/>
          <a:p>
            <a:r>
              <a:rPr lang="en-US" sz="1400" b="1" dirty="0">
                <a:solidFill>
                  <a:srgbClr val="604B3C"/>
                </a:solidFill>
              </a:rPr>
              <a:t>Progress on Strategic Initiatives from the Annual Business Plan</a:t>
            </a:r>
            <a:endParaRPr lang="en-AU" sz="1400" b="1" dirty="0">
              <a:solidFill>
                <a:srgbClr val="604B3C"/>
              </a:solidFill>
            </a:endParaRPr>
          </a:p>
        </p:txBody>
      </p:sp>
      <p:sp>
        <p:nvSpPr>
          <p:cNvPr id="17" name="Oval 3">
            <a:extLst>
              <a:ext uri="{FF2B5EF4-FFF2-40B4-BE49-F238E27FC236}">
                <a16:creationId xmlns:a16="http://schemas.microsoft.com/office/drawing/2014/main" id="{8DB1EAB8-4034-D9DA-2483-B5E6AF2EFB76}"/>
              </a:ext>
            </a:extLst>
          </p:cNvPr>
          <p:cNvSpPr/>
          <p:nvPr/>
        </p:nvSpPr>
        <p:spPr>
          <a:xfrm>
            <a:off x="5976605" y="8576164"/>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54" name="Group 53">
            <a:extLst>
              <a:ext uri="{FF2B5EF4-FFF2-40B4-BE49-F238E27FC236}">
                <a16:creationId xmlns:a16="http://schemas.microsoft.com/office/drawing/2014/main" id="{CE77B71C-FFA9-E48E-7721-05498E6BAE96}"/>
              </a:ext>
            </a:extLst>
          </p:cNvPr>
          <p:cNvGrpSpPr/>
          <p:nvPr/>
        </p:nvGrpSpPr>
        <p:grpSpPr>
          <a:xfrm>
            <a:off x="1522287" y="9589517"/>
            <a:ext cx="5257131" cy="230832"/>
            <a:chOff x="1570300" y="9602359"/>
            <a:chExt cx="5257131" cy="230832"/>
          </a:xfrm>
        </p:grpSpPr>
        <p:grpSp>
          <p:nvGrpSpPr>
            <p:cNvPr id="55" name="Group 54">
              <a:extLst>
                <a:ext uri="{FF2B5EF4-FFF2-40B4-BE49-F238E27FC236}">
                  <a16:creationId xmlns:a16="http://schemas.microsoft.com/office/drawing/2014/main" id="{8130946F-B111-A826-2416-50DD3265EE0E}"/>
                </a:ext>
              </a:extLst>
            </p:cNvPr>
            <p:cNvGrpSpPr/>
            <p:nvPr/>
          </p:nvGrpSpPr>
          <p:grpSpPr>
            <a:xfrm>
              <a:off x="1570300" y="9602359"/>
              <a:ext cx="5257131" cy="230832"/>
              <a:chOff x="1674286" y="9662228"/>
              <a:chExt cx="5257131" cy="230832"/>
            </a:xfrm>
          </p:grpSpPr>
          <p:grpSp>
            <p:nvGrpSpPr>
              <p:cNvPr id="88" name="Group 87">
                <a:extLst>
                  <a:ext uri="{FF2B5EF4-FFF2-40B4-BE49-F238E27FC236}">
                    <a16:creationId xmlns:a16="http://schemas.microsoft.com/office/drawing/2014/main" id="{D250F48E-5BA7-1B38-232E-59D8945ABDEC}"/>
                  </a:ext>
                </a:extLst>
              </p:cNvPr>
              <p:cNvGrpSpPr/>
              <p:nvPr/>
            </p:nvGrpSpPr>
            <p:grpSpPr>
              <a:xfrm>
                <a:off x="1674286" y="9662228"/>
                <a:ext cx="5257131" cy="230832"/>
                <a:chOff x="1674286" y="9662228"/>
                <a:chExt cx="5257131" cy="230832"/>
              </a:xfrm>
            </p:grpSpPr>
            <p:grpSp>
              <p:nvGrpSpPr>
                <p:cNvPr id="90" name="Group 89">
                  <a:extLst>
                    <a:ext uri="{FF2B5EF4-FFF2-40B4-BE49-F238E27FC236}">
                      <a16:creationId xmlns:a16="http://schemas.microsoft.com/office/drawing/2014/main" id="{418739E4-E69D-B749-6C55-6A83B9ADB4B3}"/>
                    </a:ext>
                  </a:extLst>
                </p:cNvPr>
                <p:cNvGrpSpPr/>
                <p:nvPr/>
              </p:nvGrpSpPr>
              <p:grpSpPr>
                <a:xfrm>
                  <a:off x="2270432" y="9705644"/>
                  <a:ext cx="143999" cy="144000"/>
                  <a:chOff x="3791925" y="9680038"/>
                  <a:chExt cx="179999" cy="180000"/>
                </a:xfrm>
              </p:grpSpPr>
              <p:sp>
                <p:nvSpPr>
                  <p:cNvPr id="104" name="Oval 103">
                    <a:extLst>
                      <a:ext uri="{FF2B5EF4-FFF2-40B4-BE49-F238E27FC236}">
                        <a16:creationId xmlns:a16="http://schemas.microsoft.com/office/drawing/2014/main" id="{8676FBF7-02A9-3248-C9F0-E4D608CFC361}"/>
                      </a:ext>
                    </a:extLst>
                  </p:cNvPr>
                  <p:cNvSpPr/>
                  <p:nvPr/>
                </p:nvSpPr>
                <p:spPr>
                  <a:xfrm>
                    <a:off x="3791925" y="9680038"/>
                    <a:ext cx="179999"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05" name="Rounded Rectangle 198">
                    <a:extLst>
                      <a:ext uri="{FF2B5EF4-FFF2-40B4-BE49-F238E27FC236}">
                        <a16:creationId xmlns:a16="http://schemas.microsoft.com/office/drawing/2014/main" id="{84971C70-7A1D-E037-58C7-F5334B4F89DB}"/>
                      </a:ext>
                    </a:extLst>
                  </p:cNvPr>
                  <p:cNvSpPr/>
                  <p:nvPr/>
                </p:nvSpPr>
                <p:spPr>
                  <a:xfrm rot="18900000">
                    <a:off x="3828354"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94" name="Rounded Rectangle 181">
                  <a:extLst>
                    <a:ext uri="{FF2B5EF4-FFF2-40B4-BE49-F238E27FC236}">
                      <a16:creationId xmlns:a16="http://schemas.microsoft.com/office/drawing/2014/main" id="{DA0844AA-A9B6-3DDA-B34B-41F7B539FFDA}"/>
                    </a:ext>
                  </a:extLst>
                </p:cNvPr>
                <p:cNvSpPr/>
                <p:nvPr/>
              </p:nvSpPr>
              <p:spPr>
                <a:xfrm rot="2700000">
                  <a:off x="3586951" y="9735158"/>
                  <a:ext cx="84971" cy="84971"/>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Oval 3">
                  <a:extLst>
                    <a:ext uri="{FF2B5EF4-FFF2-40B4-BE49-F238E27FC236}">
                      <a16:creationId xmlns:a16="http://schemas.microsoft.com/office/drawing/2014/main" id="{84BB5465-B2BF-3799-2978-18FA201CE521}"/>
                    </a:ext>
                  </a:extLst>
                </p:cNvPr>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6" name="TextBox 95">
                  <a:extLst>
                    <a:ext uri="{FF2B5EF4-FFF2-40B4-BE49-F238E27FC236}">
                      <a16:creationId xmlns:a16="http://schemas.microsoft.com/office/drawing/2014/main" id="{35D747EF-7A48-690F-4D74-D56D93A9CCD6}"/>
                    </a:ext>
                  </a:extLst>
                </p:cNvPr>
                <p:cNvSpPr txBox="1"/>
                <p:nvPr/>
              </p:nvSpPr>
              <p:spPr>
                <a:xfrm>
                  <a:off x="2353528" y="9662228"/>
                  <a:ext cx="780983" cy="230832"/>
                </a:xfrm>
                <a:prstGeom prst="rect">
                  <a:avLst/>
                </a:prstGeom>
                <a:noFill/>
              </p:spPr>
              <p:txBody>
                <a:bodyPr wrap="none" rtlCol="0">
                  <a:spAutoFit/>
                </a:bodyPr>
                <a:lstStyle/>
                <a:p>
                  <a:r>
                    <a:rPr lang="en-US" sz="900" dirty="0"/>
                    <a:t>= Continuing</a:t>
                  </a:r>
                  <a:endParaRPr lang="en-AU" sz="900" dirty="0"/>
                </a:p>
              </p:txBody>
            </p:sp>
            <p:sp>
              <p:nvSpPr>
                <p:cNvPr id="97" name="TextBox 96">
                  <a:extLst>
                    <a:ext uri="{FF2B5EF4-FFF2-40B4-BE49-F238E27FC236}">
                      <a16:creationId xmlns:a16="http://schemas.microsoft.com/office/drawing/2014/main" id="{403881FC-371E-C6BB-6D93-9403AF6F9FE0}"/>
                    </a:ext>
                  </a:extLst>
                </p:cNvPr>
                <p:cNvSpPr txBox="1"/>
                <p:nvPr/>
              </p:nvSpPr>
              <p:spPr>
                <a:xfrm>
                  <a:off x="1674286" y="9662228"/>
                  <a:ext cx="559769" cy="230832"/>
                </a:xfrm>
                <a:prstGeom prst="rect">
                  <a:avLst/>
                </a:prstGeom>
                <a:noFill/>
              </p:spPr>
              <p:txBody>
                <a:bodyPr wrap="none" rtlCol="0">
                  <a:spAutoFit/>
                </a:bodyPr>
                <a:lstStyle/>
                <a:p>
                  <a:r>
                    <a:rPr lang="en-US" sz="900" b="1" dirty="0"/>
                    <a:t>Legend:</a:t>
                  </a:r>
                  <a:endParaRPr lang="en-AU" sz="900" b="1" dirty="0"/>
                </a:p>
              </p:txBody>
            </p:sp>
            <p:sp>
              <p:nvSpPr>
                <p:cNvPr id="98" name="TextBox 97">
                  <a:extLst>
                    <a:ext uri="{FF2B5EF4-FFF2-40B4-BE49-F238E27FC236}">
                      <a16:creationId xmlns:a16="http://schemas.microsoft.com/office/drawing/2014/main" id="{FEFDA812-F33C-3C3B-5411-A9B4EE6789EA}"/>
                    </a:ext>
                  </a:extLst>
                </p:cNvPr>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99" name="TextBox 98">
                  <a:extLst>
                    <a:ext uri="{FF2B5EF4-FFF2-40B4-BE49-F238E27FC236}">
                      <a16:creationId xmlns:a16="http://schemas.microsoft.com/office/drawing/2014/main" id="{08F6EA76-BC33-896D-4E50-7F82366A75A2}"/>
                    </a:ext>
                  </a:extLst>
                </p:cNvPr>
                <p:cNvSpPr txBox="1"/>
                <p:nvPr/>
              </p:nvSpPr>
              <p:spPr>
                <a:xfrm>
                  <a:off x="3923404" y="9662228"/>
                  <a:ext cx="723275" cy="230832"/>
                </a:xfrm>
                <a:prstGeom prst="rect">
                  <a:avLst/>
                </a:prstGeom>
                <a:noFill/>
              </p:spPr>
              <p:txBody>
                <a:bodyPr wrap="none" rtlCol="0">
                  <a:spAutoFit/>
                </a:bodyPr>
                <a:lstStyle/>
                <a:p>
                  <a:r>
                    <a:rPr lang="en-US" sz="900" dirty="0"/>
                    <a:t>= Cancelled</a:t>
                  </a:r>
                  <a:endParaRPr lang="en-AU" sz="900" dirty="0"/>
                </a:p>
              </p:txBody>
            </p:sp>
            <p:sp>
              <p:nvSpPr>
                <p:cNvPr id="100" name="TextBox 99">
                  <a:extLst>
                    <a:ext uri="{FF2B5EF4-FFF2-40B4-BE49-F238E27FC236}">
                      <a16:creationId xmlns:a16="http://schemas.microsoft.com/office/drawing/2014/main" id="{FD4D6817-B28E-9F43-87B0-D12E02647164}"/>
                    </a:ext>
                  </a:extLst>
                </p:cNvPr>
                <p:cNvSpPr txBox="1"/>
                <p:nvPr/>
              </p:nvSpPr>
              <p:spPr>
                <a:xfrm>
                  <a:off x="3152995" y="9662228"/>
                  <a:ext cx="688009" cy="230832"/>
                </a:xfrm>
                <a:prstGeom prst="rect">
                  <a:avLst/>
                </a:prstGeom>
                <a:noFill/>
              </p:spPr>
              <p:txBody>
                <a:bodyPr wrap="none" rtlCol="0">
                  <a:spAutoFit/>
                </a:bodyPr>
                <a:lstStyle/>
                <a:p>
                  <a:r>
                    <a:rPr lang="en-US" sz="900" dirty="0"/>
                    <a:t>= Deferred</a:t>
                  </a:r>
                  <a:endParaRPr lang="en-AU" sz="900" dirty="0"/>
                </a:p>
              </p:txBody>
            </p:sp>
            <p:sp>
              <p:nvSpPr>
                <p:cNvPr id="101" name="Oval 306">
                  <a:extLst>
                    <a:ext uri="{FF2B5EF4-FFF2-40B4-BE49-F238E27FC236}">
                      <a16:creationId xmlns:a16="http://schemas.microsoft.com/office/drawing/2014/main" id="{0A97D3CB-D32C-4227-DC12-55B9CB32AF67}"/>
                    </a:ext>
                  </a:extLst>
                </p:cNvPr>
                <p:cNvSpPr>
                  <a:spLocks noChangeAspect="1"/>
                </p:cNvSpPr>
                <p:nvPr/>
              </p:nvSpPr>
              <p:spPr>
                <a:xfrm>
                  <a:off x="3080987"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2" name="Straight Arrow Connector 101">
                  <a:extLst>
                    <a:ext uri="{FF2B5EF4-FFF2-40B4-BE49-F238E27FC236}">
                      <a16:creationId xmlns:a16="http://schemas.microsoft.com/office/drawing/2014/main" id="{30277404-F8E2-2A05-CA58-411476881CA8}"/>
                    </a:ext>
                  </a:extLst>
                </p:cNvPr>
                <p:cNvCxnSpPr/>
                <p:nvPr/>
              </p:nvCxnSpPr>
              <p:spPr>
                <a:xfrm>
                  <a:off x="3103962" y="9779330"/>
                  <a:ext cx="102557" cy="0"/>
                </a:xfrm>
                <a:prstGeom prst="straightConnector1">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3" name="TextBox 102">
                  <a:extLst>
                    <a:ext uri="{FF2B5EF4-FFF2-40B4-BE49-F238E27FC236}">
                      <a16:creationId xmlns:a16="http://schemas.microsoft.com/office/drawing/2014/main" id="{CAE020AE-D696-DBE2-13D6-7BC441449084}"/>
                    </a:ext>
                  </a:extLst>
                </p:cNvPr>
                <p:cNvSpPr txBox="1"/>
                <p:nvPr/>
              </p:nvSpPr>
              <p:spPr>
                <a:xfrm>
                  <a:off x="5521647" y="9662228"/>
                  <a:ext cx="1409770" cy="230832"/>
                </a:xfrm>
                <a:prstGeom prst="rect">
                  <a:avLst/>
                </a:prstGeom>
                <a:noFill/>
              </p:spPr>
              <p:txBody>
                <a:bodyPr wrap="square" rtlCol="0">
                  <a:spAutoFit/>
                </a:bodyPr>
                <a:lstStyle/>
                <a:p>
                  <a:r>
                    <a:rPr lang="en-US" sz="900" dirty="0"/>
                    <a:t>= Not a Strategic initiative</a:t>
                  </a:r>
                  <a:endParaRPr lang="en-AU" sz="900" dirty="0"/>
                </a:p>
              </p:txBody>
            </p:sp>
          </p:grpSp>
          <p:pic>
            <p:nvPicPr>
              <p:cNvPr id="89" name="Picture 88" descr="File:Check mark 23x20 02.svg - Wikipedia">
                <a:extLst>
                  <a:ext uri="{FF2B5EF4-FFF2-40B4-BE49-F238E27FC236}">
                    <a16:creationId xmlns:a16="http://schemas.microsoft.com/office/drawing/2014/main" id="{EA64B4B7-5CBC-8DDD-F265-3364516DDD57}"/>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49274" y="9679188"/>
                <a:ext cx="180000" cy="170456"/>
              </a:xfrm>
              <a:prstGeom prst="rect">
                <a:avLst/>
              </a:prstGeom>
            </p:spPr>
          </p:pic>
        </p:grpSp>
        <p:grpSp>
          <p:nvGrpSpPr>
            <p:cNvPr id="83" name="Group 82">
              <a:extLst>
                <a:ext uri="{FF2B5EF4-FFF2-40B4-BE49-F238E27FC236}">
                  <a16:creationId xmlns:a16="http://schemas.microsoft.com/office/drawing/2014/main" id="{84FDF105-38A2-5AE2-4852-CD2CCB7FF213}"/>
                </a:ext>
              </a:extLst>
            </p:cNvPr>
            <p:cNvGrpSpPr/>
            <p:nvPr/>
          </p:nvGrpSpPr>
          <p:grpSpPr>
            <a:xfrm>
              <a:off x="3706218" y="9643575"/>
              <a:ext cx="144001" cy="151771"/>
              <a:chOff x="4834705" y="9673631"/>
              <a:chExt cx="180000" cy="180000"/>
            </a:xfrm>
          </p:grpSpPr>
          <p:sp>
            <p:nvSpPr>
              <p:cNvPr id="84" name="Oval 83">
                <a:extLst>
                  <a:ext uri="{FF2B5EF4-FFF2-40B4-BE49-F238E27FC236}">
                    <a16:creationId xmlns:a16="http://schemas.microsoft.com/office/drawing/2014/main" id="{EAEA2E7C-6A7B-903B-5373-3FC7099E7078}"/>
                  </a:ext>
                </a:extLst>
              </p:cNvPr>
              <p:cNvSpPr/>
              <p:nvPr/>
            </p:nvSpPr>
            <p:spPr>
              <a:xfrm>
                <a:off x="4834705" y="9673631"/>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5" name="Rounded Rectangle 181">
                <a:extLst>
                  <a:ext uri="{FF2B5EF4-FFF2-40B4-BE49-F238E27FC236}">
                    <a16:creationId xmlns:a16="http://schemas.microsoft.com/office/drawing/2014/main" id="{04D16A98-BBA1-F510-2D8F-196CA3D0266F}"/>
                  </a:ext>
                </a:extLst>
              </p:cNvPr>
              <p:cNvSpPr/>
              <p:nvPr/>
            </p:nvSpPr>
            <p:spPr>
              <a:xfrm rot="2700000">
                <a:off x="4871598" y="9710524"/>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
        <p:nvSpPr>
          <p:cNvPr id="106" name="Oval 3">
            <a:extLst>
              <a:ext uri="{FF2B5EF4-FFF2-40B4-BE49-F238E27FC236}">
                <a16:creationId xmlns:a16="http://schemas.microsoft.com/office/drawing/2014/main" id="{4FEEA992-20F1-8446-F4D8-42433E5184E0}"/>
              </a:ext>
            </a:extLst>
          </p:cNvPr>
          <p:cNvSpPr/>
          <p:nvPr/>
        </p:nvSpPr>
        <p:spPr>
          <a:xfrm>
            <a:off x="5963451" y="8293588"/>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07" name="Group 106">
            <a:extLst>
              <a:ext uri="{FF2B5EF4-FFF2-40B4-BE49-F238E27FC236}">
                <a16:creationId xmlns:a16="http://schemas.microsoft.com/office/drawing/2014/main" id="{CB086AE5-C845-80D0-D488-3F1435EBB777}"/>
              </a:ext>
            </a:extLst>
          </p:cNvPr>
          <p:cNvGrpSpPr/>
          <p:nvPr/>
        </p:nvGrpSpPr>
        <p:grpSpPr>
          <a:xfrm>
            <a:off x="3420627" y="2852523"/>
            <a:ext cx="284400" cy="284400"/>
            <a:chOff x="3410859" y="819782"/>
            <a:chExt cx="284400" cy="284400"/>
          </a:xfrm>
        </p:grpSpPr>
        <p:sp>
          <p:nvSpPr>
            <p:cNvPr id="108" name="Oval 306">
              <a:extLst>
                <a:ext uri="{FF2B5EF4-FFF2-40B4-BE49-F238E27FC236}">
                  <a16:creationId xmlns:a16="http://schemas.microsoft.com/office/drawing/2014/main" id="{CCC22670-875C-03EE-9F97-AC87B914B112}"/>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9" name="Straight Connector 108">
              <a:extLst>
                <a:ext uri="{FF2B5EF4-FFF2-40B4-BE49-F238E27FC236}">
                  <a16:creationId xmlns:a16="http://schemas.microsoft.com/office/drawing/2014/main" id="{7202FED4-8B97-13BE-1BB0-CE74DCDCC08D}"/>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10" name="Oval 3">
            <a:extLst>
              <a:ext uri="{FF2B5EF4-FFF2-40B4-BE49-F238E27FC236}">
                <a16:creationId xmlns:a16="http://schemas.microsoft.com/office/drawing/2014/main" id="{5687EE3E-EEAD-B8BA-FC45-173AA72D1C0F}"/>
              </a:ext>
            </a:extLst>
          </p:cNvPr>
          <p:cNvSpPr/>
          <p:nvPr/>
        </p:nvSpPr>
        <p:spPr>
          <a:xfrm>
            <a:off x="240837" y="995557"/>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512524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05645"/>
            <a:ext cx="441175" cy="38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001" y="162279"/>
            <a:ext cx="3873176" cy="28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Rectangle 14"/>
          <p:cNvSpPr/>
          <p:nvPr/>
        </p:nvSpPr>
        <p:spPr>
          <a:xfrm>
            <a:off x="144016" y="627118"/>
            <a:ext cx="6597352" cy="733854"/>
          </a:xfrm>
          <a:prstGeom prst="rect">
            <a:avLst/>
          </a:prstGeom>
          <a:gradFill>
            <a:gsLst>
              <a:gs pos="0">
                <a:schemeClr val="bg1"/>
              </a:gs>
              <a:gs pos="67000">
                <a:srgbClr val="E4F7DD"/>
              </a:gs>
              <a:gs pos="100000">
                <a:srgbClr val="E4F7D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Rectangle 2"/>
          <p:cNvSpPr/>
          <p:nvPr/>
        </p:nvSpPr>
        <p:spPr>
          <a:xfrm>
            <a:off x="3743478" y="960234"/>
            <a:ext cx="2885684" cy="3123932"/>
          </a:xfrm>
          <a:prstGeom prst="rect">
            <a:avLst/>
          </a:prstGeom>
        </p:spPr>
        <p:txBody>
          <a:bodyPr wrap="square">
            <a:spAutoFit/>
          </a:bodyPr>
          <a:lstStyle/>
          <a:p>
            <a:r>
              <a:rPr lang="en-US" sz="1100" b="1" dirty="0">
                <a:solidFill>
                  <a:srgbClr val="000000"/>
                </a:solidFill>
                <a:latin typeface="Calibri" panose="020F0502020204030204" pitchFamily="34" charset="0"/>
              </a:rPr>
              <a:t>Resilient community facilities and open space including water fountains</a:t>
            </a:r>
          </a:p>
          <a:p>
            <a:pPr marL="171450" indent="-171450">
              <a:spcAft>
                <a:spcPts val="600"/>
              </a:spcAft>
              <a:buFont typeface="Arial" panose="020B0604020202020204" pitchFamily="34" charset="0"/>
              <a:buChar char="•"/>
            </a:pPr>
            <a:r>
              <a:rPr lang="en-US" sz="1100" dirty="0">
                <a:solidFill>
                  <a:srgbClr val="1C1F2A"/>
                </a:solidFill>
              </a:rPr>
              <a:t>Shelters have been installed in the newly upgraded </a:t>
            </a:r>
            <a:r>
              <a:rPr lang="en-US" sz="1100" dirty="0" err="1">
                <a:solidFill>
                  <a:srgbClr val="1C1F2A"/>
                </a:solidFill>
              </a:rPr>
              <a:t>playspaces</a:t>
            </a:r>
            <a:r>
              <a:rPr lang="en-US" sz="1100" dirty="0">
                <a:solidFill>
                  <a:srgbClr val="1C1F2A"/>
                </a:solidFill>
              </a:rPr>
              <a:t> - Protea Reserve and Sherry Park</a:t>
            </a:r>
          </a:p>
          <a:p>
            <a:r>
              <a:rPr lang="en-US" sz="1100" b="1" dirty="0">
                <a:solidFill>
                  <a:srgbClr val="1C1F2A"/>
                </a:solidFill>
              </a:rPr>
              <a:t>Fire Prevention</a:t>
            </a:r>
          </a:p>
          <a:p>
            <a:pPr marL="171450" indent="-171450">
              <a:buFont typeface="Arial" panose="020B0604020202020204" pitchFamily="34" charset="0"/>
              <a:buChar char="•"/>
            </a:pPr>
            <a:r>
              <a:rPr lang="en-US" sz="1100" dirty="0">
                <a:solidFill>
                  <a:srgbClr val="1C1F2A"/>
                </a:solidFill>
              </a:rPr>
              <a:t>Council inspection over 19,000 properties and issued 199 105F notices.</a:t>
            </a:r>
          </a:p>
          <a:p>
            <a:pPr marL="171450" indent="-171450">
              <a:spcAft>
                <a:spcPts val="600"/>
              </a:spcAft>
              <a:buFont typeface="Arial" panose="020B0604020202020204" pitchFamily="34" charset="0"/>
              <a:buChar char="•"/>
            </a:pPr>
            <a:r>
              <a:rPr lang="en-US" sz="1100" dirty="0">
                <a:solidFill>
                  <a:srgbClr val="1C1F2A"/>
                </a:solidFill>
              </a:rPr>
              <a:t>As fire danger season is now over, Council has received over 240 CRM requests for burning permits since 1 May 2024</a:t>
            </a:r>
          </a:p>
          <a:p>
            <a:r>
              <a:rPr lang="en-US" sz="1100" b="1" dirty="0">
                <a:solidFill>
                  <a:srgbClr val="1C1F2A"/>
                </a:solidFill>
              </a:rPr>
              <a:t>Animal Management</a:t>
            </a:r>
          </a:p>
          <a:p>
            <a:pPr marL="171450" indent="-171450">
              <a:buFont typeface="Arial" panose="020B0604020202020204" pitchFamily="34" charset="0"/>
              <a:buChar char="•"/>
            </a:pPr>
            <a:r>
              <a:rPr lang="en-US" sz="1100" dirty="0">
                <a:solidFill>
                  <a:srgbClr val="1C1F2A"/>
                </a:solidFill>
              </a:rPr>
              <a:t>Animal Management Plan has been approved by both the Council and by the Dog and Cat Management Board</a:t>
            </a:r>
          </a:p>
          <a:p>
            <a:pPr marL="171450" indent="-171450">
              <a:buFont typeface="Arial" panose="020B0604020202020204" pitchFamily="34" charset="0"/>
              <a:buChar char="•"/>
            </a:pPr>
            <a:endParaRPr lang="en-US" sz="1100" dirty="0">
              <a:solidFill>
                <a:srgbClr val="1C1F2A"/>
              </a:solidFill>
            </a:endParaRPr>
          </a:p>
          <a:p>
            <a:endParaRPr lang="en-US" sz="1100" dirty="0">
              <a:solidFill>
                <a:srgbClr val="1C1F2A"/>
              </a:solidFill>
            </a:endParaRPr>
          </a:p>
        </p:txBody>
      </p:sp>
      <p:sp>
        <p:nvSpPr>
          <p:cNvPr id="12" name="TextBox 11"/>
          <p:cNvSpPr txBox="1"/>
          <p:nvPr/>
        </p:nvSpPr>
        <p:spPr>
          <a:xfrm>
            <a:off x="173891" y="675265"/>
            <a:ext cx="928396" cy="307777"/>
          </a:xfrm>
          <a:prstGeom prst="rect">
            <a:avLst/>
          </a:prstGeom>
          <a:noFill/>
        </p:spPr>
        <p:txBody>
          <a:bodyPr wrap="none" rtlCol="0">
            <a:spAutoFit/>
          </a:bodyPr>
          <a:lstStyle/>
          <a:p>
            <a:r>
              <a:rPr lang="en-US" sz="1400" b="1" dirty="0">
                <a:solidFill>
                  <a:schemeClr val="accent2">
                    <a:lumMod val="75000"/>
                  </a:schemeClr>
                </a:solidFill>
              </a:rPr>
              <a:t>Highlights</a:t>
            </a:r>
            <a:endParaRPr lang="en-AU" sz="1400" b="1" dirty="0">
              <a:solidFill>
                <a:schemeClr val="accent2">
                  <a:lumMod val="75000"/>
                </a:schemeClr>
              </a:solidFill>
            </a:endParaRPr>
          </a:p>
        </p:txBody>
      </p:sp>
      <p:sp>
        <p:nvSpPr>
          <p:cNvPr id="2" name="Rectangle 1"/>
          <p:cNvSpPr/>
          <p:nvPr/>
        </p:nvSpPr>
        <p:spPr>
          <a:xfrm>
            <a:off x="457005" y="960234"/>
            <a:ext cx="3123703" cy="3554819"/>
          </a:xfrm>
          <a:prstGeom prst="rect">
            <a:avLst/>
          </a:prstGeom>
        </p:spPr>
        <p:txBody>
          <a:bodyPr wrap="square">
            <a:spAutoFit/>
          </a:bodyPr>
          <a:lstStyle/>
          <a:p>
            <a:pPr lvl="0"/>
            <a:r>
              <a:rPr lang="en-US" sz="1100" b="1" dirty="0">
                <a:solidFill>
                  <a:srgbClr val="1C1F2A"/>
                </a:solidFill>
              </a:rPr>
              <a:t>Post prescribed burn weed management</a:t>
            </a:r>
          </a:p>
          <a:p>
            <a:pPr marL="171450" lvl="0" indent="-171450">
              <a:buFont typeface="Arial" panose="020B0604020202020204" pitchFamily="34" charset="0"/>
              <a:buChar char="•"/>
            </a:pPr>
            <a:r>
              <a:rPr lang="en-US" sz="1100" dirty="0">
                <a:solidFill>
                  <a:srgbClr val="1C1F2A"/>
                </a:solidFill>
              </a:rPr>
              <a:t>Weed control undertaken by contractors at all 10 treated sites.</a:t>
            </a:r>
          </a:p>
          <a:p>
            <a:pPr marL="171450" lvl="0" indent="-171450">
              <a:spcAft>
                <a:spcPts val="600"/>
              </a:spcAft>
              <a:buFont typeface="Arial" panose="020B0604020202020204" pitchFamily="34" charset="0"/>
              <a:buChar char="•"/>
            </a:pPr>
            <a:r>
              <a:rPr lang="en-US" sz="1100" dirty="0">
                <a:solidFill>
                  <a:srgbClr val="1C1F2A"/>
                </a:solidFill>
              </a:rPr>
              <a:t>10 new proposed sites have now been endorsed by Council Members.</a:t>
            </a:r>
          </a:p>
          <a:p>
            <a:pPr lvl="0"/>
            <a:r>
              <a:rPr lang="en-US" sz="1100" b="1" dirty="0">
                <a:solidFill>
                  <a:srgbClr val="1C1F2A"/>
                </a:solidFill>
              </a:rPr>
              <a:t>Open Space Biodiversity</a:t>
            </a:r>
          </a:p>
          <a:p>
            <a:pPr marL="171450" lvl="0" indent="-171450">
              <a:buFont typeface="Arial" panose="020B0604020202020204" pitchFamily="34" charset="0"/>
              <a:buChar char="•"/>
            </a:pPr>
            <a:r>
              <a:rPr lang="en-US" sz="1100" dirty="0">
                <a:solidFill>
                  <a:srgbClr val="1C1F2A"/>
                </a:solidFill>
              </a:rPr>
              <a:t>Provided 20 Butterfly kits giveaways totaling 300 additional plants being planted in region</a:t>
            </a:r>
          </a:p>
          <a:p>
            <a:pPr marL="171450" lvl="0" indent="-171450">
              <a:buFont typeface="Arial" panose="020B0604020202020204" pitchFamily="34" charset="0"/>
              <a:buChar char="•"/>
            </a:pPr>
            <a:r>
              <a:rPr lang="en-US" sz="1100" dirty="0">
                <a:solidFill>
                  <a:srgbClr val="1C1F2A"/>
                </a:solidFill>
              </a:rPr>
              <a:t>Secured two $10,000 heritage agreement grants for </a:t>
            </a:r>
            <a:r>
              <a:rPr lang="en-US" sz="1100" dirty="0" err="1">
                <a:solidFill>
                  <a:srgbClr val="1C1F2A"/>
                </a:solidFill>
              </a:rPr>
              <a:t>Woorabinda</a:t>
            </a:r>
            <a:r>
              <a:rPr lang="en-US" sz="1100" dirty="0">
                <a:solidFill>
                  <a:srgbClr val="1C1F2A"/>
                </a:solidFill>
              </a:rPr>
              <a:t> and </a:t>
            </a:r>
            <a:r>
              <a:rPr lang="en-US" sz="1100" dirty="0" err="1">
                <a:solidFill>
                  <a:srgbClr val="1C1F2A"/>
                </a:solidFill>
              </a:rPr>
              <a:t>Lobethal</a:t>
            </a:r>
            <a:r>
              <a:rPr lang="en-US" sz="1100" dirty="0">
                <a:solidFill>
                  <a:srgbClr val="1C1F2A"/>
                </a:solidFill>
              </a:rPr>
              <a:t>.</a:t>
            </a:r>
          </a:p>
          <a:p>
            <a:pPr marL="171450" lvl="0" indent="-171450">
              <a:buFont typeface="Arial" panose="020B0604020202020204" pitchFamily="34" charset="0"/>
              <a:buChar char="•"/>
            </a:pPr>
            <a:r>
              <a:rPr lang="en-US" sz="1100" dirty="0">
                <a:solidFill>
                  <a:srgbClr val="1C1F2A"/>
                </a:solidFill>
              </a:rPr>
              <a:t>Successfully won a $20,000 Grassroots Grant for "Improving habitat quality at </a:t>
            </a:r>
            <a:r>
              <a:rPr lang="en-US" sz="1100" dirty="0" err="1">
                <a:solidFill>
                  <a:srgbClr val="1C1F2A"/>
                </a:solidFill>
              </a:rPr>
              <a:t>Mylor</a:t>
            </a:r>
            <a:r>
              <a:rPr lang="en-US" sz="1100" dirty="0">
                <a:solidFill>
                  <a:srgbClr val="1C1F2A"/>
                </a:solidFill>
              </a:rPr>
              <a:t> Parklands for Osborn's Eyebright" project</a:t>
            </a:r>
          </a:p>
          <a:p>
            <a:pPr marL="171450" lvl="0" indent="-171450">
              <a:buFont typeface="Arial" panose="020B0604020202020204" pitchFamily="34" charset="0"/>
              <a:buChar char="•"/>
            </a:pPr>
            <a:r>
              <a:rPr lang="en-US" sz="1100" dirty="0">
                <a:solidFill>
                  <a:srgbClr val="1C1F2A"/>
                </a:solidFill>
              </a:rPr>
              <a:t>Secured a $7,500 contribution from Hills and </a:t>
            </a:r>
            <a:r>
              <a:rPr lang="en-US" sz="1100" dirty="0" err="1">
                <a:solidFill>
                  <a:srgbClr val="1C1F2A"/>
                </a:solidFill>
              </a:rPr>
              <a:t>Fleurieu</a:t>
            </a:r>
            <a:r>
              <a:rPr lang="en-US" sz="1100" dirty="0">
                <a:solidFill>
                  <a:srgbClr val="1C1F2A"/>
                </a:solidFill>
              </a:rPr>
              <a:t> Landscape Board for Erica Control at </a:t>
            </a:r>
            <a:r>
              <a:rPr lang="en-US" sz="1100" dirty="0" err="1">
                <a:solidFill>
                  <a:srgbClr val="1C1F2A"/>
                </a:solidFill>
              </a:rPr>
              <a:t>Mylor</a:t>
            </a:r>
            <a:r>
              <a:rPr lang="en-US" sz="1100" dirty="0">
                <a:solidFill>
                  <a:srgbClr val="1C1F2A"/>
                </a:solidFill>
              </a:rPr>
              <a:t>.</a:t>
            </a:r>
          </a:p>
          <a:p>
            <a:pPr marL="171450" lvl="0" indent="-171450">
              <a:buFont typeface="Arial" panose="020B0604020202020204" pitchFamily="34" charset="0"/>
              <a:buChar char="•"/>
            </a:pPr>
            <a:r>
              <a:rPr lang="en-US" sz="1100" dirty="0">
                <a:solidFill>
                  <a:srgbClr val="1C1F2A"/>
                </a:solidFill>
              </a:rPr>
              <a:t>Grassroots grant for "Riparian restoration or Cox Creek in Bridgewater Recreation Reserve" project complete.</a:t>
            </a:r>
          </a:p>
          <a:p>
            <a:pPr marL="171450" lvl="0" indent="-171450">
              <a:buFont typeface="Arial" panose="020B0604020202020204" pitchFamily="34" charset="0"/>
              <a:buChar char="•"/>
            </a:pPr>
            <a:endParaRPr lang="en-US" sz="1100" dirty="0">
              <a:solidFill>
                <a:srgbClr val="1C1F2A"/>
              </a:solidFill>
            </a:endParaRPr>
          </a:p>
        </p:txBody>
      </p:sp>
      <p:pic>
        <p:nvPicPr>
          <p:cNvPr id="19" name="Picture 18" descr="File:Check mark 23x20 02.svg - Wikipedia">
            <a:extLst>
              <a:ext uri="{FF2B5EF4-FFF2-40B4-BE49-F238E27FC236}">
                <a16:creationId xmlns:a16="http://schemas.microsoft.com/office/drawing/2014/main" id="{A76502F3-3827-B7A4-0247-8EFF248FFB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906" y="1942002"/>
            <a:ext cx="180000" cy="170456"/>
          </a:xfrm>
          <a:prstGeom prst="rect">
            <a:avLst/>
          </a:prstGeom>
        </p:spPr>
      </p:pic>
      <p:grpSp>
        <p:nvGrpSpPr>
          <p:cNvPr id="29" name="Group 28">
            <a:extLst>
              <a:ext uri="{FF2B5EF4-FFF2-40B4-BE49-F238E27FC236}">
                <a16:creationId xmlns:a16="http://schemas.microsoft.com/office/drawing/2014/main" id="{02F64B65-944D-4AA8-F04D-E43C7B39D120}"/>
              </a:ext>
            </a:extLst>
          </p:cNvPr>
          <p:cNvGrpSpPr/>
          <p:nvPr/>
        </p:nvGrpSpPr>
        <p:grpSpPr>
          <a:xfrm>
            <a:off x="1383847" y="9512889"/>
            <a:ext cx="5257131" cy="230832"/>
            <a:chOff x="1570300" y="9602359"/>
            <a:chExt cx="5257131" cy="230832"/>
          </a:xfrm>
        </p:grpSpPr>
        <p:grpSp>
          <p:nvGrpSpPr>
            <p:cNvPr id="64" name="Group 63">
              <a:extLst>
                <a:ext uri="{FF2B5EF4-FFF2-40B4-BE49-F238E27FC236}">
                  <a16:creationId xmlns:a16="http://schemas.microsoft.com/office/drawing/2014/main" id="{7F8A6A60-6BA2-CFC0-B67F-149CC2CAC7A1}"/>
                </a:ext>
              </a:extLst>
            </p:cNvPr>
            <p:cNvGrpSpPr/>
            <p:nvPr/>
          </p:nvGrpSpPr>
          <p:grpSpPr>
            <a:xfrm>
              <a:off x="1570300" y="9602359"/>
              <a:ext cx="5257131" cy="230832"/>
              <a:chOff x="1674286" y="9662228"/>
              <a:chExt cx="5257131" cy="230832"/>
            </a:xfrm>
          </p:grpSpPr>
          <p:grpSp>
            <p:nvGrpSpPr>
              <p:cNvPr id="70" name="Group 69">
                <a:extLst>
                  <a:ext uri="{FF2B5EF4-FFF2-40B4-BE49-F238E27FC236}">
                    <a16:creationId xmlns:a16="http://schemas.microsoft.com/office/drawing/2014/main" id="{FCEB2E66-7D25-E677-9D51-0FD9D3E52900}"/>
                  </a:ext>
                </a:extLst>
              </p:cNvPr>
              <p:cNvGrpSpPr/>
              <p:nvPr/>
            </p:nvGrpSpPr>
            <p:grpSpPr>
              <a:xfrm>
                <a:off x="1674286" y="9662228"/>
                <a:ext cx="5257131" cy="230832"/>
                <a:chOff x="1674286" y="9662228"/>
                <a:chExt cx="5257131" cy="230832"/>
              </a:xfrm>
            </p:grpSpPr>
            <p:grpSp>
              <p:nvGrpSpPr>
                <p:cNvPr id="89" name="Group 88">
                  <a:extLst>
                    <a:ext uri="{FF2B5EF4-FFF2-40B4-BE49-F238E27FC236}">
                      <a16:creationId xmlns:a16="http://schemas.microsoft.com/office/drawing/2014/main" id="{E6DF4E98-FF4F-6510-7826-DCE63B12082E}"/>
                    </a:ext>
                  </a:extLst>
                </p:cNvPr>
                <p:cNvGrpSpPr/>
                <p:nvPr/>
              </p:nvGrpSpPr>
              <p:grpSpPr>
                <a:xfrm>
                  <a:off x="2270432" y="9705644"/>
                  <a:ext cx="143999" cy="144000"/>
                  <a:chOff x="3791925" y="9680038"/>
                  <a:chExt cx="179999" cy="180000"/>
                </a:xfrm>
              </p:grpSpPr>
              <p:sp>
                <p:nvSpPr>
                  <p:cNvPr id="103" name="Oval 102">
                    <a:extLst>
                      <a:ext uri="{FF2B5EF4-FFF2-40B4-BE49-F238E27FC236}">
                        <a16:creationId xmlns:a16="http://schemas.microsoft.com/office/drawing/2014/main" id="{2C86F917-E9DD-B178-6A1F-B418DD19FDB9}"/>
                      </a:ext>
                    </a:extLst>
                  </p:cNvPr>
                  <p:cNvSpPr/>
                  <p:nvPr/>
                </p:nvSpPr>
                <p:spPr>
                  <a:xfrm>
                    <a:off x="3791925" y="9680038"/>
                    <a:ext cx="179999"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04" name="Rounded Rectangle 198">
                    <a:extLst>
                      <a:ext uri="{FF2B5EF4-FFF2-40B4-BE49-F238E27FC236}">
                        <a16:creationId xmlns:a16="http://schemas.microsoft.com/office/drawing/2014/main" id="{A669CAF8-1741-120B-CBD4-CBC528FECBC5}"/>
                      </a:ext>
                    </a:extLst>
                  </p:cNvPr>
                  <p:cNvSpPr/>
                  <p:nvPr/>
                </p:nvSpPr>
                <p:spPr>
                  <a:xfrm rot="18900000">
                    <a:off x="3828354"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90" name="Rounded Rectangle 181">
                  <a:extLst>
                    <a:ext uri="{FF2B5EF4-FFF2-40B4-BE49-F238E27FC236}">
                      <a16:creationId xmlns:a16="http://schemas.microsoft.com/office/drawing/2014/main" id="{53142441-8B04-2E11-8220-1BCF5142C250}"/>
                    </a:ext>
                  </a:extLst>
                </p:cNvPr>
                <p:cNvSpPr/>
                <p:nvPr/>
              </p:nvSpPr>
              <p:spPr>
                <a:xfrm rot="2700000">
                  <a:off x="3586951" y="9735158"/>
                  <a:ext cx="84971" cy="84971"/>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4" name="Oval 3">
                  <a:extLst>
                    <a:ext uri="{FF2B5EF4-FFF2-40B4-BE49-F238E27FC236}">
                      <a16:creationId xmlns:a16="http://schemas.microsoft.com/office/drawing/2014/main" id="{4D2BFD8E-3F2A-622A-19A2-5D2D23F43B75}"/>
                    </a:ext>
                  </a:extLst>
                </p:cNvPr>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TextBox 94">
                  <a:extLst>
                    <a:ext uri="{FF2B5EF4-FFF2-40B4-BE49-F238E27FC236}">
                      <a16:creationId xmlns:a16="http://schemas.microsoft.com/office/drawing/2014/main" id="{E5D4F1DC-88D7-8ECA-BE8C-FFD6283D4013}"/>
                    </a:ext>
                  </a:extLst>
                </p:cNvPr>
                <p:cNvSpPr txBox="1"/>
                <p:nvPr/>
              </p:nvSpPr>
              <p:spPr>
                <a:xfrm>
                  <a:off x="2353528" y="9662228"/>
                  <a:ext cx="780983" cy="230832"/>
                </a:xfrm>
                <a:prstGeom prst="rect">
                  <a:avLst/>
                </a:prstGeom>
                <a:noFill/>
              </p:spPr>
              <p:txBody>
                <a:bodyPr wrap="none" rtlCol="0">
                  <a:spAutoFit/>
                </a:bodyPr>
                <a:lstStyle/>
                <a:p>
                  <a:r>
                    <a:rPr lang="en-US" sz="900" dirty="0"/>
                    <a:t>= Continuing</a:t>
                  </a:r>
                  <a:endParaRPr lang="en-AU" sz="900" dirty="0"/>
                </a:p>
              </p:txBody>
            </p:sp>
            <p:sp>
              <p:nvSpPr>
                <p:cNvPr id="96" name="TextBox 95">
                  <a:extLst>
                    <a:ext uri="{FF2B5EF4-FFF2-40B4-BE49-F238E27FC236}">
                      <a16:creationId xmlns:a16="http://schemas.microsoft.com/office/drawing/2014/main" id="{9DA4382A-7796-FC84-3CC9-3B5217FE042C}"/>
                    </a:ext>
                  </a:extLst>
                </p:cNvPr>
                <p:cNvSpPr txBox="1"/>
                <p:nvPr/>
              </p:nvSpPr>
              <p:spPr>
                <a:xfrm>
                  <a:off x="1674286" y="9662228"/>
                  <a:ext cx="559769" cy="230832"/>
                </a:xfrm>
                <a:prstGeom prst="rect">
                  <a:avLst/>
                </a:prstGeom>
                <a:noFill/>
              </p:spPr>
              <p:txBody>
                <a:bodyPr wrap="none" rtlCol="0">
                  <a:spAutoFit/>
                </a:bodyPr>
                <a:lstStyle/>
                <a:p>
                  <a:r>
                    <a:rPr lang="en-US" sz="900" b="1" dirty="0"/>
                    <a:t>Legend:</a:t>
                  </a:r>
                  <a:endParaRPr lang="en-AU" sz="900" b="1" dirty="0"/>
                </a:p>
              </p:txBody>
            </p:sp>
            <p:sp>
              <p:nvSpPr>
                <p:cNvPr id="97" name="TextBox 96">
                  <a:extLst>
                    <a:ext uri="{FF2B5EF4-FFF2-40B4-BE49-F238E27FC236}">
                      <a16:creationId xmlns:a16="http://schemas.microsoft.com/office/drawing/2014/main" id="{43D851F9-2234-A609-9EC6-4179C9F7A2DF}"/>
                    </a:ext>
                  </a:extLst>
                </p:cNvPr>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98" name="TextBox 97">
                  <a:extLst>
                    <a:ext uri="{FF2B5EF4-FFF2-40B4-BE49-F238E27FC236}">
                      <a16:creationId xmlns:a16="http://schemas.microsoft.com/office/drawing/2014/main" id="{E11BADDD-9E59-B67F-5494-B8F284AC404D}"/>
                    </a:ext>
                  </a:extLst>
                </p:cNvPr>
                <p:cNvSpPr txBox="1"/>
                <p:nvPr/>
              </p:nvSpPr>
              <p:spPr>
                <a:xfrm>
                  <a:off x="3923404" y="9662228"/>
                  <a:ext cx="723275" cy="230832"/>
                </a:xfrm>
                <a:prstGeom prst="rect">
                  <a:avLst/>
                </a:prstGeom>
                <a:noFill/>
              </p:spPr>
              <p:txBody>
                <a:bodyPr wrap="none" rtlCol="0">
                  <a:spAutoFit/>
                </a:bodyPr>
                <a:lstStyle/>
                <a:p>
                  <a:r>
                    <a:rPr lang="en-US" sz="900" dirty="0"/>
                    <a:t>= Cancelled</a:t>
                  </a:r>
                  <a:endParaRPr lang="en-AU" sz="900" dirty="0"/>
                </a:p>
              </p:txBody>
            </p:sp>
            <p:sp>
              <p:nvSpPr>
                <p:cNvPr id="99" name="TextBox 98">
                  <a:extLst>
                    <a:ext uri="{FF2B5EF4-FFF2-40B4-BE49-F238E27FC236}">
                      <a16:creationId xmlns:a16="http://schemas.microsoft.com/office/drawing/2014/main" id="{732C9209-DCE0-565F-2A91-F01C063C5973}"/>
                    </a:ext>
                  </a:extLst>
                </p:cNvPr>
                <p:cNvSpPr txBox="1"/>
                <p:nvPr/>
              </p:nvSpPr>
              <p:spPr>
                <a:xfrm>
                  <a:off x="3152995" y="9662228"/>
                  <a:ext cx="688009" cy="230832"/>
                </a:xfrm>
                <a:prstGeom prst="rect">
                  <a:avLst/>
                </a:prstGeom>
                <a:noFill/>
              </p:spPr>
              <p:txBody>
                <a:bodyPr wrap="none" rtlCol="0">
                  <a:spAutoFit/>
                </a:bodyPr>
                <a:lstStyle/>
                <a:p>
                  <a:r>
                    <a:rPr lang="en-US" sz="900" dirty="0"/>
                    <a:t>= Deferred</a:t>
                  </a:r>
                  <a:endParaRPr lang="en-AU" sz="900" dirty="0"/>
                </a:p>
              </p:txBody>
            </p:sp>
            <p:sp>
              <p:nvSpPr>
                <p:cNvPr id="100" name="Oval 306">
                  <a:extLst>
                    <a:ext uri="{FF2B5EF4-FFF2-40B4-BE49-F238E27FC236}">
                      <a16:creationId xmlns:a16="http://schemas.microsoft.com/office/drawing/2014/main" id="{4A8069D9-03F8-8F41-C2E8-8A53F07F2704}"/>
                    </a:ext>
                  </a:extLst>
                </p:cNvPr>
                <p:cNvSpPr>
                  <a:spLocks noChangeAspect="1"/>
                </p:cNvSpPr>
                <p:nvPr/>
              </p:nvSpPr>
              <p:spPr>
                <a:xfrm>
                  <a:off x="3080987"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01" name="Straight Arrow Connector 100">
                  <a:extLst>
                    <a:ext uri="{FF2B5EF4-FFF2-40B4-BE49-F238E27FC236}">
                      <a16:creationId xmlns:a16="http://schemas.microsoft.com/office/drawing/2014/main" id="{7A9B8D93-167C-480F-D6F4-3C6B19AD1B3A}"/>
                    </a:ext>
                  </a:extLst>
                </p:cNvPr>
                <p:cNvCxnSpPr/>
                <p:nvPr/>
              </p:nvCxnSpPr>
              <p:spPr>
                <a:xfrm>
                  <a:off x="3103962" y="9779330"/>
                  <a:ext cx="102557" cy="0"/>
                </a:xfrm>
                <a:prstGeom prst="straightConnector1">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98ECF59B-D641-C593-E2F5-1D90B697030F}"/>
                    </a:ext>
                  </a:extLst>
                </p:cNvPr>
                <p:cNvSpPr txBox="1"/>
                <p:nvPr/>
              </p:nvSpPr>
              <p:spPr>
                <a:xfrm>
                  <a:off x="5521647" y="9662228"/>
                  <a:ext cx="1409770" cy="230832"/>
                </a:xfrm>
                <a:prstGeom prst="rect">
                  <a:avLst/>
                </a:prstGeom>
                <a:noFill/>
              </p:spPr>
              <p:txBody>
                <a:bodyPr wrap="square" rtlCol="0">
                  <a:spAutoFit/>
                </a:bodyPr>
                <a:lstStyle/>
                <a:p>
                  <a:r>
                    <a:rPr lang="en-US" sz="900" dirty="0"/>
                    <a:t>= Not a Strategic initiative</a:t>
                  </a:r>
                  <a:endParaRPr lang="en-AU" sz="900" dirty="0"/>
                </a:p>
              </p:txBody>
            </p:sp>
          </p:grpSp>
          <p:pic>
            <p:nvPicPr>
              <p:cNvPr id="88" name="Picture 87" descr="File:Check mark 23x20 02.svg - Wikipedia">
                <a:extLst>
                  <a:ext uri="{FF2B5EF4-FFF2-40B4-BE49-F238E27FC236}">
                    <a16:creationId xmlns:a16="http://schemas.microsoft.com/office/drawing/2014/main" id="{80D74523-6C6E-E997-32D5-F4A2808CC12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49274" y="9679188"/>
                <a:ext cx="180000" cy="170456"/>
              </a:xfrm>
              <a:prstGeom prst="rect">
                <a:avLst/>
              </a:prstGeom>
            </p:spPr>
          </p:pic>
        </p:grpSp>
        <p:grpSp>
          <p:nvGrpSpPr>
            <p:cNvPr id="65" name="Group 64">
              <a:extLst>
                <a:ext uri="{FF2B5EF4-FFF2-40B4-BE49-F238E27FC236}">
                  <a16:creationId xmlns:a16="http://schemas.microsoft.com/office/drawing/2014/main" id="{B20CAE2F-4B88-9D84-F839-2746E6339537}"/>
                </a:ext>
              </a:extLst>
            </p:cNvPr>
            <p:cNvGrpSpPr/>
            <p:nvPr/>
          </p:nvGrpSpPr>
          <p:grpSpPr>
            <a:xfrm>
              <a:off x="3706218" y="9643575"/>
              <a:ext cx="144001" cy="151771"/>
              <a:chOff x="4834705" y="9673631"/>
              <a:chExt cx="180000" cy="180000"/>
            </a:xfrm>
          </p:grpSpPr>
          <p:sp>
            <p:nvSpPr>
              <p:cNvPr id="66" name="Oval 65">
                <a:extLst>
                  <a:ext uri="{FF2B5EF4-FFF2-40B4-BE49-F238E27FC236}">
                    <a16:creationId xmlns:a16="http://schemas.microsoft.com/office/drawing/2014/main" id="{15022655-FAD5-C037-15E0-CD4EFB886EAB}"/>
                  </a:ext>
                </a:extLst>
              </p:cNvPr>
              <p:cNvSpPr/>
              <p:nvPr/>
            </p:nvSpPr>
            <p:spPr>
              <a:xfrm>
                <a:off x="4834705" y="9673631"/>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9" name="Rounded Rectangle 181">
                <a:extLst>
                  <a:ext uri="{FF2B5EF4-FFF2-40B4-BE49-F238E27FC236}">
                    <a16:creationId xmlns:a16="http://schemas.microsoft.com/office/drawing/2014/main" id="{C0BE48AC-8CBF-C3D4-F0E3-19C394232D59}"/>
                  </a:ext>
                </a:extLst>
              </p:cNvPr>
              <p:cNvSpPr/>
              <p:nvPr/>
            </p:nvSpPr>
            <p:spPr>
              <a:xfrm rot="2700000">
                <a:off x="4871598" y="9710524"/>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
        <p:nvSpPr>
          <p:cNvPr id="105" name="Oval 3">
            <a:extLst>
              <a:ext uri="{FF2B5EF4-FFF2-40B4-BE49-F238E27FC236}">
                <a16:creationId xmlns:a16="http://schemas.microsoft.com/office/drawing/2014/main" id="{14C719CA-FE72-8B27-B9B1-31D6065542A8}"/>
              </a:ext>
            </a:extLst>
          </p:cNvPr>
          <p:cNvSpPr/>
          <p:nvPr/>
        </p:nvSpPr>
        <p:spPr>
          <a:xfrm>
            <a:off x="277005" y="1031093"/>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6" name="Oval 3">
            <a:extLst>
              <a:ext uri="{FF2B5EF4-FFF2-40B4-BE49-F238E27FC236}">
                <a16:creationId xmlns:a16="http://schemas.microsoft.com/office/drawing/2014/main" id="{2BF7F367-0221-F336-4AEC-E8A74576571D}"/>
              </a:ext>
            </a:extLst>
          </p:cNvPr>
          <p:cNvSpPr/>
          <p:nvPr/>
        </p:nvSpPr>
        <p:spPr>
          <a:xfrm>
            <a:off x="3573016" y="1017706"/>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07" name="Picture 106" descr="File:Check mark 23x20 02.svg - Wikipedia">
            <a:extLst>
              <a:ext uri="{FF2B5EF4-FFF2-40B4-BE49-F238E27FC236}">
                <a16:creationId xmlns:a16="http://schemas.microsoft.com/office/drawing/2014/main" id="{9E710DCB-5202-3E99-6C40-50AD81F0F4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37700" y="1923946"/>
            <a:ext cx="180000" cy="170456"/>
          </a:xfrm>
          <a:prstGeom prst="rect">
            <a:avLst/>
          </a:prstGeom>
        </p:spPr>
      </p:pic>
      <p:sp>
        <p:nvSpPr>
          <p:cNvPr id="108" name="Rectangle 107"/>
          <p:cNvSpPr/>
          <p:nvPr/>
        </p:nvSpPr>
        <p:spPr>
          <a:xfrm>
            <a:off x="183488" y="5097015"/>
            <a:ext cx="6597352" cy="733854"/>
          </a:xfrm>
          <a:prstGeom prst="rect">
            <a:avLst/>
          </a:prstGeom>
          <a:gradFill>
            <a:gsLst>
              <a:gs pos="0">
                <a:schemeClr val="bg1"/>
              </a:gs>
              <a:gs pos="67000">
                <a:srgbClr val="E4F7DD"/>
              </a:gs>
              <a:gs pos="100000">
                <a:srgbClr val="E4F7D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109" name="Table 108"/>
          <p:cNvGraphicFramePr>
            <a:graphicFrameLocks noGrp="1"/>
          </p:cNvGraphicFramePr>
          <p:nvPr>
            <p:extLst>
              <p:ext uri="{D42A27DB-BD31-4B8C-83A1-F6EECF244321}">
                <p14:modId xmlns:p14="http://schemas.microsoft.com/office/powerpoint/2010/main" val="4042398687"/>
              </p:ext>
            </p:extLst>
          </p:nvPr>
        </p:nvGraphicFramePr>
        <p:xfrm>
          <a:off x="565840" y="5422109"/>
          <a:ext cx="5832648" cy="2987275"/>
        </p:xfrm>
        <a:graphic>
          <a:graphicData uri="http://schemas.openxmlformats.org/drawingml/2006/table">
            <a:tbl>
              <a:tblPr firstRow="1" bandRow="1">
                <a:tableStyleId>{21E4AEA4-8DFA-4A89-87EB-49C32662AFE0}</a:tableStyleId>
              </a:tblPr>
              <a:tblGrid>
                <a:gridCol w="720080">
                  <a:extLst>
                    <a:ext uri="{9D8B030D-6E8A-4147-A177-3AD203B41FA5}">
                      <a16:colId xmlns:a16="http://schemas.microsoft.com/office/drawing/2014/main" val="871491005"/>
                    </a:ext>
                  </a:extLst>
                </a:gridCol>
                <a:gridCol w="4403052">
                  <a:extLst>
                    <a:ext uri="{9D8B030D-6E8A-4147-A177-3AD203B41FA5}">
                      <a16:colId xmlns:a16="http://schemas.microsoft.com/office/drawing/2014/main" val="300673453"/>
                    </a:ext>
                  </a:extLst>
                </a:gridCol>
                <a:gridCol w="709516">
                  <a:extLst>
                    <a:ext uri="{9D8B030D-6E8A-4147-A177-3AD203B41FA5}">
                      <a16:colId xmlns:a16="http://schemas.microsoft.com/office/drawing/2014/main" val="2149853059"/>
                    </a:ext>
                  </a:extLst>
                </a:gridCol>
              </a:tblGrid>
              <a:tr h="470867">
                <a:tc>
                  <a:txBody>
                    <a:bodyPr/>
                    <a:lstStyle/>
                    <a:p>
                      <a:pPr algn="ctr"/>
                      <a:r>
                        <a:rPr lang="en-US" sz="1000" dirty="0"/>
                        <a:t>Project ID</a:t>
                      </a:r>
                      <a:endParaRPr lang="en-AU" sz="1000" dirty="0"/>
                    </a:p>
                  </a:txBody>
                  <a:tcPr anchor="ctr"/>
                </a:tc>
                <a:tc>
                  <a:txBody>
                    <a:bodyPr/>
                    <a:lstStyle/>
                    <a:p>
                      <a:pPr algn="ctr"/>
                      <a:r>
                        <a:rPr lang="en-US" sz="1000" baseline="0" dirty="0"/>
                        <a:t>Strategic Initiatives</a:t>
                      </a:r>
                      <a:endParaRPr lang="en-AU" sz="1000" dirty="0"/>
                    </a:p>
                  </a:txBody>
                  <a:tcPr anchor="ctr"/>
                </a:tc>
                <a:tc>
                  <a:txBody>
                    <a:bodyPr/>
                    <a:lstStyle/>
                    <a:p>
                      <a:pPr algn="ctr"/>
                      <a:r>
                        <a:rPr lang="en-US" sz="1000" dirty="0"/>
                        <a:t>Status</a:t>
                      </a:r>
                      <a:endParaRPr lang="en-AU" sz="1000" dirty="0"/>
                    </a:p>
                  </a:txBody>
                  <a:tcPr anchor="ctr"/>
                </a:tc>
                <a:extLst>
                  <a:ext uri="{0D108BD9-81ED-4DB2-BD59-A6C34878D82A}">
                    <a16:rowId xmlns:a16="http://schemas.microsoft.com/office/drawing/2014/main" val="3436055501"/>
                  </a:ext>
                </a:extLst>
              </a:tr>
              <a:tr h="342115">
                <a:tc>
                  <a:txBody>
                    <a:bodyPr/>
                    <a:lstStyle/>
                    <a:p>
                      <a:pPr algn="ctr" fontAlgn="b"/>
                      <a:r>
                        <a:rPr lang="en-AU" sz="1100" b="0" i="0" u="none" strike="noStrike" dirty="0">
                          <a:solidFill>
                            <a:srgbClr val="000000"/>
                          </a:solidFill>
                          <a:effectLst/>
                          <a:latin typeface="Calibri" panose="020F0502020204030204" pitchFamily="34" charset="0"/>
                        </a:rPr>
                        <a:t>N1007</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Develop a strategy for the management of Council trees across the district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929055022"/>
                  </a:ext>
                </a:extLst>
              </a:tr>
              <a:tr h="447206">
                <a:tc>
                  <a:txBody>
                    <a:bodyPr/>
                    <a:lstStyle/>
                    <a:p>
                      <a:pPr algn="ctr" fontAlgn="b"/>
                      <a:r>
                        <a:rPr lang="en-AU" sz="1100" b="0" i="0" u="none" strike="noStrike" dirty="0">
                          <a:solidFill>
                            <a:srgbClr val="000000"/>
                          </a:solidFill>
                          <a:effectLst/>
                          <a:latin typeface="Calibri" panose="020F0502020204030204" pitchFamily="34" charset="0"/>
                        </a:rPr>
                        <a:t>N2008</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Develop informative and attractive signage in Council reserves/playgrounds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44166515"/>
                  </a:ext>
                </a:extLst>
              </a:tr>
              <a:tr h="342115">
                <a:tc>
                  <a:txBody>
                    <a:bodyPr/>
                    <a:lstStyle/>
                    <a:p>
                      <a:pPr algn="ctr" fontAlgn="b"/>
                      <a:r>
                        <a:rPr lang="en-AU" sz="1100" b="0" i="0" u="none" strike="noStrike" dirty="0">
                          <a:solidFill>
                            <a:srgbClr val="000000"/>
                          </a:solidFill>
                          <a:effectLst/>
                          <a:latin typeface="Calibri" panose="020F0502020204030204" pitchFamily="34" charset="0"/>
                        </a:rPr>
                        <a:t>N2010</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Post prescribed burn weed management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017609609"/>
                  </a:ext>
                </a:extLst>
              </a:tr>
              <a:tr h="342115">
                <a:tc>
                  <a:txBody>
                    <a:bodyPr/>
                    <a:lstStyle/>
                    <a:p>
                      <a:pPr algn="ctr" fontAlgn="b"/>
                      <a:r>
                        <a:rPr lang="en-AU" sz="1100" b="0" i="0" u="none" strike="noStrike">
                          <a:solidFill>
                            <a:srgbClr val="000000"/>
                          </a:solidFill>
                          <a:effectLst/>
                          <a:latin typeface="Calibri" panose="020F0502020204030204" pitchFamily="34" charset="0"/>
                        </a:rPr>
                        <a:t>N2011</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New Dog and Cat facility</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682542963"/>
                  </a:ext>
                </a:extLst>
              </a:tr>
              <a:tr h="342115">
                <a:tc>
                  <a:txBody>
                    <a:bodyPr/>
                    <a:lstStyle/>
                    <a:p>
                      <a:pPr algn="ctr" fontAlgn="b"/>
                      <a:r>
                        <a:rPr lang="en-AU" sz="1100" b="0" i="0" u="none" strike="noStrike" dirty="0">
                          <a:solidFill>
                            <a:srgbClr val="000000"/>
                          </a:solidFill>
                          <a:effectLst/>
                          <a:latin typeface="Calibri" panose="020F0502020204030204" pitchFamily="34" charset="0"/>
                        </a:rPr>
                        <a:t>N3001</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Local Climate Adaptations for landscape conservation</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798015305"/>
                  </a:ext>
                </a:extLst>
              </a:tr>
              <a:tr h="358627">
                <a:tc>
                  <a:txBody>
                    <a:bodyPr/>
                    <a:lstStyle/>
                    <a:p>
                      <a:pPr algn="ctr" fontAlgn="b"/>
                      <a:r>
                        <a:rPr lang="en-AU" sz="1100" b="0" i="0" u="none" strike="noStrike" dirty="0">
                          <a:solidFill>
                            <a:srgbClr val="000000"/>
                          </a:solidFill>
                          <a:effectLst/>
                          <a:latin typeface="Calibri" panose="020F0502020204030204" pitchFamily="34" charset="0"/>
                        </a:rPr>
                        <a:t>N3002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Resilient community facilities and open space including water fountains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36998603"/>
                  </a:ext>
                </a:extLst>
              </a:tr>
              <a:tr h="342115">
                <a:tc>
                  <a:txBody>
                    <a:bodyPr/>
                    <a:lstStyle/>
                    <a:p>
                      <a:pPr algn="ctr" fontAlgn="b"/>
                      <a:r>
                        <a:rPr lang="en-AU" sz="1100" b="0" i="0" u="none" strike="noStrike" dirty="0">
                          <a:solidFill>
                            <a:srgbClr val="000000"/>
                          </a:solidFill>
                          <a:effectLst/>
                          <a:latin typeface="Calibri" panose="020F0502020204030204" pitchFamily="34" charset="0"/>
                        </a:rPr>
                        <a:t>N4002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Kerbside bin system collection frequency change and rural FOGO trial</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805459971"/>
                  </a:ext>
                </a:extLst>
              </a:tr>
            </a:tbl>
          </a:graphicData>
        </a:graphic>
      </p:graphicFrame>
      <p:sp>
        <p:nvSpPr>
          <p:cNvPr id="110" name="TextBox 109"/>
          <p:cNvSpPr txBox="1"/>
          <p:nvPr/>
        </p:nvSpPr>
        <p:spPr>
          <a:xfrm>
            <a:off x="510908" y="5102417"/>
            <a:ext cx="4827091" cy="307777"/>
          </a:xfrm>
          <a:prstGeom prst="rect">
            <a:avLst/>
          </a:prstGeom>
          <a:noFill/>
        </p:spPr>
        <p:txBody>
          <a:bodyPr wrap="none" rtlCol="0">
            <a:spAutoFit/>
          </a:bodyPr>
          <a:lstStyle/>
          <a:p>
            <a:r>
              <a:rPr lang="en-US" sz="1400" b="1" dirty="0">
                <a:solidFill>
                  <a:schemeClr val="accent2">
                    <a:lumMod val="75000"/>
                  </a:schemeClr>
                </a:solidFill>
              </a:rPr>
              <a:t>Progress on Strategic Initiatives from the Annual Business Plan</a:t>
            </a:r>
            <a:endParaRPr lang="en-AU" sz="1400" b="1" dirty="0">
              <a:solidFill>
                <a:schemeClr val="accent2">
                  <a:lumMod val="75000"/>
                </a:schemeClr>
              </a:solidFill>
            </a:endParaRPr>
          </a:p>
        </p:txBody>
      </p:sp>
      <p:grpSp>
        <p:nvGrpSpPr>
          <p:cNvPr id="111" name="Group 110">
            <a:extLst>
              <a:ext uri="{FF2B5EF4-FFF2-40B4-BE49-F238E27FC236}">
                <a16:creationId xmlns:a16="http://schemas.microsoft.com/office/drawing/2014/main" id="{5693DEAA-9487-697D-FFD5-48248D93E3E3}"/>
              </a:ext>
            </a:extLst>
          </p:cNvPr>
          <p:cNvGrpSpPr/>
          <p:nvPr/>
        </p:nvGrpSpPr>
        <p:grpSpPr>
          <a:xfrm>
            <a:off x="5926077" y="5991505"/>
            <a:ext cx="180000" cy="180000"/>
            <a:chOff x="2564900" y="9680038"/>
            <a:chExt cx="180000" cy="180000"/>
          </a:xfrm>
        </p:grpSpPr>
        <p:sp>
          <p:nvSpPr>
            <p:cNvPr id="112" name="Oval 111">
              <a:extLst>
                <a:ext uri="{FF2B5EF4-FFF2-40B4-BE49-F238E27FC236}">
                  <a16:creationId xmlns:a16="http://schemas.microsoft.com/office/drawing/2014/main" id="{9CE20DF8-27AB-EE15-1848-74963759EDF6}"/>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13" name="Rounded Rectangle 198">
              <a:extLst>
                <a:ext uri="{FF2B5EF4-FFF2-40B4-BE49-F238E27FC236}">
                  <a16:creationId xmlns:a16="http://schemas.microsoft.com/office/drawing/2014/main" id="{E491330F-8DD3-9AE4-CCB0-950A6FA758E1}"/>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14" name="Group 113">
            <a:extLst>
              <a:ext uri="{FF2B5EF4-FFF2-40B4-BE49-F238E27FC236}">
                <a16:creationId xmlns:a16="http://schemas.microsoft.com/office/drawing/2014/main" id="{C42FCC46-0FF3-558F-B8D3-E8C2F192E8B9}"/>
              </a:ext>
            </a:extLst>
          </p:cNvPr>
          <p:cNvGrpSpPr/>
          <p:nvPr/>
        </p:nvGrpSpPr>
        <p:grpSpPr>
          <a:xfrm>
            <a:off x="5926076" y="6373782"/>
            <a:ext cx="180000" cy="180000"/>
            <a:chOff x="2564900" y="9680038"/>
            <a:chExt cx="180000" cy="180000"/>
          </a:xfrm>
        </p:grpSpPr>
        <p:sp>
          <p:nvSpPr>
            <p:cNvPr id="115" name="Oval 114">
              <a:extLst>
                <a:ext uri="{FF2B5EF4-FFF2-40B4-BE49-F238E27FC236}">
                  <a16:creationId xmlns:a16="http://schemas.microsoft.com/office/drawing/2014/main" id="{73B0351A-9E86-D3C6-EA02-865D434402D4}"/>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16" name="Rounded Rectangle 198">
              <a:extLst>
                <a:ext uri="{FF2B5EF4-FFF2-40B4-BE49-F238E27FC236}">
                  <a16:creationId xmlns:a16="http://schemas.microsoft.com/office/drawing/2014/main" id="{5025446D-AF6C-B531-94D7-96D408032040}"/>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17" name="Group 116">
            <a:extLst>
              <a:ext uri="{FF2B5EF4-FFF2-40B4-BE49-F238E27FC236}">
                <a16:creationId xmlns:a16="http://schemas.microsoft.com/office/drawing/2014/main" id="{654CC9D0-E503-2A84-D794-5944344E0D92}"/>
              </a:ext>
            </a:extLst>
          </p:cNvPr>
          <p:cNvGrpSpPr/>
          <p:nvPr/>
        </p:nvGrpSpPr>
        <p:grpSpPr>
          <a:xfrm>
            <a:off x="5926383" y="7454301"/>
            <a:ext cx="180000" cy="180000"/>
            <a:chOff x="2564900" y="9680038"/>
            <a:chExt cx="180000" cy="180000"/>
          </a:xfrm>
        </p:grpSpPr>
        <p:sp>
          <p:nvSpPr>
            <p:cNvPr id="118" name="Oval 117">
              <a:extLst>
                <a:ext uri="{FF2B5EF4-FFF2-40B4-BE49-F238E27FC236}">
                  <a16:creationId xmlns:a16="http://schemas.microsoft.com/office/drawing/2014/main" id="{BDA9FBF8-1641-B5D4-FCF1-DC2392F9A234}"/>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19" name="Rounded Rectangle 198">
              <a:extLst>
                <a:ext uri="{FF2B5EF4-FFF2-40B4-BE49-F238E27FC236}">
                  <a16:creationId xmlns:a16="http://schemas.microsoft.com/office/drawing/2014/main" id="{01248442-96C1-55FB-B54B-A12240F28428}"/>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20" name="Group 119">
            <a:extLst>
              <a:ext uri="{FF2B5EF4-FFF2-40B4-BE49-F238E27FC236}">
                <a16:creationId xmlns:a16="http://schemas.microsoft.com/office/drawing/2014/main" id="{F5E0497E-AB37-A5D2-C029-779EDCFD3879}"/>
              </a:ext>
            </a:extLst>
          </p:cNvPr>
          <p:cNvGrpSpPr/>
          <p:nvPr/>
        </p:nvGrpSpPr>
        <p:grpSpPr>
          <a:xfrm>
            <a:off x="5926383" y="8155940"/>
            <a:ext cx="180000" cy="180000"/>
            <a:chOff x="2564900" y="9680038"/>
            <a:chExt cx="180000" cy="180000"/>
          </a:xfrm>
        </p:grpSpPr>
        <p:sp>
          <p:nvSpPr>
            <p:cNvPr id="121" name="Oval 120">
              <a:extLst>
                <a:ext uri="{FF2B5EF4-FFF2-40B4-BE49-F238E27FC236}">
                  <a16:creationId xmlns:a16="http://schemas.microsoft.com/office/drawing/2014/main" id="{169B9239-8EC9-47A5-A3F4-5D51666F7703}"/>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22" name="Rounded Rectangle 198">
              <a:extLst>
                <a:ext uri="{FF2B5EF4-FFF2-40B4-BE49-F238E27FC236}">
                  <a16:creationId xmlns:a16="http://schemas.microsoft.com/office/drawing/2014/main" id="{A4019A59-C8F3-27A8-06E3-B7B46336FE03}"/>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123" name="Oval 3">
            <a:extLst>
              <a:ext uri="{FF2B5EF4-FFF2-40B4-BE49-F238E27FC236}">
                <a16:creationId xmlns:a16="http://schemas.microsoft.com/office/drawing/2014/main" id="{E77E3C4A-D5E9-C30E-B0E0-E006228F45C6}"/>
              </a:ext>
            </a:extLst>
          </p:cNvPr>
          <p:cNvSpPr/>
          <p:nvPr/>
        </p:nvSpPr>
        <p:spPr>
          <a:xfrm>
            <a:off x="5939750" y="7108814"/>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4" name="Oval 3">
            <a:extLst>
              <a:ext uri="{FF2B5EF4-FFF2-40B4-BE49-F238E27FC236}">
                <a16:creationId xmlns:a16="http://schemas.microsoft.com/office/drawing/2014/main" id="{C952C163-ED10-CD19-40D4-3D222887F15D}"/>
              </a:ext>
            </a:extLst>
          </p:cNvPr>
          <p:cNvSpPr/>
          <p:nvPr/>
        </p:nvSpPr>
        <p:spPr>
          <a:xfrm>
            <a:off x="5939750" y="6763327"/>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5" name="Oval 3">
            <a:extLst>
              <a:ext uri="{FF2B5EF4-FFF2-40B4-BE49-F238E27FC236}">
                <a16:creationId xmlns:a16="http://schemas.microsoft.com/office/drawing/2014/main" id="{169BC479-8884-8E06-C267-75CBD68F0CFC}"/>
              </a:ext>
            </a:extLst>
          </p:cNvPr>
          <p:cNvSpPr/>
          <p:nvPr/>
        </p:nvSpPr>
        <p:spPr>
          <a:xfrm>
            <a:off x="5931009" y="7799788"/>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126" name="Picture 125" descr="File:Check mark 23x20 02.svg - Wikipedia">
            <a:extLst>
              <a:ext uri="{FF2B5EF4-FFF2-40B4-BE49-F238E27FC236}">
                <a16:creationId xmlns:a16="http://schemas.microsoft.com/office/drawing/2014/main" id="{435C0B1B-5B86-6E55-EED6-616B9EB1AE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44225" y="3004056"/>
            <a:ext cx="180000" cy="170456"/>
          </a:xfrm>
          <a:prstGeom prst="rect">
            <a:avLst/>
          </a:prstGeom>
        </p:spPr>
      </p:pic>
    </p:spTree>
    <p:extLst>
      <p:ext uri="{BB962C8B-B14F-4D97-AF65-F5344CB8AC3E}">
        <p14:creationId xmlns:p14="http://schemas.microsoft.com/office/powerpoint/2010/main" val="3511668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105645"/>
            <a:ext cx="441175" cy="3828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001" y="162279"/>
            <a:ext cx="3873176" cy="282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B887134D-9C99-5010-62AD-E80604E97EFC}"/>
              </a:ext>
            </a:extLst>
          </p:cNvPr>
          <p:cNvSpPr/>
          <p:nvPr/>
        </p:nvSpPr>
        <p:spPr>
          <a:xfrm>
            <a:off x="144016" y="560512"/>
            <a:ext cx="6597352" cy="733854"/>
          </a:xfrm>
          <a:prstGeom prst="rect">
            <a:avLst/>
          </a:prstGeom>
          <a:gradFill>
            <a:gsLst>
              <a:gs pos="0">
                <a:schemeClr val="bg1"/>
              </a:gs>
              <a:gs pos="67000">
                <a:srgbClr val="E4F7DD"/>
              </a:gs>
              <a:gs pos="100000">
                <a:srgbClr val="E4F7DD"/>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TextBox 6">
            <a:extLst>
              <a:ext uri="{FF2B5EF4-FFF2-40B4-BE49-F238E27FC236}">
                <a16:creationId xmlns:a16="http://schemas.microsoft.com/office/drawing/2014/main" id="{9391665F-33B3-9686-31C8-7FB9D444F8FB}"/>
              </a:ext>
            </a:extLst>
          </p:cNvPr>
          <p:cNvSpPr txBox="1"/>
          <p:nvPr/>
        </p:nvSpPr>
        <p:spPr>
          <a:xfrm>
            <a:off x="173891" y="662119"/>
            <a:ext cx="1918154" cy="307777"/>
          </a:xfrm>
          <a:prstGeom prst="rect">
            <a:avLst/>
          </a:prstGeom>
          <a:noFill/>
        </p:spPr>
        <p:txBody>
          <a:bodyPr wrap="none" rtlCol="0">
            <a:spAutoFit/>
          </a:bodyPr>
          <a:lstStyle/>
          <a:p>
            <a:r>
              <a:rPr lang="en-US" sz="1400" b="1" dirty="0">
                <a:solidFill>
                  <a:schemeClr val="accent2">
                    <a:lumMod val="75000"/>
                  </a:schemeClr>
                </a:solidFill>
              </a:rPr>
              <a:t>Performance Indicators</a:t>
            </a:r>
            <a:endParaRPr lang="en-AU" sz="1400" b="1" dirty="0">
              <a:solidFill>
                <a:schemeClr val="accent2">
                  <a:lumMod val="75000"/>
                </a:schemeClr>
              </a:solidFill>
            </a:endParaRPr>
          </a:p>
        </p:txBody>
      </p:sp>
      <p:grpSp>
        <p:nvGrpSpPr>
          <p:cNvPr id="235" name="Group 234">
            <a:extLst>
              <a:ext uri="{FF2B5EF4-FFF2-40B4-BE49-F238E27FC236}">
                <a16:creationId xmlns:a16="http://schemas.microsoft.com/office/drawing/2014/main" id="{B0840AB2-9B60-F49C-122E-863A93818DBE}"/>
              </a:ext>
            </a:extLst>
          </p:cNvPr>
          <p:cNvGrpSpPr/>
          <p:nvPr/>
        </p:nvGrpSpPr>
        <p:grpSpPr>
          <a:xfrm>
            <a:off x="1981403" y="9634902"/>
            <a:ext cx="2462672" cy="231149"/>
            <a:chOff x="3415669" y="3085878"/>
            <a:chExt cx="2462672" cy="231149"/>
          </a:xfrm>
        </p:grpSpPr>
        <p:grpSp>
          <p:nvGrpSpPr>
            <p:cNvPr id="236" name="Group 235">
              <a:extLst>
                <a:ext uri="{FF2B5EF4-FFF2-40B4-BE49-F238E27FC236}">
                  <a16:creationId xmlns:a16="http://schemas.microsoft.com/office/drawing/2014/main" id="{5C368F34-996A-B8E5-8A73-FE882CE31DDA}"/>
                </a:ext>
              </a:extLst>
            </p:cNvPr>
            <p:cNvGrpSpPr/>
            <p:nvPr/>
          </p:nvGrpSpPr>
          <p:grpSpPr>
            <a:xfrm>
              <a:off x="3415669" y="3085878"/>
              <a:ext cx="2462672" cy="231149"/>
              <a:chOff x="749119" y="9661911"/>
              <a:chExt cx="2462672" cy="231149"/>
            </a:xfrm>
          </p:grpSpPr>
          <p:sp>
            <p:nvSpPr>
              <p:cNvPr id="244" name="Rounded Rectangle 198">
                <a:extLst>
                  <a:ext uri="{FF2B5EF4-FFF2-40B4-BE49-F238E27FC236}">
                    <a16:creationId xmlns:a16="http://schemas.microsoft.com/office/drawing/2014/main" id="{F5B09041-C0ED-8233-CBB6-D3BBE19ABAF6}"/>
                  </a:ext>
                </a:extLst>
              </p:cNvPr>
              <p:cNvSpPr/>
              <p:nvPr/>
            </p:nvSpPr>
            <p:spPr>
              <a:xfrm rot="18900000">
                <a:off x="1317995" y="9760306"/>
                <a:ext cx="85635" cy="34765"/>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45" name="TextBox 244">
                <a:extLst>
                  <a:ext uri="{FF2B5EF4-FFF2-40B4-BE49-F238E27FC236}">
                    <a16:creationId xmlns:a16="http://schemas.microsoft.com/office/drawing/2014/main" id="{DD6378F5-E8BD-93E9-4E6F-C93623CA047E}"/>
                  </a:ext>
                </a:extLst>
              </p:cNvPr>
              <p:cNvSpPr txBox="1"/>
              <p:nvPr/>
            </p:nvSpPr>
            <p:spPr>
              <a:xfrm>
                <a:off x="1356353" y="9662228"/>
                <a:ext cx="790601" cy="230832"/>
              </a:xfrm>
              <a:prstGeom prst="rect">
                <a:avLst/>
              </a:prstGeom>
              <a:noFill/>
            </p:spPr>
            <p:txBody>
              <a:bodyPr wrap="none" rtlCol="0">
                <a:spAutoFit/>
              </a:bodyPr>
              <a:lstStyle/>
              <a:p>
                <a:r>
                  <a:rPr lang="en-US" sz="900" dirty="0"/>
                  <a:t>= Target Met</a:t>
                </a:r>
                <a:endParaRPr lang="en-AU" sz="900" dirty="0"/>
              </a:p>
            </p:txBody>
          </p:sp>
          <p:sp>
            <p:nvSpPr>
              <p:cNvPr id="246" name="TextBox 245">
                <a:extLst>
                  <a:ext uri="{FF2B5EF4-FFF2-40B4-BE49-F238E27FC236}">
                    <a16:creationId xmlns:a16="http://schemas.microsoft.com/office/drawing/2014/main" id="{62492889-4334-F890-D75A-522683E1625E}"/>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247" name="TextBox 246">
                <a:extLst>
                  <a:ext uri="{FF2B5EF4-FFF2-40B4-BE49-F238E27FC236}">
                    <a16:creationId xmlns:a16="http://schemas.microsoft.com/office/drawing/2014/main" id="{952A3C7B-00FB-1E95-BA38-822958946686}"/>
                  </a:ext>
                </a:extLst>
              </p:cNvPr>
              <p:cNvSpPr txBox="1"/>
              <p:nvPr/>
            </p:nvSpPr>
            <p:spPr>
              <a:xfrm>
                <a:off x="2241654" y="9661911"/>
                <a:ext cx="970137" cy="230832"/>
              </a:xfrm>
              <a:prstGeom prst="rect">
                <a:avLst/>
              </a:prstGeom>
              <a:noFill/>
            </p:spPr>
            <p:txBody>
              <a:bodyPr wrap="none" rtlCol="0">
                <a:spAutoFit/>
              </a:bodyPr>
              <a:lstStyle/>
              <a:p>
                <a:r>
                  <a:rPr lang="en-US" sz="900" dirty="0"/>
                  <a:t>= Target not met</a:t>
                </a:r>
                <a:endParaRPr lang="en-AU" sz="900" dirty="0"/>
              </a:p>
            </p:txBody>
          </p:sp>
        </p:grpSp>
        <p:grpSp>
          <p:nvGrpSpPr>
            <p:cNvPr id="237" name="Group 236">
              <a:extLst>
                <a:ext uri="{FF2B5EF4-FFF2-40B4-BE49-F238E27FC236}">
                  <a16:creationId xmlns:a16="http://schemas.microsoft.com/office/drawing/2014/main" id="{78F676A3-E033-4DCD-6FB7-812AD5BCF201}"/>
                </a:ext>
              </a:extLst>
            </p:cNvPr>
            <p:cNvGrpSpPr>
              <a:grpSpLocks noChangeAspect="1"/>
            </p:cNvGrpSpPr>
            <p:nvPr/>
          </p:nvGrpSpPr>
          <p:grpSpPr>
            <a:xfrm>
              <a:off x="3926817" y="3130538"/>
              <a:ext cx="160700" cy="144000"/>
              <a:chOff x="3343061" y="6674708"/>
              <a:chExt cx="1098164" cy="1098164"/>
            </a:xfrm>
          </p:grpSpPr>
          <p:sp>
            <p:nvSpPr>
              <p:cNvPr id="242" name="Oval 241">
                <a:extLst>
                  <a:ext uri="{FF2B5EF4-FFF2-40B4-BE49-F238E27FC236}">
                    <a16:creationId xmlns:a16="http://schemas.microsoft.com/office/drawing/2014/main" id="{E4C009D7-94C9-C5D9-943C-8489F061BCA5}"/>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43" name="Rounded Rectangle 198">
                <a:extLst>
                  <a:ext uri="{FF2B5EF4-FFF2-40B4-BE49-F238E27FC236}">
                    <a16:creationId xmlns:a16="http://schemas.microsoft.com/office/drawing/2014/main" id="{B17D2DCB-945A-9954-1FB9-6ABCC1BFAFA3}"/>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38" name="Group 237">
              <a:extLst>
                <a:ext uri="{FF2B5EF4-FFF2-40B4-BE49-F238E27FC236}">
                  <a16:creationId xmlns:a16="http://schemas.microsoft.com/office/drawing/2014/main" id="{C1145C14-EAEE-264E-08E7-EB6925B19E23}"/>
                </a:ext>
              </a:extLst>
            </p:cNvPr>
            <p:cNvGrpSpPr/>
            <p:nvPr/>
          </p:nvGrpSpPr>
          <p:grpSpPr>
            <a:xfrm>
              <a:off x="4825086" y="3120934"/>
              <a:ext cx="144000" cy="144000"/>
              <a:chOff x="3410859" y="819782"/>
              <a:chExt cx="284400" cy="284400"/>
            </a:xfrm>
          </p:grpSpPr>
          <p:sp>
            <p:nvSpPr>
              <p:cNvPr id="240" name="Oval 306">
                <a:extLst>
                  <a:ext uri="{FF2B5EF4-FFF2-40B4-BE49-F238E27FC236}">
                    <a16:creationId xmlns:a16="http://schemas.microsoft.com/office/drawing/2014/main" id="{8D4FC3E9-564D-5567-6598-55D6145D42D1}"/>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41" name="Straight Connector 240">
                <a:extLst>
                  <a:ext uri="{FF2B5EF4-FFF2-40B4-BE49-F238E27FC236}">
                    <a16:creationId xmlns:a16="http://schemas.microsoft.com/office/drawing/2014/main" id="{EBDC73CB-AD7A-E4DA-5C6A-640E004044B3}"/>
                  </a:ext>
                </a:extLst>
              </p:cNvPr>
              <p:cNvCxnSpPr/>
              <p:nvPr/>
            </p:nvCxnSpPr>
            <p:spPr>
              <a:xfrm>
                <a:off x="3460242" y="961982"/>
                <a:ext cx="18263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Rectangle 1">
            <a:extLst>
              <a:ext uri="{FF2B5EF4-FFF2-40B4-BE49-F238E27FC236}">
                <a16:creationId xmlns:a16="http://schemas.microsoft.com/office/drawing/2014/main" id="{CD33FEB8-3C43-7376-AB59-11870A5DB0AB}"/>
              </a:ext>
            </a:extLst>
          </p:cNvPr>
          <p:cNvSpPr/>
          <p:nvPr/>
        </p:nvSpPr>
        <p:spPr>
          <a:xfrm>
            <a:off x="4416332" y="9628305"/>
            <a:ext cx="2794235" cy="230832"/>
          </a:xfrm>
          <a:prstGeom prst="rect">
            <a:avLst/>
          </a:prstGeom>
        </p:spPr>
        <p:txBody>
          <a:bodyPr wrap="square">
            <a:spAutoFit/>
          </a:bodyPr>
          <a:lstStyle/>
          <a:p>
            <a:r>
              <a:rPr lang="en-AU" sz="900" i="1" dirty="0">
                <a:solidFill>
                  <a:srgbClr val="292929"/>
                </a:solidFill>
              </a:rPr>
              <a:t>≥ Greater than or equal     ≤ Less than or equal</a:t>
            </a:r>
          </a:p>
        </p:txBody>
      </p:sp>
      <p:sp>
        <p:nvSpPr>
          <p:cNvPr id="3" name="Rectangle 2">
            <a:extLst>
              <a:ext uri="{FF2B5EF4-FFF2-40B4-BE49-F238E27FC236}">
                <a16:creationId xmlns:a16="http://schemas.microsoft.com/office/drawing/2014/main" id="{638BF915-9298-ACE8-4D8A-BC3A258A2B76}"/>
              </a:ext>
            </a:extLst>
          </p:cNvPr>
          <p:cNvSpPr/>
          <p:nvPr/>
        </p:nvSpPr>
        <p:spPr>
          <a:xfrm>
            <a:off x="268678" y="1015800"/>
            <a:ext cx="2986403" cy="1531981"/>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4" name="Chart 3">
            <a:extLst>
              <a:ext uri="{FF2B5EF4-FFF2-40B4-BE49-F238E27FC236}">
                <a16:creationId xmlns:a16="http://schemas.microsoft.com/office/drawing/2014/main" id="{9861C7A9-A379-C257-ED57-5C8FDD7B785F}"/>
              </a:ext>
            </a:extLst>
          </p:cNvPr>
          <p:cNvGraphicFramePr>
            <a:graphicFrameLocks noChangeAspect="1"/>
          </p:cNvGraphicFramePr>
          <p:nvPr>
            <p:extLst>
              <p:ext uri="{D42A27DB-BD31-4B8C-83A1-F6EECF244321}">
                <p14:modId xmlns:p14="http://schemas.microsoft.com/office/powerpoint/2010/main" val="1150450490"/>
              </p:ext>
            </p:extLst>
          </p:nvPr>
        </p:nvGraphicFramePr>
        <p:xfrm>
          <a:off x="851430" y="1600491"/>
          <a:ext cx="780328" cy="780526"/>
        </p:xfrm>
        <a:graphic>
          <a:graphicData uri="http://schemas.openxmlformats.org/drawingml/2006/chart">
            <c:chart xmlns:c="http://schemas.openxmlformats.org/drawingml/2006/chart" xmlns:r="http://schemas.openxmlformats.org/officeDocument/2006/relationships" r:id="rId4"/>
          </a:graphicData>
        </a:graphic>
      </p:graphicFrame>
      <p:cxnSp>
        <p:nvCxnSpPr>
          <p:cNvPr id="5" name="Straight Connector 4">
            <a:extLst>
              <a:ext uri="{FF2B5EF4-FFF2-40B4-BE49-F238E27FC236}">
                <a16:creationId xmlns:a16="http://schemas.microsoft.com/office/drawing/2014/main" id="{727BD1C7-4D49-7BA4-7620-DCB2DD201EB3}"/>
              </a:ext>
            </a:extLst>
          </p:cNvPr>
          <p:cNvCxnSpPr>
            <a:cxnSpLocks/>
          </p:cNvCxnSpPr>
          <p:nvPr/>
        </p:nvCxnSpPr>
        <p:spPr>
          <a:xfrm flipH="1">
            <a:off x="983622" y="1995200"/>
            <a:ext cx="8518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6" name="TextBox 225">
            <a:extLst>
              <a:ext uri="{FF2B5EF4-FFF2-40B4-BE49-F238E27FC236}">
                <a16:creationId xmlns:a16="http://schemas.microsoft.com/office/drawing/2014/main" id="{DAD3A1E1-2960-56D2-29F5-F41F808D67DB}"/>
              </a:ext>
            </a:extLst>
          </p:cNvPr>
          <p:cNvSpPr txBox="1"/>
          <p:nvPr/>
        </p:nvSpPr>
        <p:spPr>
          <a:xfrm>
            <a:off x="988786" y="1863796"/>
            <a:ext cx="495874" cy="253916"/>
          </a:xfrm>
          <a:prstGeom prst="rect">
            <a:avLst/>
          </a:prstGeom>
          <a:noFill/>
        </p:spPr>
        <p:txBody>
          <a:bodyPr wrap="square" rtlCol="0">
            <a:spAutoFit/>
          </a:bodyPr>
          <a:lstStyle/>
          <a:p>
            <a:pPr algn="ctr"/>
            <a:r>
              <a:rPr lang="en-US" sz="1050" b="1" dirty="0"/>
              <a:t>55</a:t>
            </a:r>
            <a:endParaRPr lang="en-AU" sz="1050" b="1" dirty="0"/>
          </a:p>
        </p:txBody>
      </p:sp>
      <p:sp>
        <p:nvSpPr>
          <p:cNvPr id="227" name="TextBox 226">
            <a:extLst>
              <a:ext uri="{FF2B5EF4-FFF2-40B4-BE49-F238E27FC236}">
                <a16:creationId xmlns:a16="http://schemas.microsoft.com/office/drawing/2014/main" id="{7B35896A-5E58-B135-5260-3C44EF2BCEA3}"/>
              </a:ext>
            </a:extLst>
          </p:cNvPr>
          <p:cNvSpPr txBox="1"/>
          <p:nvPr/>
        </p:nvSpPr>
        <p:spPr>
          <a:xfrm>
            <a:off x="222873" y="1674746"/>
            <a:ext cx="936104" cy="738664"/>
          </a:xfrm>
          <a:prstGeom prst="rect">
            <a:avLst/>
          </a:prstGeom>
          <a:noFill/>
        </p:spPr>
        <p:txBody>
          <a:bodyPr wrap="square" rtlCol="0">
            <a:spAutoFit/>
          </a:bodyPr>
          <a:lstStyle/>
          <a:p>
            <a:pPr algn="ctr"/>
            <a:r>
              <a:rPr lang="en-AU" sz="1050" i="1" dirty="0">
                <a:solidFill>
                  <a:srgbClr val="C00000"/>
                </a:solidFill>
              </a:rPr>
              <a:t>Annual Target </a:t>
            </a:r>
          </a:p>
          <a:p>
            <a:pPr algn="ctr"/>
            <a:r>
              <a:rPr lang="en-AU" sz="1050" i="1" dirty="0">
                <a:solidFill>
                  <a:srgbClr val="C00000"/>
                </a:solidFill>
              </a:rPr>
              <a:t>≥ 60 NVMS </a:t>
            </a:r>
          </a:p>
          <a:p>
            <a:pPr algn="ctr"/>
            <a:r>
              <a:rPr lang="en-AU" sz="1050" i="1" dirty="0">
                <a:solidFill>
                  <a:srgbClr val="C00000"/>
                </a:solidFill>
              </a:rPr>
              <a:t>&amp; 5 reserves                 </a:t>
            </a:r>
          </a:p>
        </p:txBody>
      </p:sp>
      <p:sp>
        <p:nvSpPr>
          <p:cNvPr id="64" name="Rectangle 63">
            <a:extLst>
              <a:ext uri="{FF2B5EF4-FFF2-40B4-BE49-F238E27FC236}">
                <a16:creationId xmlns:a16="http://schemas.microsoft.com/office/drawing/2014/main" id="{02F9E2B2-0C3F-7BC5-FCC7-E0A3C9B24C66}"/>
              </a:ext>
            </a:extLst>
          </p:cNvPr>
          <p:cNvSpPr/>
          <p:nvPr/>
        </p:nvSpPr>
        <p:spPr>
          <a:xfrm>
            <a:off x="382560" y="1012865"/>
            <a:ext cx="2736446" cy="600164"/>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Number of Blue Marker sites (NVMS) monitored using the BushRAT methodology </a:t>
            </a:r>
          </a:p>
          <a:p>
            <a:pPr algn="ctr">
              <a:spcAft>
                <a:spcPts val="0"/>
              </a:spcAft>
            </a:pPr>
            <a:r>
              <a:rPr lang="en-US" sz="1100" b="1" dirty="0">
                <a:solidFill>
                  <a:schemeClr val="accent1"/>
                </a:solidFill>
                <a:ea typeface="Times New Roman"/>
                <a:cs typeface="Times New Roman"/>
              </a:rPr>
              <a:t>(actual versus planned)</a:t>
            </a:r>
            <a:endParaRPr lang="en-AU" sz="1100" b="1" dirty="0">
              <a:solidFill>
                <a:schemeClr val="accent1"/>
              </a:solidFill>
              <a:effectLst/>
              <a:latin typeface="Garamond"/>
              <a:ea typeface="Times New Roman"/>
              <a:cs typeface="Times New Roman"/>
            </a:endParaRPr>
          </a:p>
        </p:txBody>
      </p:sp>
      <p:sp>
        <p:nvSpPr>
          <p:cNvPr id="66" name="Rectangle 65">
            <a:extLst>
              <a:ext uri="{FF2B5EF4-FFF2-40B4-BE49-F238E27FC236}">
                <a16:creationId xmlns:a16="http://schemas.microsoft.com/office/drawing/2014/main" id="{89955A38-B35D-12DF-C816-BC38998017A4}"/>
              </a:ext>
            </a:extLst>
          </p:cNvPr>
          <p:cNvSpPr/>
          <p:nvPr/>
        </p:nvSpPr>
        <p:spPr>
          <a:xfrm>
            <a:off x="1575438" y="1617982"/>
            <a:ext cx="1588532" cy="861774"/>
          </a:xfrm>
          <a:prstGeom prst="rect">
            <a:avLst/>
          </a:prstGeom>
        </p:spPr>
        <p:txBody>
          <a:bodyPr wrap="square">
            <a:spAutoFit/>
          </a:bodyPr>
          <a:lstStyle/>
          <a:p>
            <a:r>
              <a:rPr lang="en-US" sz="1000" dirty="0"/>
              <a:t>71 BushRAT assessments undertaken across 55 NVMS sites and 5 reserves.</a:t>
            </a:r>
          </a:p>
          <a:p>
            <a:r>
              <a:rPr lang="en-US" sz="1000" dirty="0"/>
              <a:t>Weather impacts affected planning and final results. </a:t>
            </a:r>
            <a:endParaRPr lang="en-US" sz="1000" dirty="0">
              <a:effectLst/>
            </a:endParaRPr>
          </a:p>
        </p:txBody>
      </p:sp>
      <p:sp>
        <p:nvSpPr>
          <p:cNvPr id="67" name="Rectangle 66">
            <a:extLst>
              <a:ext uri="{FF2B5EF4-FFF2-40B4-BE49-F238E27FC236}">
                <a16:creationId xmlns:a16="http://schemas.microsoft.com/office/drawing/2014/main" id="{B7D43D92-A280-B8D9-2611-1EEDD9F8AC77}"/>
              </a:ext>
            </a:extLst>
          </p:cNvPr>
          <p:cNvSpPr/>
          <p:nvPr/>
        </p:nvSpPr>
        <p:spPr>
          <a:xfrm>
            <a:off x="268678" y="2662001"/>
            <a:ext cx="2986403" cy="1159176"/>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69" name="Chart 68">
            <a:extLst>
              <a:ext uri="{FF2B5EF4-FFF2-40B4-BE49-F238E27FC236}">
                <a16:creationId xmlns:a16="http://schemas.microsoft.com/office/drawing/2014/main" id="{50B1C4CD-C5B3-D706-8168-9B12DF6FBFEC}"/>
              </a:ext>
            </a:extLst>
          </p:cNvPr>
          <p:cNvGraphicFramePr>
            <a:graphicFrameLocks noChangeAspect="1"/>
          </p:cNvGraphicFramePr>
          <p:nvPr>
            <p:extLst>
              <p:ext uri="{D42A27DB-BD31-4B8C-83A1-F6EECF244321}">
                <p14:modId xmlns:p14="http://schemas.microsoft.com/office/powerpoint/2010/main" val="3846551347"/>
              </p:ext>
            </p:extLst>
          </p:nvPr>
        </p:nvGraphicFramePr>
        <p:xfrm>
          <a:off x="851430" y="3024022"/>
          <a:ext cx="780328" cy="780526"/>
        </p:xfrm>
        <a:graphic>
          <a:graphicData uri="http://schemas.openxmlformats.org/drawingml/2006/chart">
            <c:chart xmlns:c="http://schemas.openxmlformats.org/drawingml/2006/chart" xmlns:r="http://schemas.openxmlformats.org/officeDocument/2006/relationships" r:id="rId5"/>
          </a:graphicData>
        </a:graphic>
      </p:graphicFrame>
      <p:cxnSp>
        <p:nvCxnSpPr>
          <p:cNvPr id="70" name="Straight Connector 69">
            <a:extLst>
              <a:ext uri="{FF2B5EF4-FFF2-40B4-BE49-F238E27FC236}">
                <a16:creationId xmlns:a16="http://schemas.microsoft.com/office/drawing/2014/main" id="{D23D663B-242B-DD7D-9D05-5104FA3C2E71}"/>
              </a:ext>
            </a:extLst>
          </p:cNvPr>
          <p:cNvCxnSpPr>
            <a:cxnSpLocks/>
          </p:cNvCxnSpPr>
          <p:nvPr/>
        </p:nvCxnSpPr>
        <p:spPr>
          <a:xfrm flipH="1">
            <a:off x="983622" y="3418731"/>
            <a:ext cx="8518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D087B6E5-549E-A653-2747-68BC1CE88194}"/>
              </a:ext>
            </a:extLst>
          </p:cNvPr>
          <p:cNvSpPr txBox="1"/>
          <p:nvPr/>
        </p:nvSpPr>
        <p:spPr>
          <a:xfrm>
            <a:off x="988786" y="3287327"/>
            <a:ext cx="495874" cy="253916"/>
          </a:xfrm>
          <a:prstGeom prst="rect">
            <a:avLst/>
          </a:prstGeom>
          <a:noFill/>
        </p:spPr>
        <p:txBody>
          <a:bodyPr wrap="square" rtlCol="0">
            <a:spAutoFit/>
          </a:bodyPr>
          <a:lstStyle/>
          <a:p>
            <a:pPr algn="ctr"/>
            <a:r>
              <a:rPr lang="en-US" sz="1050" b="1" dirty="0"/>
              <a:t>31</a:t>
            </a:r>
            <a:endParaRPr lang="en-AU" sz="1050" b="1" dirty="0"/>
          </a:p>
        </p:txBody>
      </p:sp>
      <p:sp>
        <p:nvSpPr>
          <p:cNvPr id="72" name="TextBox 71">
            <a:extLst>
              <a:ext uri="{FF2B5EF4-FFF2-40B4-BE49-F238E27FC236}">
                <a16:creationId xmlns:a16="http://schemas.microsoft.com/office/drawing/2014/main" id="{720F9743-2D62-5B95-F678-4FE5AFB8E52D}"/>
              </a:ext>
            </a:extLst>
          </p:cNvPr>
          <p:cNvSpPr txBox="1"/>
          <p:nvPr/>
        </p:nvSpPr>
        <p:spPr>
          <a:xfrm>
            <a:off x="222873" y="3098277"/>
            <a:ext cx="936104" cy="577081"/>
          </a:xfrm>
          <a:prstGeom prst="rect">
            <a:avLst/>
          </a:prstGeom>
          <a:noFill/>
        </p:spPr>
        <p:txBody>
          <a:bodyPr wrap="square" rtlCol="0">
            <a:spAutoFit/>
          </a:bodyPr>
          <a:lstStyle/>
          <a:p>
            <a:pPr algn="ctr"/>
            <a:r>
              <a:rPr lang="en-AU" sz="1050" i="1" dirty="0">
                <a:solidFill>
                  <a:srgbClr val="C00000"/>
                </a:solidFill>
              </a:rPr>
              <a:t>Annual Target </a:t>
            </a:r>
          </a:p>
          <a:p>
            <a:pPr algn="ctr"/>
            <a:r>
              <a:rPr lang="en-AU" sz="1050" i="1" dirty="0">
                <a:solidFill>
                  <a:srgbClr val="C00000"/>
                </a:solidFill>
              </a:rPr>
              <a:t>≥ 31 sites</a:t>
            </a:r>
          </a:p>
        </p:txBody>
      </p:sp>
      <p:sp>
        <p:nvSpPr>
          <p:cNvPr id="73" name="Rectangle 72">
            <a:extLst>
              <a:ext uri="{FF2B5EF4-FFF2-40B4-BE49-F238E27FC236}">
                <a16:creationId xmlns:a16="http://schemas.microsoft.com/office/drawing/2014/main" id="{7D94D6A6-B062-3A70-A73F-E9C005D149CF}"/>
              </a:ext>
            </a:extLst>
          </p:cNvPr>
          <p:cNvSpPr/>
          <p:nvPr/>
        </p:nvSpPr>
        <p:spPr>
          <a:xfrm>
            <a:off x="382560" y="2659065"/>
            <a:ext cx="2736446" cy="430887"/>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Weed Control in biodiversity sites - no. of sites complete (actual versus planned)</a:t>
            </a:r>
            <a:endParaRPr lang="en-AU" sz="1100" b="1" dirty="0">
              <a:solidFill>
                <a:schemeClr val="accent1"/>
              </a:solidFill>
              <a:effectLst/>
              <a:latin typeface="Garamond"/>
              <a:ea typeface="Times New Roman"/>
              <a:cs typeface="Times New Roman"/>
            </a:endParaRPr>
          </a:p>
        </p:txBody>
      </p:sp>
      <p:sp>
        <p:nvSpPr>
          <p:cNvPr id="74" name="Rectangle 73">
            <a:extLst>
              <a:ext uri="{FF2B5EF4-FFF2-40B4-BE49-F238E27FC236}">
                <a16:creationId xmlns:a16="http://schemas.microsoft.com/office/drawing/2014/main" id="{034B6883-BD8D-96F1-119D-9865F14D6E0A}"/>
              </a:ext>
            </a:extLst>
          </p:cNvPr>
          <p:cNvSpPr/>
          <p:nvPr/>
        </p:nvSpPr>
        <p:spPr>
          <a:xfrm>
            <a:off x="1593669" y="3131971"/>
            <a:ext cx="1588532" cy="553998"/>
          </a:xfrm>
          <a:prstGeom prst="rect">
            <a:avLst/>
          </a:prstGeom>
        </p:spPr>
        <p:txBody>
          <a:bodyPr wrap="square">
            <a:spAutoFit/>
          </a:bodyPr>
          <a:lstStyle/>
          <a:p>
            <a:r>
              <a:rPr lang="en-US" sz="1000" dirty="0"/>
              <a:t>All 31 planned weed control program sites completed</a:t>
            </a:r>
            <a:endParaRPr lang="en-US" sz="1000" dirty="0">
              <a:effectLst/>
            </a:endParaRPr>
          </a:p>
        </p:txBody>
      </p:sp>
      <p:sp>
        <p:nvSpPr>
          <p:cNvPr id="75" name="Rectangle 74">
            <a:extLst>
              <a:ext uri="{FF2B5EF4-FFF2-40B4-BE49-F238E27FC236}">
                <a16:creationId xmlns:a16="http://schemas.microsoft.com/office/drawing/2014/main" id="{F99BB468-D008-C715-86CB-E7CB49B6B53B}"/>
              </a:ext>
            </a:extLst>
          </p:cNvPr>
          <p:cNvSpPr/>
          <p:nvPr/>
        </p:nvSpPr>
        <p:spPr>
          <a:xfrm>
            <a:off x="3416364" y="2979401"/>
            <a:ext cx="3072140" cy="1466390"/>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76" name="Chart 75">
            <a:extLst>
              <a:ext uri="{FF2B5EF4-FFF2-40B4-BE49-F238E27FC236}">
                <a16:creationId xmlns:a16="http://schemas.microsoft.com/office/drawing/2014/main" id="{A53D1FCC-A384-3D84-8815-28AEABA364E7}"/>
              </a:ext>
            </a:extLst>
          </p:cNvPr>
          <p:cNvGraphicFramePr>
            <a:graphicFrameLocks noChangeAspect="1"/>
          </p:cNvGraphicFramePr>
          <p:nvPr>
            <p:extLst>
              <p:ext uri="{D42A27DB-BD31-4B8C-83A1-F6EECF244321}">
                <p14:modId xmlns:p14="http://schemas.microsoft.com/office/powerpoint/2010/main" val="4020018300"/>
              </p:ext>
            </p:extLst>
          </p:nvPr>
        </p:nvGraphicFramePr>
        <p:xfrm>
          <a:off x="4022568" y="3571991"/>
          <a:ext cx="780328" cy="780526"/>
        </p:xfrm>
        <a:graphic>
          <a:graphicData uri="http://schemas.openxmlformats.org/drawingml/2006/chart">
            <c:chart xmlns:c="http://schemas.openxmlformats.org/drawingml/2006/chart" xmlns:r="http://schemas.openxmlformats.org/officeDocument/2006/relationships" r:id="rId6"/>
          </a:graphicData>
        </a:graphic>
      </p:graphicFrame>
      <p:cxnSp>
        <p:nvCxnSpPr>
          <p:cNvPr id="77" name="Straight Connector 76">
            <a:extLst>
              <a:ext uri="{FF2B5EF4-FFF2-40B4-BE49-F238E27FC236}">
                <a16:creationId xmlns:a16="http://schemas.microsoft.com/office/drawing/2014/main" id="{81DBAD31-2732-C2AE-90A2-D33D925EFB58}"/>
              </a:ext>
            </a:extLst>
          </p:cNvPr>
          <p:cNvCxnSpPr>
            <a:cxnSpLocks/>
          </p:cNvCxnSpPr>
          <p:nvPr/>
        </p:nvCxnSpPr>
        <p:spPr>
          <a:xfrm flipH="1" flipV="1">
            <a:off x="4250133" y="3736285"/>
            <a:ext cx="57350" cy="913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BF3BB560-49C0-D02E-9ED8-CDDECCA28355}"/>
              </a:ext>
            </a:extLst>
          </p:cNvPr>
          <p:cNvSpPr txBox="1"/>
          <p:nvPr/>
        </p:nvSpPr>
        <p:spPr>
          <a:xfrm>
            <a:off x="4139089" y="3841671"/>
            <a:ext cx="565967" cy="253916"/>
          </a:xfrm>
          <a:prstGeom prst="rect">
            <a:avLst/>
          </a:prstGeom>
          <a:noFill/>
        </p:spPr>
        <p:txBody>
          <a:bodyPr wrap="square" rtlCol="0">
            <a:spAutoFit/>
          </a:bodyPr>
          <a:lstStyle/>
          <a:p>
            <a:pPr algn="ctr"/>
            <a:r>
              <a:rPr lang="en-US" sz="1050" b="1" dirty="0"/>
              <a:t>99%</a:t>
            </a:r>
            <a:endParaRPr lang="en-AU" sz="1050" b="1" dirty="0"/>
          </a:p>
        </p:txBody>
      </p:sp>
      <p:sp>
        <p:nvSpPr>
          <p:cNvPr id="79" name="TextBox 78">
            <a:extLst>
              <a:ext uri="{FF2B5EF4-FFF2-40B4-BE49-F238E27FC236}">
                <a16:creationId xmlns:a16="http://schemas.microsoft.com/office/drawing/2014/main" id="{4DC536D3-714E-DE4B-6BD3-FACAA77DF50C}"/>
              </a:ext>
            </a:extLst>
          </p:cNvPr>
          <p:cNvSpPr txBox="1"/>
          <p:nvPr/>
        </p:nvSpPr>
        <p:spPr>
          <a:xfrm>
            <a:off x="3380389" y="3571991"/>
            <a:ext cx="936104" cy="577081"/>
          </a:xfrm>
          <a:prstGeom prst="rect">
            <a:avLst/>
          </a:prstGeom>
          <a:noFill/>
        </p:spPr>
        <p:txBody>
          <a:bodyPr wrap="square" rtlCol="0">
            <a:spAutoFit/>
          </a:bodyPr>
          <a:lstStyle/>
          <a:p>
            <a:pPr algn="ctr"/>
            <a:r>
              <a:rPr lang="en-AU" sz="1050" i="1" dirty="0">
                <a:solidFill>
                  <a:srgbClr val="C00000"/>
                </a:solidFill>
              </a:rPr>
              <a:t>Annual Target </a:t>
            </a:r>
          </a:p>
          <a:p>
            <a:pPr algn="ctr"/>
            <a:r>
              <a:rPr lang="en-AU" sz="1050" i="1" dirty="0">
                <a:solidFill>
                  <a:srgbClr val="C00000"/>
                </a:solidFill>
              </a:rPr>
              <a:t>≥ 90%</a:t>
            </a:r>
          </a:p>
        </p:txBody>
      </p:sp>
      <p:sp>
        <p:nvSpPr>
          <p:cNvPr id="80" name="Rectangle 79">
            <a:extLst>
              <a:ext uri="{FF2B5EF4-FFF2-40B4-BE49-F238E27FC236}">
                <a16:creationId xmlns:a16="http://schemas.microsoft.com/office/drawing/2014/main" id="{3911DB9C-C028-A164-F378-BE96F8CF6084}"/>
              </a:ext>
            </a:extLst>
          </p:cNvPr>
          <p:cNvSpPr/>
          <p:nvPr/>
        </p:nvSpPr>
        <p:spPr>
          <a:xfrm>
            <a:off x="3553698" y="2976466"/>
            <a:ext cx="2736446" cy="600164"/>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Percentage of private properties inspected prior to bushfire season that comply with fuel load management requirements</a:t>
            </a:r>
            <a:endParaRPr lang="en-AU" sz="1100" b="1" dirty="0">
              <a:solidFill>
                <a:schemeClr val="accent1"/>
              </a:solidFill>
              <a:effectLst/>
              <a:latin typeface="Garamond"/>
              <a:ea typeface="Times New Roman"/>
              <a:cs typeface="Times New Roman"/>
            </a:endParaRPr>
          </a:p>
        </p:txBody>
      </p:sp>
      <p:sp>
        <p:nvSpPr>
          <p:cNvPr id="81" name="Rectangle 80">
            <a:extLst>
              <a:ext uri="{FF2B5EF4-FFF2-40B4-BE49-F238E27FC236}">
                <a16:creationId xmlns:a16="http://schemas.microsoft.com/office/drawing/2014/main" id="{23BA7382-4692-CAC6-CDB9-555B7F0F496F}"/>
              </a:ext>
            </a:extLst>
          </p:cNvPr>
          <p:cNvSpPr/>
          <p:nvPr/>
        </p:nvSpPr>
        <p:spPr>
          <a:xfrm>
            <a:off x="4760311" y="3546496"/>
            <a:ext cx="1680110" cy="861774"/>
          </a:xfrm>
          <a:prstGeom prst="rect">
            <a:avLst/>
          </a:prstGeom>
        </p:spPr>
        <p:txBody>
          <a:bodyPr wrap="square">
            <a:spAutoFit/>
          </a:bodyPr>
          <a:lstStyle/>
          <a:p>
            <a:r>
              <a:rPr lang="en-US" sz="1000" dirty="0"/>
              <a:t>Council Fire Prevention Officers inspected 19,596 properties of those properties 211 were found to not be compliant </a:t>
            </a:r>
            <a:endParaRPr lang="en-US" sz="1000" dirty="0">
              <a:effectLst/>
            </a:endParaRPr>
          </a:p>
        </p:txBody>
      </p:sp>
      <p:cxnSp>
        <p:nvCxnSpPr>
          <p:cNvPr id="84" name="Straight Connector 83">
            <a:extLst>
              <a:ext uri="{FF2B5EF4-FFF2-40B4-BE49-F238E27FC236}">
                <a16:creationId xmlns:a16="http://schemas.microsoft.com/office/drawing/2014/main" id="{7FD0810A-CF48-3E72-56D6-6614AC47B524}"/>
              </a:ext>
            </a:extLst>
          </p:cNvPr>
          <p:cNvCxnSpPr>
            <a:cxnSpLocks/>
          </p:cNvCxnSpPr>
          <p:nvPr/>
        </p:nvCxnSpPr>
        <p:spPr>
          <a:xfrm flipH="1">
            <a:off x="4117684" y="3736870"/>
            <a:ext cx="144010" cy="0"/>
          </a:xfrm>
          <a:prstGeom prst="line">
            <a:avLst/>
          </a:prstGeom>
          <a:ln w="12700">
            <a:solidFill>
              <a:srgbClr val="C00000"/>
            </a:solidFill>
          </a:ln>
        </p:spPr>
        <p:style>
          <a:lnRef idx="1">
            <a:schemeClr val="accent1"/>
          </a:lnRef>
          <a:fillRef idx="0">
            <a:schemeClr val="accent1"/>
          </a:fillRef>
          <a:effectRef idx="0">
            <a:schemeClr val="accent1"/>
          </a:effectRef>
          <a:fontRef idx="minor">
            <a:schemeClr val="tx1"/>
          </a:fontRef>
        </p:style>
      </p:cxnSp>
      <p:sp>
        <p:nvSpPr>
          <p:cNvPr id="87" name="Rectangle 86">
            <a:extLst>
              <a:ext uri="{FF2B5EF4-FFF2-40B4-BE49-F238E27FC236}">
                <a16:creationId xmlns:a16="http://schemas.microsoft.com/office/drawing/2014/main" id="{E7004558-6848-87DE-0AB2-370042F7FACB}"/>
              </a:ext>
            </a:extLst>
          </p:cNvPr>
          <p:cNvSpPr/>
          <p:nvPr/>
        </p:nvSpPr>
        <p:spPr>
          <a:xfrm>
            <a:off x="3423749" y="4557188"/>
            <a:ext cx="3075599" cy="1466390"/>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2" name="Rectangle 91">
            <a:extLst>
              <a:ext uri="{FF2B5EF4-FFF2-40B4-BE49-F238E27FC236}">
                <a16:creationId xmlns:a16="http://schemas.microsoft.com/office/drawing/2014/main" id="{ACC4875C-BFA7-CD46-6DBB-7DACD695F0E7}"/>
              </a:ext>
            </a:extLst>
          </p:cNvPr>
          <p:cNvSpPr/>
          <p:nvPr/>
        </p:nvSpPr>
        <p:spPr>
          <a:xfrm>
            <a:off x="3478929" y="4574160"/>
            <a:ext cx="2989088" cy="430887"/>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Percentage change in tonnes of waste disposed to landfill compared to previous financial year</a:t>
            </a:r>
            <a:endParaRPr lang="en-AU" sz="1100" b="1" dirty="0">
              <a:solidFill>
                <a:schemeClr val="accent1"/>
              </a:solidFill>
              <a:effectLst/>
              <a:latin typeface="Garamond"/>
              <a:ea typeface="Times New Roman"/>
              <a:cs typeface="Times New Roman"/>
            </a:endParaRPr>
          </a:p>
        </p:txBody>
      </p:sp>
      <p:sp>
        <p:nvSpPr>
          <p:cNvPr id="197" name="TextBox 196">
            <a:extLst>
              <a:ext uri="{FF2B5EF4-FFF2-40B4-BE49-F238E27FC236}">
                <a16:creationId xmlns:a16="http://schemas.microsoft.com/office/drawing/2014/main" id="{7E556645-6DC0-F016-C783-15AC8C54D3FC}"/>
              </a:ext>
            </a:extLst>
          </p:cNvPr>
          <p:cNvSpPr txBox="1"/>
          <p:nvPr/>
        </p:nvSpPr>
        <p:spPr>
          <a:xfrm>
            <a:off x="4868067" y="5073181"/>
            <a:ext cx="1487264" cy="577081"/>
          </a:xfrm>
          <a:prstGeom prst="rect">
            <a:avLst/>
          </a:prstGeom>
          <a:noFill/>
        </p:spPr>
        <p:txBody>
          <a:bodyPr wrap="square" rtlCol="0">
            <a:spAutoFit/>
          </a:bodyPr>
          <a:lstStyle/>
          <a:p>
            <a:pPr algn="ctr"/>
            <a:r>
              <a:rPr lang="en-AU" sz="1050" i="1" dirty="0">
                <a:solidFill>
                  <a:srgbClr val="C00000"/>
                </a:solidFill>
              </a:rPr>
              <a:t>Target = increase in diversion rate (ie: reduce waste to landfill)</a:t>
            </a:r>
          </a:p>
        </p:txBody>
      </p:sp>
      <p:grpSp>
        <p:nvGrpSpPr>
          <p:cNvPr id="198" name="Group 197">
            <a:extLst>
              <a:ext uri="{FF2B5EF4-FFF2-40B4-BE49-F238E27FC236}">
                <a16:creationId xmlns:a16="http://schemas.microsoft.com/office/drawing/2014/main" id="{65635C10-91D2-A7AA-15C7-083C81AA975B}"/>
              </a:ext>
            </a:extLst>
          </p:cNvPr>
          <p:cNvGrpSpPr/>
          <p:nvPr/>
        </p:nvGrpSpPr>
        <p:grpSpPr>
          <a:xfrm>
            <a:off x="180131" y="979767"/>
            <a:ext cx="284400" cy="284400"/>
            <a:chOff x="3410859" y="819782"/>
            <a:chExt cx="284400" cy="284400"/>
          </a:xfrm>
        </p:grpSpPr>
        <p:sp>
          <p:nvSpPr>
            <p:cNvPr id="199" name="Oval 306">
              <a:extLst>
                <a:ext uri="{FF2B5EF4-FFF2-40B4-BE49-F238E27FC236}">
                  <a16:creationId xmlns:a16="http://schemas.microsoft.com/office/drawing/2014/main" id="{57332DBB-A381-8151-0EDA-7294190A6BFA}"/>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00" name="Straight Connector 199">
              <a:extLst>
                <a:ext uri="{FF2B5EF4-FFF2-40B4-BE49-F238E27FC236}">
                  <a16:creationId xmlns:a16="http://schemas.microsoft.com/office/drawing/2014/main" id="{CA919A29-E277-843F-49FD-BCEC167B101B}"/>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05" name="Group 204">
            <a:extLst>
              <a:ext uri="{FF2B5EF4-FFF2-40B4-BE49-F238E27FC236}">
                <a16:creationId xmlns:a16="http://schemas.microsoft.com/office/drawing/2014/main" id="{0667252F-BA64-F3BB-397E-B0293F18AEE5}"/>
              </a:ext>
            </a:extLst>
          </p:cNvPr>
          <p:cNvGrpSpPr>
            <a:grpSpLocks noChangeAspect="1"/>
          </p:cNvGrpSpPr>
          <p:nvPr/>
        </p:nvGrpSpPr>
        <p:grpSpPr>
          <a:xfrm>
            <a:off x="147944" y="2605919"/>
            <a:ext cx="318858" cy="285722"/>
            <a:chOff x="3343061" y="6674708"/>
            <a:chExt cx="1098164" cy="1098164"/>
          </a:xfrm>
        </p:grpSpPr>
        <p:sp>
          <p:nvSpPr>
            <p:cNvPr id="206" name="Oval 205">
              <a:extLst>
                <a:ext uri="{FF2B5EF4-FFF2-40B4-BE49-F238E27FC236}">
                  <a16:creationId xmlns:a16="http://schemas.microsoft.com/office/drawing/2014/main" id="{565B2E3F-369F-9A62-EF8C-318812E706C6}"/>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07" name="Rounded Rectangle 198">
              <a:extLst>
                <a:ext uri="{FF2B5EF4-FFF2-40B4-BE49-F238E27FC236}">
                  <a16:creationId xmlns:a16="http://schemas.microsoft.com/office/drawing/2014/main" id="{52B7D20F-BCDE-1885-2996-E5E651310056}"/>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08" name="Group 207">
            <a:extLst>
              <a:ext uri="{FF2B5EF4-FFF2-40B4-BE49-F238E27FC236}">
                <a16:creationId xmlns:a16="http://schemas.microsoft.com/office/drawing/2014/main" id="{EC02EC3F-FFA7-92FB-D91F-2F6F4D53DF26}"/>
              </a:ext>
            </a:extLst>
          </p:cNvPr>
          <p:cNvGrpSpPr>
            <a:grpSpLocks noChangeAspect="1"/>
          </p:cNvGrpSpPr>
          <p:nvPr/>
        </p:nvGrpSpPr>
        <p:grpSpPr>
          <a:xfrm>
            <a:off x="3333913" y="2886216"/>
            <a:ext cx="318858" cy="285722"/>
            <a:chOff x="3343061" y="6674708"/>
            <a:chExt cx="1098164" cy="1098164"/>
          </a:xfrm>
        </p:grpSpPr>
        <p:sp>
          <p:nvSpPr>
            <p:cNvPr id="209" name="Oval 208">
              <a:extLst>
                <a:ext uri="{FF2B5EF4-FFF2-40B4-BE49-F238E27FC236}">
                  <a16:creationId xmlns:a16="http://schemas.microsoft.com/office/drawing/2014/main" id="{8A8BECFE-534D-0260-C422-D678C0BD5A6C}"/>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10" name="Rounded Rectangle 198">
              <a:extLst>
                <a:ext uri="{FF2B5EF4-FFF2-40B4-BE49-F238E27FC236}">
                  <a16:creationId xmlns:a16="http://schemas.microsoft.com/office/drawing/2014/main" id="{160E872B-6A6A-B58F-682F-DD254DB68CA1}"/>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9" name="Rectangle 8">
            <a:extLst>
              <a:ext uri="{FF2B5EF4-FFF2-40B4-BE49-F238E27FC236}">
                <a16:creationId xmlns:a16="http://schemas.microsoft.com/office/drawing/2014/main" id="{3C24B05D-D4AE-0FA8-9289-88E5A546044F}"/>
              </a:ext>
            </a:extLst>
          </p:cNvPr>
          <p:cNvSpPr/>
          <p:nvPr/>
        </p:nvSpPr>
        <p:spPr>
          <a:xfrm>
            <a:off x="3423749" y="994225"/>
            <a:ext cx="3075598" cy="1819991"/>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3AD007B1-22D8-DB34-1F3D-F9881F72512B}"/>
              </a:ext>
            </a:extLst>
          </p:cNvPr>
          <p:cNvSpPr/>
          <p:nvPr/>
        </p:nvSpPr>
        <p:spPr>
          <a:xfrm>
            <a:off x="3725325" y="994224"/>
            <a:ext cx="2413982" cy="430887"/>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Percentage of nuisance and litter queries resolved</a:t>
            </a:r>
            <a:endParaRPr lang="en-AU" sz="1100" b="1" dirty="0">
              <a:solidFill>
                <a:schemeClr val="accent1"/>
              </a:solidFill>
              <a:effectLst/>
              <a:latin typeface="Garamond"/>
              <a:ea typeface="Times New Roman"/>
              <a:cs typeface="Times New Roman"/>
            </a:endParaRPr>
          </a:p>
        </p:txBody>
      </p:sp>
      <p:graphicFrame>
        <p:nvGraphicFramePr>
          <p:cNvPr id="11" name="Chart 10">
            <a:extLst>
              <a:ext uri="{FF2B5EF4-FFF2-40B4-BE49-F238E27FC236}">
                <a16:creationId xmlns:a16="http://schemas.microsoft.com/office/drawing/2014/main" id="{7D5C123C-E9D3-8029-8DEA-D4A8588B2139}"/>
              </a:ext>
            </a:extLst>
          </p:cNvPr>
          <p:cNvGraphicFramePr>
            <a:graphicFrameLocks noChangeAspect="1"/>
          </p:cNvGraphicFramePr>
          <p:nvPr>
            <p:extLst>
              <p:ext uri="{D42A27DB-BD31-4B8C-83A1-F6EECF244321}">
                <p14:modId xmlns:p14="http://schemas.microsoft.com/office/powerpoint/2010/main" val="4221123532"/>
              </p:ext>
            </p:extLst>
          </p:nvPr>
        </p:nvGraphicFramePr>
        <p:xfrm>
          <a:off x="3990827" y="1282256"/>
          <a:ext cx="780328" cy="780526"/>
        </p:xfrm>
        <a:graphic>
          <a:graphicData uri="http://schemas.openxmlformats.org/drawingml/2006/chart">
            <c:chart xmlns:c="http://schemas.openxmlformats.org/drawingml/2006/chart" xmlns:r="http://schemas.openxmlformats.org/officeDocument/2006/relationships" r:id="rId7"/>
          </a:graphicData>
        </a:graphic>
      </p:graphicFrame>
      <p:cxnSp>
        <p:nvCxnSpPr>
          <p:cNvPr id="16" name="Straight Connector 15">
            <a:extLst>
              <a:ext uri="{FF2B5EF4-FFF2-40B4-BE49-F238E27FC236}">
                <a16:creationId xmlns:a16="http://schemas.microsoft.com/office/drawing/2014/main" id="{A2CCFFCD-B50E-3866-15D8-EA00FC70200F}"/>
              </a:ext>
            </a:extLst>
          </p:cNvPr>
          <p:cNvCxnSpPr/>
          <p:nvPr/>
        </p:nvCxnSpPr>
        <p:spPr>
          <a:xfrm>
            <a:off x="4236735" y="1472380"/>
            <a:ext cx="35803" cy="663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3F144766-50C1-66CE-3871-F1DE7B31AF98}"/>
              </a:ext>
            </a:extLst>
          </p:cNvPr>
          <p:cNvSpPr txBox="1"/>
          <p:nvPr/>
        </p:nvSpPr>
        <p:spPr>
          <a:xfrm>
            <a:off x="4115183" y="1547039"/>
            <a:ext cx="539148" cy="253916"/>
          </a:xfrm>
          <a:prstGeom prst="rect">
            <a:avLst/>
          </a:prstGeom>
          <a:noFill/>
        </p:spPr>
        <p:txBody>
          <a:bodyPr wrap="square" rtlCol="0">
            <a:spAutoFit/>
          </a:bodyPr>
          <a:lstStyle/>
          <a:p>
            <a:pPr algn="ctr"/>
            <a:r>
              <a:rPr lang="en-US" sz="1050" b="1" dirty="0"/>
              <a:t>95%</a:t>
            </a:r>
            <a:endParaRPr lang="en-AU" sz="1050" b="1" dirty="0"/>
          </a:p>
        </p:txBody>
      </p:sp>
      <p:sp>
        <p:nvSpPr>
          <p:cNvPr id="20" name="TextBox 19">
            <a:extLst>
              <a:ext uri="{FF2B5EF4-FFF2-40B4-BE49-F238E27FC236}">
                <a16:creationId xmlns:a16="http://schemas.microsoft.com/office/drawing/2014/main" id="{92D7E15D-EE84-6917-3BFC-403B1D373CB1}"/>
              </a:ext>
            </a:extLst>
          </p:cNvPr>
          <p:cNvSpPr txBox="1"/>
          <p:nvPr/>
        </p:nvSpPr>
        <p:spPr>
          <a:xfrm>
            <a:off x="3642223" y="1331005"/>
            <a:ext cx="624876" cy="415498"/>
          </a:xfrm>
          <a:prstGeom prst="rect">
            <a:avLst/>
          </a:prstGeom>
          <a:noFill/>
        </p:spPr>
        <p:txBody>
          <a:bodyPr wrap="square" rtlCol="0">
            <a:spAutoFit/>
          </a:bodyPr>
          <a:lstStyle/>
          <a:p>
            <a:pPr algn="ctr"/>
            <a:r>
              <a:rPr lang="en-AU" sz="1050" i="1" dirty="0">
                <a:solidFill>
                  <a:srgbClr val="C00000"/>
                </a:solidFill>
              </a:rPr>
              <a:t>Target </a:t>
            </a:r>
          </a:p>
          <a:p>
            <a:pPr algn="ctr"/>
            <a:r>
              <a:rPr lang="en-AU" sz="1050" i="1" dirty="0">
                <a:solidFill>
                  <a:srgbClr val="C00000"/>
                </a:solidFill>
              </a:rPr>
              <a:t>≥ 90% </a:t>
            </a:r>
          </a:p>
        </p:txBody>
      </p:sp>
      <p:graphicFrame>
        <p:nvGraphicFramePr>
          <p:cNvPr id="21" name="Chart 20">
            <a:extLst>
              <a:ext uri="{FF2B5EF4-FFF2-40B4-BE49-F238E27FC236}">
                <a16:creationId xmlns:a16="http://schemas.microsoft.com/office/drawing/2014/main" id="{46014D54-E151-1A87-1931-277C7DB914F1}"/>
              </a:ext>
            </a:extLst>
          </p:cNvPr>
          <p:cNvGraphicFramePr/>
          <p:nvPr>
            <p:extLst>
              <p:ext uri="{D42A27DB-BD31-4B8C-83A1-F6EECF244321}">
                <p14:modId xmlns:p14="http://schemas.microsoft.com/office/powerpoint/2010/main" val="3179377372"/>
              </p:ext>
            </p:extLst>
          </p:nvPr>
        </p:nvGraphicFramePr>
        <p:xfrm>
          <a:off x="4836682" y="1411984"/>
          <a:ext cx="1385728" cy="930488"/>
        </p:xfrm>
        <a:graphic>
          <a:graphicData uri="http://schemas.openxmlformats.org/drawingml/2006/chart">
            <c:chart xmlns:c="http://schemas.openxmlformats.org/drawingml/2006/chart" xmlns:r="http://schemas.openxmlformats.org/officeDocument/2006/relationships" r:id="rId8"/>
          </a:graphicData>
        </a:graphic>
      </p:graphicFrame>
      <p:sp>
        <p:nvSpPr>
          <p:cNvPr id="8" name="Rectangle 7">
            <a:extLst>
              <a:ext uri="{FF2B5EF4-FFF2-40B4-BE49-F238E27FC236}">
                <a16:creationId xmlns:a16="http://schemas.microsoft.com/office/drawing/2014/main" id="{67E322D9-A4E5-DC9D-39ED-538FDC869B49}"/>
              </a:ext>
            </a:extLst>
          </p:cNvPr>
          <p:cNvSpPr/>
          <p:nvPr/>
        </p:nvSpPr>
        <p:spPr>
          <a:xfrm>
            <a:off x="3524827" y="2286428"/>
            <a:ext cx="2984246" cy="400110"/>
          </a:xfrm>
          <a:prstGeom prst="rect">
            <a:avLst/>
          </a:prstGeom>
        </p:spPr>
        <p:txBody>
          <a:bodyPr wrap="square">
            <a:spAutoFit/>
          </a:bodyPr>
          <a:lstStyle/>
          <a:p>
            <a:r>
              <a:rPr lang="en-US" sz="1000" dirty="0"/>
              <a:t>Unresolved CRMs relate to Health (4), Open Space/Civil (10) and Development compliance (1).</a:t>
            </a:r>
            <a:endParaRPr lang="en-US" sz="1000" dirty="0">
              <a:effectLst/>
            </a:endParaRPr>
          </a:p>
        </p:txBody>
      </p:sp>
      <p:grpSp>
        <p:nvGrpSpPr>
          <p:cNvPr id="18" name="Group 17">
            <a:extLst>
              <a:ext uri="{FF2B5EF4-FFF2-40B4-BE49-F238E27FC236}">
                <a16:creationId xmlns:a16="http://schemas.microsoft.com/office/drawing/2014/main" id="{E77F87E3-06A3-4CA6-CF45-B75B6BB897E3}"/>
              </a:ext>
            </a:extLst>
          </p:cNvPr>
          <p:cNvGrpSpPr>
            <a:grpSpLocks noChangeAspect="1"/>
          </p:cNvGrpSpPr>
          <p:nvPr/>
        </p:nvGrpSpPr>
        <p:grpSpPr>
          <a:xfrm>
            <a:off x="3323254" y="939969"/>
            <a:ext cx="318858" cy="285722"/>
            <a:chOff x="3343061" y="6674708"/>
            <a:chExt cx="1098164" cy="1098164"/>
          </a:xfrm>
        </p:grpSpPr>
        <p:sp>
          <p:nvSpPr>
            <p:cNvPr id="60" name="Oval 59">
              <a:extLst>
                <a:ext uri="{FF2B5EF4-FFF2-40B4-BE49-F238E27FC236}">
                  <a16:creationId xmlns:a16="http://schemas.microsoft.com/office/drawing/2014/main" id="{4BCD348B-39DC-55B4-549E-5180496DBF43}"/>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8" name="Rounded Rectangle 198">
              <a:extLst>
                <a:ext uri="{FF2B5EF4-FFF2-40B4-BE49-F238E27FC236}">
                  <a16:creationId xmlns:a16="http://schemas.microsoft.com/office/drawing/2014/main" id="{B1583380-C19C-2153-03D7-B508D04ACBDD}"/>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32" name="Rectangle 31">
            <a:extLst>
              <a:ext uri="{FF2B5EF4-FFF2-40B4-BE49-F238E27FC236}">
                <a16:creationId xmlns:a16="http://schemas.microsoft.com/office/drawing/2014/main" id="{446495A4-5F23-BFDE-4857-EB2ED44EED19}"/>
              </a:ext>
            </a:extLst>
          </p:cNvPr>
          <p:cNvSpPr/>
          <p:nvPr/>
        </p:nvSpPr>
        <p:spPr>
          <a:xfrm>
            <a:off x="245865" y="3952582"/>
            <a:ext cx="3009216" cy="1395222"/>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4" name="Rectangle 53">
            <a:extLst>
              <a:ext uri="{FF2B5EF4-FFF2-40B4-BE49-F238E27FC236}">
                <a16:creationId xmlns:a16="http://schemas.microsoft.com/office/drawing/2014/main" id="{899AD39C-7D7A-2B15-8CF5-26012F588D6F}"/>
              </a:ext>
            </a:extLst>
          </p:cNvPr>
          <p:cNvSpPr/>
          <p:nvPr/>
        </p:nvSpPr>
        <p:spPr>
          <a:xfrm>
            <a:off x="398543" y="3952581"/>
            <a:ext cx="2736446" cy="430887"/>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Tonnes of green organics collected on Green organics days</a:t>
            </a:r>
            <a:endParaRPr lang="en-AU" sz="1100" b="1" dirty="0">
              <a:solidFill>
                <a:schemeClr val="accent1"/>
              </a:solidFill>
              <a:effectLst/>
              <a:latin typeface="Garamond"/>
              <a:ea typeface="Times New Roman"/>
              <a:cs typeface="Times New Roman"/>
            </a:endParaRPr>
          </a:p>
        </p:txBody>
      </p:sp>
      <p:graphicFrame>
        <p:nvGraphicFramePr>
          <p:cNvPr id="55" name="Chart 54">
            <a:extLst>
              <a:ext uri="{FF2B5EF4-FFF2-40B4-BE49-F238E27FC236}">
                <a16:creationId xmlns:a16="http://schemas.microsoft.com/office/drawing/2014/main" id="{03C29616-105D-A2CC-2C01-861DEE03749F}"/>
              </a:ext>
            </a:extLst>
          </p:cNvPr>
          <p:cNvGraphicFramePr>
            <a:graphicFrameLocks noChangeAspect="1"/>
          </p:cNvGraphicFramePr>
          <p:nvPr>
            <p:extLst>
              <p:ext uri="{D42A27DB-BD31-4B8C-83A1-F6EECF244321}">
                <p14:modId xmlns:p14="http://schemas.microsoft.com/office/powerpoint/2010/main" val="2119914929"/>
              </p:ext>
            </p:extLst>
          </p:nvPr>
        </p:nvGraphicFramePr>
        <p:xfrm>
          <a:off x="857344" y="4304928"/>
          <a:ext cx="780328" cy="780526"/>
        </p:xfrm>
        <a:graphic>
          <a:graphicData uri="http://schemas.openxmlformats.org/drawingml/2006/chart">
            <c:chart xmlns:c="http://schemas.openxmlformats.org/drawingml/2006/chart" xmlns:r="http://schemas.openxmlformats.org/officeDocument/2006/relationships" r:id="rId9"/>
          </a:graphicData>
        </a:graphic>
      </p:graphicFrame>
      <p:cxnSp>
        <p:nvCxnSpPr>
          <p:cNvPr id="56" name="Straight Connector 55">
            <a:extLst>
              <a:ext uri="{FF2B5EF4-FFF2-40B4-BE49-F238E27FC236}">
                <a16:creationId xmlns:a16="http://schemas.microsoft.com/office/drawing/2014/main" id="{A7133E28-82A3-4701-4468-635D97123425}"/>
              </a:ext>
            </a:extLst>
          </p:cNvPr>
          <p:cNvCxnSpPr/>
          <p:nvPr/>
        </p:nvCxnSpPr>
        <p:spPr>
          <a:xfrm flipH="1">
            <a:off x="995004" y="4694006"/>
            <a:ext cx="64526"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EED7C2D7-EF47-8855-2158-0332035C9966}"/>
              </a:ext>
            </a:extLst>
          </p:cNvPr>
          <p:cNvSpPr txBox="1"/>
          <p:nvPr/>
        </p:nvSpPr>
        <p:spPr>
          <a:xfrm>
            <a:off x="1045779" y="4567324"/>
            <a:ext cx="552039" cy="261610"/>
          </a:xfrm>
          <a:prstGeom prst="rect">
            <a:avLst/>
          </a:prstGeom>
          <a:noFill/>
        </p:spPr>
        <p:txBody>
          <a:bodyPr wrap="square" rtlCol="0">
            <a:spAutoFit/>
          </a:bodyPr>
          <a:lstStyle/>
          <a:p>
            <a:r>
              <a:rPr lang="en-US" sz="1050" b="1" dirty="0"/>
              <a:t>551</a:t>
            </a:r>
            <a:endParaRPr lang="en-AU" sz="1050" b="1" dirty="0"/>
          </a:p>
        </p:txBody>
      </p:sp>
      <p:sp>
        <p:nvSpPr>
          <p:cNvPr id="58" name="TextBox 57">
            <a:extLst>
              <a:ext uri="{FF2B5EF4-FFF2-40B4-BE49-F238E27FC236}">
                <a16:creationId xmlns:a16="http://schemas.microsoft.com/office/drawing/2014/main" id="{D65C7DF8-4A42-4878-68F8-3D11E4785D65}"/>
              </a:ext>
            </a:extLst>
          </p:cNvPr>
          <p:cNvSpPr txBox="1"/>
          <p:nvPr/>
        </p:nvSpPr>
        <p:spPr>
          <a:xfrm>
            <a:off x="296301" y="4524099"/>
            <a:ext cx="696114" cy="577081"/>
          </a:xfrm>
          <a:prstGeom prst="rect">
            <a:avLst/>
          </a:prstGeom>
          <a:noFill/>
        </p:spPr>
        <p:txBody>
          <a:bodyPr wrap="square" rtlCol="0">
            <a:spAutoFit/>
          </a:bodyPr>
          <a:lstStyle/>
          <a:p>
            <a:pPr algn="ctr"/>
            <a:r>
              <a:rPr lang="en-AU" sz="1050" i="1" dirty="0">
                <a:solidFill>
                  <a:srgbClr val="C00000"/>
                </a:solidFill>
              </a:rPr>
              <a:t>Target </a:t>
            </a:r>
          </a:p>
          <a:p>
            <a:pPr algn="ctr"/>
            <a:r>
              <a:rPr lang="en-AU" sz="1050" i="1" dirty="0">
                <a:solidFill>
                  <a:srgbClr val="C00000"/>
                </a:solidFill>
              </a:rPr>
              <a:t>≥ 150 per quarter </a:t>
            </a:r>
          </a:p>
        </p:txBody>
      </p:sp>
      <p:graphicFrame>
        <p:nvGraphicFramePr>
          <p:cNvPr id="59" name="Chart 58">
            <a:extLst>
              <a:ext uri="{FF2B5EF4-FFF2-40B4-BE49-F238E27FC236}">
                <a16:creationId xmlns:a16="http://schemas.microsoft.com/office/drawing/2014/main" id="{B149502E-B7A3-2027-AC9E-CDC31423E978}"/>
              </a:ext>
            </a:extLst>
          </p:cNvPr>
          <p:cNvGraphicFramePr/>
          <p:nvPr>
            <p:extLst>
              <p:ext uri="{D42A27DB-BD31-4B8C-83A1-F6EECF244321}">
                <p14:modId xmlns:p14="http://schemas.microsoft.com/office/powerpoint/2010/main" val="1773208431"/>
              </p:ext>
            </p:extLst>
          </p:nvPr>
        </p:nvGraphicFramePr>
        <p:xfrm>
          <a:off x="1665734" y="4336592"/>
          <a:ext cx="1459847" cy="1289533"/>
        </p:xfrm>
        <a:graphic>
          <a:graphicData uri="http://schemas.openxmlformats.org/drawingml/2006/chart">
            <c:chart xmlns:c="http://schemas.openxmlformats.org/drawingml/2006/chart" xmlns:r="http://schemas.openxmlformats.org/officeDocument/2006/relationships" r:id="rId10"/>
          </a:graphicData>
        </a:graphic>
      </p:graphicFrame>
      <p:grpSp>
        <p:nvGrpSpPr>
          <p:cNvPr id="30" name="Group 29">
            <a:extLst>
              <a:ext uri="{FF2B5EF4-FFF2-40B4-BE49-F238E27FC236}">
                <a16:creationId xmlns:a16="http://schemas.microsoft.com/office/drawing/2014/main" id="{A0A710C4-A003-C091-5EC5-7C65D8885103}"/>
              </a:ext>
            </a:extLst>
          </p:cNvPr>
          <p:cNvGrpSpPr>
            <a:grpSpLocks noChangeAspect="1"/>
          </p:cNvGrpSpPr>
          <p:nvPr/>
        </p:nvGrpSpPr>
        <p:grpSpPr>
          <a:xfrm>
            <a:off x="128073" y="3876207"/>
            <a:ext cx="318858" cy="285722"/>
            <a:chOff x="3343061" y="6674708"/>
            <a:chExt cx="1098164" cy="1098164"/>
          </a:xfrm>
        </p:grpSpPr>
        <p:sp>
          <p:nvSpPr>
            <p:cNvPr id="36" name="Oval 35">
              <a:extLst>
                <a:ext uri="{FF2B5EF4-FFF2-40B4-BE49-F238E27FC236}">
                  <a16:creationId xmlns:a16="http://schemas.microsoft.com/office/drawing/2014/main" id="{B2D6C9D5-918D-DB2B-08DB-817FBDAE549A}"/>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2" name="Rounded Rectangle 198">
              <a:extLst>
                <a:ext uri="{FF2B5EF4-FFF2-40B4-BE49-F238E27FC236}">
                  <a16:creationId xmlns:a16="http://schemas.microsoft.com/office/drawing/2014/main" id="{23B815E6-3387-F7CE-E3EC-BCB27E786231}"/>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aphicFrame>
        <p:nvGraphicFramePr>
          <p:cNvPr id="22" name="Chart 21">
            <a:extLst>
              <a:ext uri="{FF2B5EF4-FFF2-40B4-BE49-F238E27FC236}">
                <a16:creationId xmlns:a16="http://schemas.microsoft.com/office/drawing/2014/main" id="{F4F63175-95C5-8B41-1855-CD7E63840821}"/>
              </a:ext>
            </a:extLst>
          </p:cNvPr>
          <p:cNvGraphicFramePr/>
          <p:nvPr>
            <p:extLst>
              <p:ext uri="{D42A27DB-BD31-4B8C-83A1-F6EECF244321}">
                <p14:modId xmlns:p14="http://schemas.microsoft.com/office/powerpoint/2010/main" val="2916297505"/>
              </p:ext>
            </p:extLst>
          </p:nvPr>
        </p:nvGraphicFramePr>
        <p:xfrm>
          <a:off x="3682139" y="4889220"/>
          <a:ext cx="1239782" cy="901916"/>
        </p:xfrm>
        <a:graphic>
          <a:graphicData uri="http://schemas.openxmlformats.org/drawingml/2006/chart">
            <c:chart xmlns:c="http://schemas.openxmlformats.org/drawingml/2006/chart" xmlns:r="http://schemas.openxmlformats.org/officeDocument/2006/relationships" r:id="rId11"/>
          </a:graphicData>
        </a:graphic>
      </p:graphicFrame>
      <p:cxnSp>
        <p:nvCxnSpPr>
          <p:cNvPr id="193" name="Straight Connector 192">
            <a:extLst>
              <a:ext uri="{FF2B5EF4-FFF2-40B4-BE49-F238E27FC236}">
                <a16:creationId xmlns:a16="http://schemas.microsoft.com/office/drawing/2014/main" id="{7B79D193-AE8F-753A-43BD-0004A1E41CE0}"/>
              </a:ext>
            </a:extLst>
          </p:cNvPr>
          <p:cNvCxnSpPr>
            <a:cxnSpLocks/>
          </p:cNvCxnSpPr>
          <p:nvPr/>
        </p:nvCxnSpPr>
        <p:spPr>
          <a:xfrm flipH="1">
            <a:off x="3774172" y="5169024"/>
            <a:ext cx="1133544"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3" name="Group 22">
            <a:extLst>
              <a:ext uri="{FF2B5EF4-FFF2-40B4-BE49-F238E27FC236}">
                <a16:creationId xmlns:a16="http://schemas.microsoft.com/office/drawing/2014/main" id="{BEB93432-1028-17E4-796B-70D7CDA375FD}"/>
              </a:ext>
            </a:extLst>
          </p:cNvPr>
          <p:cNvGrpSpPr>
            <a:grpSpLocks noChangeAspect="1"/>
          </p:cNvGrpSpPr>
          <p:nvPr/>
        </p:nvGrpSpPr>
        <p:grpSpPr>
          <a:xfrm>
            <a:off x="3291910" y="4480847"/>
            <a:ext cx="318858" cy="285722"/>
            <a:chOff x="3343061" y="6674708"/>
            <a:chExt cx="1098164" cy="1098164"/>
          </a:xfrm>
        </p:grpSpPr>
        <p:sp>
          <p:nvSpPr>
            <p:cNvPr id="24" name="Oval 23">
              <a:extLst>
                <a:ext uri="{FF2B5EF4-FFF2-40B4-BE49-F238E27FC236}">
                  <a16:creationId xmlns:a16="http://schemas.microsoft.com/office/drawing/2014/main" id="{D61B77AF-61EE-8109-C0FE-9C826AA5C35C}"/>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5" name="Rounded Rectangle 198">
              <a:extLst>
                <a:ext uri="{FF2B5EF4-FFF2-40B4-BE49-F238E27FC236}">
                  <a16:creationId xmlns:a16="http://schemas.microsoft.com/office/drawing/2014/main" id="{98BB8876-A906-4ACA-017B-AA91B311EA4F}"/>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26" name="Rectangle 25">
            <a:extLst>
              <a:ext uri="{FF2B5EF4-FFF2-40B4-BE49-F238E27FC236}">
                <a16:creationId xmlns:a16="http://schemas.microsoft.com/office/drawing/2014/main" id="{0FEAD2F0-7C07-815F-45DF-5B52F36C2B4D}"/>
              </a:ext>
            </a:extLst>
          </p:cNvPr>
          <p:cNvSpPr/>
          <p:nvPr/>
        </p:nvSpPr>
        <p:spPr>
          <a:xfrm>
            <a:off x="226586" y="5531002"/>
            <a:ext cx="3028495" cy="2000744"/>
          </a:xfrm>
          <a:prstGeom prst="rect">
            <a:avLst/>
          </a:prstGeom>
          <a:solidFill>
            <a:schemeClr val="bg1"/>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Rectangle 26">
            <a:extLst>
              <a:ext uri="{FF2B5EF4-FFF2-40B4-BE49-F238E27FC236}">
                <a16:creationId xmlns:a16="http://schemas.microsoft.com/office/drawing/2014/main" id="{E5E2FFAF-665B-89E7-BD29-402F7B6267C3}"/>
              </a:ext>
            </a:extLst>
          </p:cNvPr>
          <p:cNvSpPr/>
          <p:nvPr/>
        </p:nvSpPr>
        <p:spPr>
          <a:xfrm>
            <a:off x="333592" y="5517760"/>
            <a:ext cx="2830378" cy="430887"/>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Number of community education actions delivered – actioned vs planned</a:t>
            </a:r>
            <a:endParaRPr lang="en-AU" sz="1100" b="1" dirty="0">
              <a:solidFill>
                <a:schemeClr val="accent1"/>
              </a:solidFill>
              <a:effectLst/>
              <a:latin typeface="Garamond"/>
              <a:ea typeface="Times New Roman"/>
              <a:cs typeface="Times New Roman"/>
            </a:endParaRPr>
          </a:p>
        </p:txBody>
      </p:sp>
      <p:graphicFrame>
        <p:nvGraphicFramePr>
          <p:cNvPr id="28" name="Chart 27">
            <a:extLst>
              <a:ext uri="{FF2B5EF4-FFF2-40B4-BE49-F238E27FC236}">
                <a16:creationId xmlns:a16="http://schemas.microsoft.com/office/drawing/2014/main" id="{70A9245F-8A2C-153D-F67C-838F3FEA3F1A}"/>
              </a:ext>
            </a:extLst>
          </p:cNvPr>
          <p:cNvGraphicFramePr>
            <a:graphicFrameLocks noChangeAspect="1"/>
          </p:cNvGraphicFramePr>
          <p:nvPr>
            <p:extLst>
              <p:ext uri="{D42A27DB-BD31-4B8C-83A1-F6EECF244321}">
                <p14:modId xmlns:p14="http://schemas.microsoft.com/office/powerpoint/2010/main" val="2122746740"/>
              </p:ext>
            </p:extLst>
          </p:nvPr>
        </p:nvGraphicFramePr>
        <p:xfrm>
          <a:off x="308330" y="5875402"/>
          <a:ext cx="780328" cy="780526"/>
        </p:xfrm>
        <a:graphic>
          <a:graphicData uri="http://schemas.openxmlformats.org/drawingml/2006/chart">
            <c:chart xmlns:c="http://schemas.openxmlformats.org/drawingml/2006/chart" xmlns:r="http://schemas.openxmlformats.org/officeDocument/2006/relationships" r:id="rId12"/>
          </a:graphicData>
        </a:graphic>
      </p:graphicFrame>
      <p:cxnSp>
        <p:nvCxnSpPr>
          <p:cNvPr id="29" name="Straight Connector 28">
            <a:extLst>
              <a:ext uri="{FF2B5EF4-FFF2-40B4-BE49-F238E27FC236}">
                <a16:creationId xmlns:a16="http://schemas.microsoft.com/office/drawing/2014/main" id="{C19192BA-EE02-43F7-54A8-44A2C853C03D}"/>
              </a:ext>
            </a:extLst>
          </p:cNvPr>
          <p:cNvCxnSpPr/>
          <p:nvPr/>
        </p:nvCxnSpPr>
        <p:spPr>
          <a:xfrm>
            <a:off x="811731" y="6401051"/>
            <a:ext cx="47465" cy="612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5BD74632-4C34-A741-D4F7-906A2E57D27A}"/>
              </a:ext>
            </a:extLst>
          </p:cNvPr>
          <p:cNvSpPr txBox="1"/>
          <p:nvPr/>
        </p:nvSpPr>
        <p:spPr>
          <a:xfrm>
            <a:off x="458930" y="6139515"/>
            <a:ext cx="495874" cy="253916"/>
          </a:xfrm>
          <a:prstGeom prst="rect">
            <a:avLst/>
          </a:prstGeom>
          <a:noFill/>
        </p:spPr>
        <p:txBody>
          <a:bodyPr wrap="square" rtlCol="0">
            <a:spAutoFit/>
          </a:bodyPr>
          <a:lstStyle/>
          <a:p>
            <a:pPr algn="ctr"/>
            <a:r>
              <a:rPr lang="en-US" sz="1050" b="1" dirty="0"/>
              <a:t>15</a:t>
            </a:r>
            <a:endParaRPr lang="en-AU" sz="1050" b="1" dirty="0"/>
          </a:p>
        </p:txBody>
      </p:sp>
      <p:sp>
        <p:nvSpPr>
          <p:cNvPr id="33" name="TextBox 32">
            <a:extLst>
              <a:ext uri="{FF2B5EF4-FFF2-40B4-BE49-F238E27FC236}">
                <a16:creationId xmlns:a16="http://schemas.microsoft.com/office/drawing/2014/main" id="{989D9CC0-C95E-EDA5-555C-F72830042820}"/>
              </a:ext>
            </a:extLst>
          </p:cNvPr>
          <p:cNvSpPr txBox="1"/>
          <p:nvPr/>
        </p:nvSpPr>
        <p:spPr>
          <a:xfrm>
            <a:off x="731514" y="6328470"/>
            <a:ext cx="936104" cy="415498"/>
          </a:xfrm>
          <a:prstGeom prst="rect">
            <a:avLst/>
          </a:prstGeom>
          <a:noFill/>
        </p:spPr>
        <p:txBody>
          <a:bodyPr wrap="square" rtlCol="0">
            <a:spAutoFit/>
          </a:bodyPr>
          <a:lstStyle/>
          <a:p>
            <a:pPr algn="ctr"/>
            <a:r>
              <a:rPr lang="en-AU" sz="1050" i="1" dirty="0">
                <a:solidFill>
                  <a:srgbClr val="C00000"/>
                </a:solidFill>
              </a:rPr>
              <a:t>Annual Target ≥ 6                  </a:t>
            </a:r>
          </a:p>
        </p:txBody>
      </p:sp>
      <p:graphicFrame>
        <p:nvGraphicFramePr>
          <p:cNvPr id="34" name="Chart 33">
            <a:extLst>
              <a:ext uri="{FF2B5EF4-FFF2-40B4-BE49-F238E27FC236}">
                <a16:creationId xmlns:a16="http://schemas.microsoft.com/office/drawing/2014/main" id="{547831C4-E5B5-18D1-D859-1B0884028CE6}"/>
              </a:ext>
            </a:extLst>
          </p:cNvPr>
          <p:cNvGraphicFramePr/>
          <p:nvPr>
            <p:extLst>
              <p:ext uri="{D42A27DB-BD31-4B8C-83A1-F6EECF244321}">
                <p14:modId xmlns:p14="http://schemas.microsoft.com/office/powerpoint/2010/main" val="3804762345"/>
              </p:ext>
            </p:extLst>
          </p:nvPr>
        </p:nvGraphicFramePr>
        <p:xfrm>
          <a:off x="1666991" y="5906851"/>
          <a:ext cx="1459847" cy="1145727"/>
        </p:xfrm>
        <a:graphic>
          <a:graphicData uri="http://schemas.openxmlformats.org/drawingml/2006/chart">
            <c:chart xmlns:c="http://schemas.openxmlformats.org/drawingml/2006/chart" xmlns:r="http://schemas.openxmlformats.org/officeDocument/2006/relationships" r:id="rId13"/>
          </a:graphicData>
        </a:graphic>
      </p:graphicFrame>
      <p:grpSp>
        <p:nvGrpSpPr>
          <p:cNvPr id="61" name="Group 60">
            <a:extLst>
              <a:ext uri="{FF2B5EF4-FFF2-40B4-BE49-F238E27FC236}">
                <a16:creationId xmlns:a16="http://schemas.microsoft.com/office/drawing/2014/main" id="{E5467B9D-E85C-AF3C-4122-4251E6B2CB70}"/>
              </a:ext>
            </a:extLst>
          </p:cNvPr>
          <p:cNvGrpSpPr>
            <a:grpSpLocks noChangeAspect="1"/>
          </p:cNvGrpSpPr>
          <p:nvPr/>
        </p:nvGrpSpPr>
        <p:grpSpPr>
          <a:xfrm>
            <a:off x="120587" y="5512309"/>
            <a:ext cx="318858" cy="285722"/>
            <a:chOff x="3343061" y="6674708"/>
            <a:chExt cx="1098164" cy="1098164"/>
          </a:xfrm>
        </p:grpSpPr>
        <p:sp>
          <p:nvSpPr>
            <p:cNvPr id="62" name="Oval 61">
              <a:extLst>
                <a:ext uri="{FF2B5EF4-FFF2-40B4-BE49-F238E27FC236}">
                  <a16:creationId xmlns:a16="http://schemas.microsoft.com/office/drawing/2014/main" id="{AF517C99-DC27-85E5-5C2E-2C7AA478294E}"/>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3" name="Rounded Rectangle 198">
              <a:extLst>
                <a:ext uri="{FF2B5EF4-FFF2-40B4-BE49-F238E27FC236}">
                  <a16:creationId xmlns:a16="http://schemas.microsoft.com/office/drawing/2014/main" id="{FD1FF850-457E-F36E-8843-C795065C169C}"/>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35" name="Rectangle 34">
            <a:extLst>
              <a:ext uri="{FF2B5EF4-FFF2-40B4-BE49-F238E27FC236}">
                <a16:creationId xmlns:a16="http://schemas.microsoft.com/office/drawing/2014/main" id="{CF07ECCC-509E-8286-BA33-06A6D7C1171C}"/>
              </a:ext>
            </a:extLst>
          </p:cNvPr>
          <p:cNvSpPr/>
          <p:nvPr/>
        </p:nvSpPr>
        <p:spPr>
          <a:xfrm>
            <a:off x="382560" y="6848100"/>
            <a:ext cx="2752429" cy="707886"/>
          </a:xfrm>
          <a:prstGeom prst="rect">
            <a:avLst/>
          </a:prstGeom>
        </p:spPr>
        <p:txBody>
          <a:bodyPr wrap="square">
            <a:spAutoFit/>
          </a:bodyPr>
          <a:lstStyle/>
          <a:p>
            <a:r>
              <a:rPr lang="en-US" sz="1000" dirty="0"/>
              <a:t>Five education events have been held, including Give a Sheet drop off, attending Birdwood Farm Day with education stall and a bus tour of recycling facilities.</a:t>
            </a:r>
            <a:endParaRPr lang="en-US" sz="1000" dirty="0">
              <a:effectLst/>
            </a:endParaRPr>
          </a:p>
        </p:txBody>
      </p:sp>
    </p:spTree>
    <p:extLst>
      <p:ext uri="{BB962C8B-B14F-4D97-AF65-F5344CB8AC3E}">
        <p14:creationId xmlns:p14="http://schemas.microsoft.com/office/powerpoint/2010/main" val="365581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B0F4F07-0B4A-807F-C0E2-441268A72905}"/>
              </a:ext>
            </a:extLst>
          </p:cNvPr>
          <p:cNvSpPr/>
          <p:nvPr/>
        </p:nvSpPr>
        <p:spPr>
          <a:xfrm>
            <a:off x="190759" y="4808984"/>
            <a:ext cx="6480175" cy="1372290"/>
          </a:xfrm>
          <a:prstGeom prst="rect">
            <a:avLst/>
          </a:prstGeom>
          <a:gradFill flip="none" rotWithShape="1">
            <a:gsLst>
              <a:gs pos="40000">
                <a:schemeClr val="bg1"/>
              </a:gs>
              <a:gs pos="100000">
                <a:srgbClr val="AADAD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2" name="Picture 1"/>
          <p:cNvPicPr>
            <a:picLocks noChangeAspect="1"/>
          </p:cNvPicPr>
          <p:nvPr/>
        </p:nvPicPr>
        <p:blipFill>
          <a:blip r:embed="rId2"/>
          <a:stretch>
            <a:fillRect/>
          </a:stretch>
        </p:blipFill>
        <p:spPr>
          <a:xfrm>
            <a:off x="116632" y="56456"/>
            <a:ext cx="4752528" cy="469294"/>
          </a:xfrm>
          <a:prstGeom prst="rect">
            <a:avLst/>
          </a:prstGeom>
        </p:spPr>
      </p:pic>
      <p:sp>
        <p:nvSpPr>
          <p:cNvPr id="3" name="Rectangle 2"/>
          <p:cNvSpPr/>
          <p:nvPr/>
        </p:nvSpPr>
        <p:spPr>
          <a:xfrm>
            <a:off x="188912" y="556374"/>
            <a:ext cx="6480175" cy="1372290"/>
          </a:xfrm>
          <a:prstGeom prst="rect">
            <a:avLst/>
          </a:prstGeom>
          <a:gradFill flip="none" rotWithShape="1">
            <a:gsLst>
              <a:gs pos="40000">
                <a:schemeClr val="bg1"/>
              </a:gs>
              <a:gs pos="100000">
                <a:srgbClr val="AADAD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TextBox 4"/>
          <p:cNvSpPr txBox="1"/>
          <p:nvPr/>
        </p:nvSpPr>
        <p:spPr>
          <a:xfrm>
            <a:off x="249474" y="560512"/>
            <a:ext cx="928396" cy="307777"/>
          </a:xfrm>
          <a:prstGeom prst="rect">
            <a:avLst/>
          </a:prstGeom>
          <a:noFill/>
        </p:spPr>
        <p:txBody>
          <a:bodyPr wrap="none" rtlCol="0">
            <a:spAutoFit/>
          </a:bodyPr>
          <a:lstStyle/>
          <a:p>
            <a:r>
              <a:rPr lang="en-US" sz="1400" b="1" dirty="0">
                <a:solidFill>
                  <a:schemeClr val="accent1"/>
                </a:solidFill>
              </a:rPr>
              <a:t>Highlights</a:t>
            </a:r>
            <a:endParaRPr lang="en-AU" sz="1400" b="1" dirty="0">
              <a:solidFill>
                <a:schemeClr val="accent1"/>
              </a:solidFill>
            </a:endParaRPr>
          </a:p>
        </p:txBody>
      </p:sp>
      <p:sp>
        <p:nvSpPr>
          <p:cNvPr id="8" name="Rectangle 7"/>
          <p:cNvSpPr/>
          <p:nvPr/>
        </p:nvSpPr>
        <p:spPr>
          <a:xfrm>
            <a:off x="391164" y="848544"/>
            <a:ext cx="3037836" cy="3801041"/>
          </a:xfrm>
          <a:prstGeom prst="rect">
            <a:avLst/>
          </a:prstGeom>
        </p:spPr>
        <p:txBody>
          <a:bodyPr wrap="square">
            <a:spAutoFit/>
          </a:bodyPr>
          <a:lstStyle/>
          <a:p>
            <a:r>
              <a:rPr lang="en-US" sz="1100" b="1" dirty="0">
                <a:solidFill>
                  <a:srgbClr val="000000"/>
                </a:solidFill>
                <a:latin typeface="Calibri" panose="020F0502020204030204" pitchFamily="34" charset="0"/>
              </a:rPr>
              <a:t>Representation review</a:t>
            </a:r>
          </a:p>
          <a:p>
            <a:pPr marL="171450" indent="-171450">
              <a:spcAft>
                <a:spcPts val="600"/>
              </a:spcAft>
              <a:buFont typeface="Arial" panose="020B0604020202020204" pitchFamily="34" charset="0"/>
              <a:buChar char="•"/>
            </a:pPr>
            <a:r>
              <a:rPr lang="en-US" sz="1100" dirty="0"/>
              <a:t>CL Rowe and Associates have been appointed to conduct the representation review anticipated to commence in August.</a:t>
            </a:r>
          </a:p>
          <a:p>
            <a:r>
              <a:rPr lang="en-US" sz="1100" b="1" dirty="0"/>
              <a:t>Building &amp; swimming pool compliance inspections</a:t>
            </a:r>
          </a:p>
          <a:p>
            <a:pPr marL="171450" indent="-171450">
              <a:spcAft>
                <a:spcPts val="600"/>
              </a:spcAft>
              <a:buFont typeface="Arial" panose="020B0604020202020204" pitchFamily="34" charset="0"/>
              <a:buChar char="•"/>
            </a:pPr>
            <a:r>
              <a:rPr lang="en-US" sz="1100" dirty="0"/>
              <a:t>88 inspections of new developments have been undertaken.  Of the 88 inspections, 19 were inspections of swimming pools.</a:t>
            </a:r>
          </a:p>
          <a:p>
            <a:r>
              <a:rPr lang="en-US" sz="1100" b="1" dirty="0"/>
              <a:t>Corporate Planning and Performance</a:t>
            </a:r>
          </a:p>
          <a:p>
            <a:pPr marL="171450" indent="-171450">
              <a:buFont typeface="Arial" panose="020B0604020202020204" pitchFamily="34" charset="0"/>
              <a:buChar char="•"/>
            </a:pPr>
            <a:r>
              <a:rPr lang="en-US" sz="1100" dirty="0"/>
              <a:t>The draft 2024-25 Annual Business Plan went to public consultation in May. 215 participants provided feedback via email, online survey, petition, or in person at one of the four information sessions held in:</a:t>
            </a:r>
          </a:p>
          <a:p>
            <a:pPr marL="628650" lvl="1" indent="-171450">
              <a:buFont typeface="Arial" panose="020B0604020202020204" pitchFamily="34" charset="0"/>
              <a:buChar char="•"/>
            </a:pPr>
            <a:r>
              <a:rPr lang="en-US" sz="1100" dirty="0"/>
              <a:t>Woodside on 30 May</a:t>
            </a:r>
          </a:p>
          <a:p>
            <a:pPr marL="628650" lvl="1" indent="-171450">
              <a:buFont typeface="Arial" panose="020B0604020202020204" pitchFamily="34" charset="0"/>
              <a:buChar char="•"/>
            </a:pPr>
            <a:r>
              <a:rPr lang="en-US" sz="1100" dirty="0"/>
              <a:t>Stirling on 4 June</a:t>
            </a:r>
          </a:p>
          <a:p>
            <a:pPr marL="628650" lvl="1" indent="-171450">
              <a:buFont typeface="Arial" panose="020B0604020202020204" pitchFamily="34" charset="0"/>
              <a:buChar char="•"/>
            </a:pPr>
            <a:r>
              <a:rPr lang="en-US" sz="1100" dirty="0" err="1"/>
              <a:t>Gumeracha</a:t>
            </a:r>
            <a:r>
              <a:rPr lang="en-US" sz="1100" dirty="0"/>
              <a:t> on 5 June</a:t>
            </a:r>
          </a:p>
          <a:p>
            <a:pPr marL="628650" lvl="1" indent="-171450">
              <a:buFont typeface="Arial" panose="020B0604020202020204" pitchFamily="34" charset="0"/>
              <a:buChar char="•"/>
            </a:pPr>
            <a:r>
              <a:rPr lang="en-US" sz="1100" dirty="0"/>
              <a:t>Norton Summit on 6 June</a:t>
            </a:r>
          </a:p>
          <a:p>
            <a:pPr marL="171450" indent="-171450">
              <a:buFont typeface="Arial" panose="020B0604020202020204" pitchFamily="34" charset="0"/>
              <a:buChar char="•"/>
            </a:pPr>
            <a:r>
              <a:rPr lang="en-US" sz="1100" dirty="0"/>
              <a:t>The draft was endorsed for publication at a special council meeting on 1 July 2024</a:t>
            </a:r>
          </a:p>
        </p:txBody>
      </p:sp>
      <p:sp>
        <p:nvSpPr>
          <p:cNvPr id="9" name="Rectangle 8"/>
          <p:cNvSpPr/>
          <p:nvPr/>
        </p:nvSpPr>
        <p:spPr>
          <a:xfrm>
            <a:off x="3717032" y="848544"/>
            <a:ext cx="2952328" cy="3385542"/>
          </a:xfrm>
          <a:prstGeom prst="rect">
            <a:avLst/>
          </a:prstGeom>
        </p:spPr>
        <p:txBody>
          <a:bodyPr wrap="square">
            <a:spAutoFit/>
          </a:bodyPr>
          <a:lstStyle/>
          <a:p>
            <a:r>
              <a:rPr lang="en-US" sz="1100" b="1" dirty="0">
                <a:solidFill>
                  <a:srgbClr val="000000"/>
                </a:solidFill>
                <a:latin typeface="Calibri" panose="020F0502020204030204" pitchFamily="34" charset="0"/>
              </a:rPr>
              <a:t>Communications, engagements and events</a:t>
            </a:r>
          </a:p>
          <a:p>
            <a:pPr marL="171450" indent="-171450">
              <a:buFont typeface="Arial" panose="020B0604020202020204" pitchFamily="34" charset="0"/>
              <a:buChar char="•"/>
            </a:pPr>
            <a:r>
              <a:rPr lang="en-US" sz="1100" dirty="0"/>
              <a:t>Council grew its social media community by 15% in 2023-24 and updated our digital e-newsletters to seamlessly integrate with our website content. </a:t>
            </a:r>
          </a:p>
          <a:p>
            <a:pPr marL="171450" indent="-171450">
              <a:buFont typeface="Arial" panose="020B0604020202020204" pitchFamily="34" charset="0"/>
              <a:buChar char="•"/>
            </a:pPr>
            <a:r>
              <a:rPr lang="en-US" sz="1100" dirty="0"/>
              <a:t>Council supported 216 community events throughout the year and delivered two major Council run events: the Santos Tour Down Under (across 3 days) and Discover, Play, Bikeway.</a:t>
            </a:r>
          </a:p>
          <a:p>
            <a:pPr marL="171450" indent="-171450">
              <a:spcAft>
                <a:spcPts val="600"/>
              </a:spcAft>
              <a:buFont typeface="Arial" panose="020B0604020202020204" pitchFamily="34" charset="0"/>
              <a:buChar char="•"/>
            </a:pPr>
            <a:r>
              <a:rPr lang="en-US" sz="1100" dirty="0"/>
              <a:t>A new suite of internal template for staff have been developed in Canva, Facebook, Instagram, Microsoft Word and </a:t>
            </a:r>
            <a:r>
              <a:rPr lang="en-US" sz="1100" dirty="0" err="1"/>
              <a:t>Powerpoint</a:t>
            </a:r>
            <a:r>
              <a:rPr lang="en-US" sz="1100" dirty="0"/>
              <a:t> to provide staff with a newly branded set of resources for presentations, documents and creative assets.</a:t>
            </a:r>
          </a:p>
          <a:p>
            <a:r>
              <a:rPr lang="en-US" sz="1100" b="1" dirty="0"/>
              <a:t>Governance</a:t>
            </a:r>
          </a:p>
          <a:p>
            <a:pPr marL="171450" indent="-171450">
              <a:spcAft>
                <a:spcPts val="600"/>
              </a:spcAft>
              <a:buFont typeface="Arial" panose="020B0604020202020204" pitchFamily="34" charset="0"/>
              <a:buChar char="•"/>
            </a:pPr>
            <a:r>
              <a:rPr lang="en-US" sz="1100" dirty="0"/>
              <a:t>Elected members commenced their mid-term mandatory training</a:t>
            </a:r>
          </a:p>
        </p:txBody>
      </p:sp>
      <p:grpSp>
        <p:nvGrpSpPr>
          <p:cNvPr id="4" name="Group 3">
            <a:extLst>
              <a:ext uri="{FF2B5EF4-FFF2-40B4-BE49-F238E27FC236}">
                <a16:creationId xmlns:a16="http://schemas.microsoft.com/office/drawing/2014/main" id="{36C1125D-C431-C8C0-F363-0F7840D203C4}"/>
              </a:ext>
            </a:extLst>
          </p:cNvPr>
          <p:cNvGrpSpPr/>
          <p:nvPr/>
        </p:nvGrpSpPr>
        <p:grpSpPr>
          <a:xfrm>
            <a:off x="256697" y="920552"/>
            <a:ext cx="180000" cy="180000"/>
            <a:chOff x="2564900" y="9680038"/>
            <a:chExt cx="180000" cy="180000"/>
          </a:xfrm>
        </p:grpSpPr>
        <p:sp>
          <p:nvSpPr>
            <p:cNvPr id="6" name="Oval 5">
              <a:extLst>
                <a:ext uri="{FF2B5EF4-FFF2-40B4-BE49-F238E27FC236}">
                  <a16:creationId xmlns:a16="http://schemas.microsoft.com/office/drawing/2014/main" id="{F1F8AB6B-C9C9-3486-E8B7-8E9C92D648F6}"/>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0" name="Rounded Rectangle 198">
              <a:extLst>
                <a:ext uri="{FF2B5EF4-FFF2-40B4-BE49-F238E27FC236}">
                  <a16:creationId xmlns:a16="http://schemas.microsoft.com/office/drawing/2014/main" id="{2E35589E-ECE7-C1FB-3783-4738D1BC997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11" name="TextBox 10">
            <a:extLst>
              <a:ext uri="{FF2B5EF4-FFF2-40B4-BE49-F238E27FC236}">
                <a16:creationId xmlns:a16="http://schemas.microsoft.com/office/drawing/2014/main" id="{EDEF6460-97CB-A963-E5BC-1754299D9F28}"/>
              </a:ext>
            </a:extLst>
          </p:cNvPr>
          <p:cNvSpPr txBox="1"/>
          <p:nvPr/>
        </p:nvSpPr>
        <p:spPr>
          <a:xfrm>
            <a:off x="259287" y="4868976"/>
            <a:ext cx="1720151" cy="307777"/>
          </a:xfrm>
          <a:prstGeom prst="rect">
            <a:avLst/>
          </a:prstGeom>
          <a:noFill/>
        </p:spPr>
        <p:txBody>
          <a:bodyPr wrap="none" rtlCol="0">
            <a:spAutoFit/>
          </a:bodyPr>
          <a:lstStyle/>
          <a:p>
            <a:r>
              <a:rPr lang="en-US" sz="1400" b="1" dirty="0">
                <a:solidFill>
                  <a:schemeClr val="accent1"/>
                </a:solidFill>
              </a:rPr>
              <a:t>Risks and Challenges</a:t>
            </a:r>
            <a:endParaRPr lang="en-AU" sz="1400" b="1" dirty="0">
              <a:solidFill>
                <a:schemeClr val="accent1"/>
              </a:solidFill>
            </a:endParaRPr>
          </a:p>
        </p:txBody>
      </p:sp>
      <p:sp>
        <p:nvSpPr>
          <p:cNvPr id="13" name="Rectangle 12">
            <a:extLst>
              <a:ext uri="{FF2B5EF4-FFF2-40B4-BE49-F238E27FC236}">
                <a16:creationId xmlns:a16="http://schemas.microsoft.com/office/drawing/2014/main" id="{C830208B-F4FD-B214-E4C8-5CC607EBB656}"/>
              </a:ext>
            </a:extLst>
          </p:cNvPr>
          <p:cNvSpPr/>
          <p:nvPr/>
        </p:nvSpPr>
        <p:spPr>
          <a:xfrm>
            <a:off x="451983" y="5192164"/>
            <a:ext cx="3214688" cy="938719"/>
          </a:xfrm>
          <a:prstGeom prst="rect">
            <a:avLst/>
          </a:prstGeom>
        </p:spPr>
        <p:txBody>
          <a:bodyPr wrap="square">
            <a:spAutoFit/>
          </a:bodyPr>
          <a:lstStyle/>
          <a:p>
            <a:r>
              <a:rPr lang="en-US" sz="1100" b="1" dirty="0">
                <a:solidFill>
                  <a:srgbClr val="000000"/>
                </a:solidFill>
                <a:latin typeface="Calibri" panose="020F0502020204030204" pitchFamily="34" charset="0"/>
              </a:rPr>
              <a:t>Diversified income study</a:t>
            </a:r>
          </a:p>
          <a:p>
            <a:pPr marL="171450" indent="-171450">
              <a:buFont typeface="Arial" panose="020B0604020202020204" pitchFamily="34" charset="0"/>
              <a:buChar char="•"/>
            </a:pPr>
            <a:r>
              <a:rPr lang="en-US" sz="1100" dirty="0"/>
              <a:t>At this stage there has been limited opportunities to explore this in more detail. This has been marked as deferred and to be considered in the development of the strategic plan.</a:t>
            </a:r>
          </a:p>
        </p:txBody>
      </p:sp>
      <p:grpSp>
        <p:nvGrpSpPr>
          <p:cNvPr id="14" name="Group 13">
            <a:extLst>
              <a:ext uri="{FF2B5EF4-FFF2-40B4-BE49-F238E27FC236}">
                <a16:creationId xmlns:a16="http://schemas.microsoft.com/office/drawing/2014/main" id="{E3C1D3B1-9116-0FA9-EB72-1451EBDF1FD0}"/>
              </a:ext>
            </a:extLst>
          </p:cNvPr>
          <p:cNvGrpSpPr/>
          <p:nvPr/>
        </p:nvGrpSpPr>
        <p:grpSpPr>
          <a:xfrm>
            <a:off x="312498" y="5251900"/>
            <a:ext cx="180000" cy="180000"/>
            <a:chOff x="3538547" y="3778951"/>
            <a:chExt cx="180000" cy="180000"/>
          </a:xfrm>
        </p:grpSpPr>
        <p:sp>
          <p:nvSpPr>
            <p:cNvPr id="15" name="Oval 306">
              <a:extLst>
                <a:ext uri="{FF2B5EF4-FFF2-40B4-BE49-F238E27FC236}">
                  <a16:creationId xmlns:a16="http://schemas.microsoft.com/office/drawing/2014/main" id="{D8CE5124-81B2-0CEE-8FE0-4983436F4D38}"/>
                </a:ext>
              </a:extLst>
            </p:cNvPr>
            <p:cNvSpPr>
              <a:spLocks noChangeAspect="1"/>
            </p:cNvSpPr>
            <p:nvPr/>
          </p:nvSpPr>
          <p:spPr>
            <a:xfrm>
              <a:off x="3538547" y="377895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6" name="Straight Arrow Connector 15">
              <a:extLst>
                <a:ext uri="{FF2B5EF4-FFF2-40B4-BE49-F238E27FC236}">
                  <a16:creationId xmlns:a16="http://schemas.microsoft.com/office/drawing/2014/main" id="{53F65B67-6A78-5D7E-E72A-82A87D832B97}"/>
                </a:ext>
              </a:extLst>
            </p:cNvPr>
            <p:cNvCxnSpPr/>
            <p:nvPr/>
          </p:nvCxnSpPr>
          <p:spPr>
            <a:xfrm>
              <a:off x="3569327" y="386520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F6AD1097-FA88-1E76-C03F-3C887FEDD344}"/>
              </a:ext>
            </a:extLst>
          </p:cNvPr>
          <p:cNvGrpSpPr/>
          <p:nvPr/>
        </p:nvGrpSpPr>
        <p:grpSpPr>
          <a:xfrm>
            <a:off x="259237" y="1666370"/>
            <a:ext cx="180000" cy="180000"/>
            <a:chOff x="2564900" y="9680038"/>
            <a:chExt cx="180000" cy="180000"/>
          </a:xfrm>
        </p:grpSpPr>
        <p:sp>
          <p:nvSpPr>
            <p:cNvPr id="21" name="Oval 20">
              <a:extLst>
                <a:ext uri="{FF2B5EF4-FFF2-40B4-BE49-F238E27FC236}">
                  <a16:creationId xmlns:a16="http://schemas.microsoft.com/office/drawing/2014/main" id="{9B56AE50-3168-884C-B25C-6201E08AAD94}"/>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2" name="Rounded Rectangle 198">
              <a:extLst>
                <a:ext uri="{FF2B5EF4-FFF2-40B4-BE49-F238E27FC236}">
                  <a16:creationId xmlns:a16="http://schemas.microsoft.com/office/drawing/2014/main" id="{44043ECE-B583-6D4C-DF33-3994326B3B1E}"/>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9" name="Group 18">
            <a:extLst>
              <a:ext uri="{FF2B5EF4-FFF2-40B4-BE49-F238E27FC236}">
                <a16:creationId xmlns:a16="http://schemas.microsoft.com/office/drawing/2014/main" id="{FAA4048B-05FF-6164-AA8B-B58A5B2AD103}"/>
              </a:ext>
            </a:extLst>
          </p:cNvPr>
          <p:cNvGrpSpPr/>
          <p:nvPr/>
        </p:nvGrpSpPr>
        <p:grpSpPr>
          <a:xfrm>
            <a:off x="1570300" y="9602359"/>
            <a:ext cx="5257131" cy="230832"/>
            <a:chOff x="1570300" y="9602359"/>
            <a:chExt cx="5257131" cy="230832"/>
          </a:xfrm>
        </p:grpSpPr>
        <p:grpSp>
          <p:nvGrpSpPr>
            <p:cNvPr id="26" name="Group 25">
              <a:extLst>
                <a:ext uri="{FF2B5EF4-FFF2-40B4-BE49-F238E27FC236}">
                  <a16:creationId xmlns:a16="http://schemas.microsoft.com/office/drawing/2014/main" id="{59FAB0C4-A8E0-A05F-B734-82B4C63FE756}"/>
                </a:ext>
              </a:extLst>
            </p:cNvPr>
            <p:cNvGrpSpPr/>
            <p:nvPr/>
          </p:nvGrpSpPr>
          <p:grpSpPr>
            <a:xfrm>
              <a:off x="1570300" y="9602359"/>
              <a:ext cx="5257131" cy="230832"/>
              <a:chOff x="1674286" y="9662228"/>
              <a:chExt cx="5257131" cy="230832"/>
            </a:xfrm>
          </p:grpSpPr>
          <p:grpSp>
            <p:nvGrpSpPr>
              <p:cNvPr id="30" name="Group 29">
                <a:extLst>
                  <a:ext uri="{FF2B5EF4-FFF2-40B4-BE49-F238E27FC236}">
                    <a16:creationId xmlns:a16="http://schemas.microsoft.com/office/drawing/2014/main" id="{87C97C5B-BE6A-F698-57CB-5589A6FCB4D0}"/>
                  </a:ext>
                </a:extLst>
              </p:cNvPr>
              <p:cNvGrpSpPr/>
              <p:nvPr/>
            </p:nvGrpSpPr>
            <p:grpSpPr>
              <a:xfrm>
                <a:off x="1674286" y="9662228"/>
                <a:ext cx="5257131" cy="230832"/>
                <a:chOff x="1674286" y="9662228"/>
                <a:chExt cx="5257131" cy="230832"/>
              </a:xfrm>
            </p:grpSpPr>
            <p:grpSp>
              <p:nvGrpSpPr>
                <p:cNvPr id="32" name="Group 31">
                  <a:extLst>
                    <a:ext uri="{FF2B5EF4-FFF2-40B4-BE49-F238E27FC236}">
                      <a16:creationId xmlns:a16="http://schemas.microsoft.com/office/drawing/2014/main" id="{3A07997D-EA4C-C515-B79B-97A051733A57}"/>
                    </a:ext>
                  </a:extLst>
                </p:cNvPr>
                <p:cNvGrpSpPr/>
                <p:nvPr/>
              </p:nvGrpSpPr>
              <p:grpSpPr>
                <a:xfrm>
                  <a:off x="2270432" y="9705644"/>
                  <a:ext cx="143999" cy="144000"/>
                  <a:chOff x="3791925" y="9680038"/>
                  <a:chExt cx="179999" cy="180000"/>
                </a:xfrm>
              </p:grpSpPr>
              <p:sp>
                <p:nvSpPr>
                  <p:cNvPr id="43" name="Oval 42">
                    <a:extLst>
                      <a:ext uri="{FF2B5EF4-FFF2-40B4-BE49-F238E27FC236}">
                        <a16:creationId xmlns:a16="http://schemas.microsoft.com/office/drawing/2014/main" id="{A55E4185-7538-6746-8595-1C54B2B80306}"/>
                      </a:ext>
                    </a:extLst>
                  </p:cNvPr>
                  <p:cNvSpPr/>
                  <p:nvPr/>
                </p:nvSpPr>
                <p:spPr>
                  <a:xfrm>
                    <a:off x="3791925" y="9680038"/>
                    <a:ext cx="179999"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4" name="Rounded Rectangle 198">
                    <a:extLst>
                      <a:ext uri="{FF2B5EF4-FFF2-40B4-BE49-F238E27FC236}">
                        <a16:creationId xmlns:a16="http://schemas.microsoft.com/office/drawing/2014/main" id="{3C91848E-519C-F79C-0702-4193FE0C1859}"/>
                      </a:ext>
                    </a:extLst>
                  </p:cNvPr>
                  <p:cNvSpPr/>
                  <p:nvPr/>
                </p:nvSpPr>
                <p:spPr>
                  <a:xfrm rot="18900000">
                    <a:off x="3828354"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33" name="Rounded Rectangle 181">
                  <a:extLst>
                    <a:ext uri="{FF2B5EF4-FFF2-40B4-BE49-F238E27FC236}">
                      <a16:creationId xmlns:a16="http://schemas.microsoft.com/office/drawing/2014/main" id="{21BFF7A0-EFA1-A05A-83A1-FB9E8B3260A5}"/>
                    </a:ext>
                  </a:extLst>
                </p:cNvPr>
                <p:cNvSpPr/>
                <p:nvPr/>
              </p:nvSpPr>
              <p:spPr>
                <a:xfrm rot="2700000">
                  <a:off x="3586951" y="9735158"/>
                  <a:ext cx="84971" cy="84971"/>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4" name="Oval 3">
                  <a:extLst>
                    <a:ext uri="{FF2B5EF4-FFF2-40B4-BE49-F238E27FC236}">
                      <a16:creationId xmlns:a16="http://schemas.microsoft.com/office/drawing/2014/main" id="{9070FC6D-86A6-F8EE-595F-372AE4094074}"/>
                    </a:ext>
                  </a:extLst>
                </p:cNvPr>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TextBox 34">
                  <a:extLst>
                    <a:ext uri="{FF2B5EF4-FFF2-40B4-BE49-F238E27FC236}">
                      <a16:creationId xmlns:a16="http://schemas.microsoft.com/office/drawing/2014/main" id="{06075635-BFF1-67FF-AA3E-1874ABC00094}"/>
                    </a:ext>
                  </a:extLst>
                </p:cNvPr>
                <p:cNvSpPr txBox="1"/>
                <p:nvPr/>
              </p:nvSpPr>
              <p:spPr>
                <a:xfrm>
                  <a:off x="2353528" y="9662228"/>
                  <a:ext cx="780983" cy="230832"/>
                </a:xfrm>
                <a:prstGeom prst="rect">
                  <a:avLst/>
                </a:prstGeom>
                <a:noFill/>
              </p:spPr>
              <p:txBody>
                <a:bodyPr wrap="none" rtlCol="0">
                  <a:spAutoFit/>
                </a:bodyPr>
                <a:lstStyle/>
                <a:p>
                  <a:r>
                    <a:rPr lang="en-US" sz="900" dirty="0"/>
                    <a:t>= Continuing</a:t>
                  </a:r>
                  <a:endParaRPr lang="en-AU" sz="900" dirty="0"/>
                </a:p>
              </p:txBody>
            </p:sp>
            <p:sp>
              <p:nvSpPr>
                <p:cNvPr id="36" name="TextBox 35">
                  <a:extLst>
                    <a:ext uri="{FF2B5EF4-FFF2-40B4-BE49-F238E27FC236}">
                      <a16:creationId xmlns:a16="http://schemas.microsoft.com/office/drawing/2014/main" id="{490D57CE-B461-D0E8-4F51-4FCD898B6A5E}"/>
                    </a:ext>
                  </a:extLst>
                </p:cNvPr>
                <p:cNvSpPr txBox="1"/>
                <p:nvPr/>
              </p:nvSpPr>
              <p:spPr>
                <a:xfrm>
                  <a:off x="1674286" y="9662228"/>
                  <a:ext cx="559769" cy="230832"/>
                </a:xfrm>
                <a:prstGeom prst="rect">
                  <a:avLst/>
                </a:prstGeom>
                <a:noFill/>
              </p:spPr>
              <p:txBody>
                <a:bodyPr wrap="none" rtlCol="0">
                  <a:spAutoFit/>
                </a:bodyPr>
                <a:lstStyle/>
                <a:p>
                  <a:r>
                    <a:rPr lang="en-US" sz="900" b="1" dirty="0"/>
                    <a:t>Legend:</a:t>
                  </a:r>
                  <a:endParaRPr lang="en-AU" sz="900" b="1" dirty="0"/>
                </a:p>
              </p:txBody>
            </p:sp>
            <p:sp>
              <p:nvSpPr>
                <p:cNvPr id="37" name="TextBox 36">
                  <a:extLst>
                    <a:ext uri="{FF2B5EF4-FFF2-40B4-BE49-F238E27FC236}">
                      <a16:creationId xmlns:a16="http://schemas.microsoft.com/office/drawing/2014/main" id="{590E9D94-724D-B7EE-CCF1-7B09332CCCB6}"/>
                    </a:ext>
                  </a:extLst>
                </p:cNvPr>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38" name="TextBox 37">
                  <a:extLst>
                    <a:ext uri="{FF2B5EF4-FFF2-40B4-BE49-F238E27FC236}">
                      <a16:creationId xmlns:a16="http://schemas.microsoft.com/office/drawing/2014/main" id="{4712EA38-D8DA-08E5-60D8-BF2950F7F7FD}"/>
                    </a:ext>
                  </a:extLst>
                </p:cNvPr>
                <p:cNvSpPr txBox="1"/>
                <p:nvPr/>
              </p:nvSpPr>
              <p:spPr>
                <a:xfrm>
                  <a:off x="3923404" y="9662228"/>
                  <a:ext cx="723275" cy="230832"/>
                </a:xfrm>
                <a:prstGeom prst="rect">
                  <a:avLst/>
                </a:prstGeom>
                <a:noFill/>
              </p:spPr>
              <p:txBody>
                <a:bodyPr wrap="none" rtlCol="0">
                  <a:spAutoFit/>
                </a:bodyPr>
                <a:lstStyle/>
                <a:p>
                  <a:r>
                    <a:rPr lang="en-US" sz="900" dirty="0"/>
                    <a:t>= Cancelled</a:t>
                  </a:r>
                  <a:endParaRPr lang="en-AU" sz="900" dirty="0"/>
                </a:p>
              </p:txBody>
            </p:sp>
            <p:sp>
              <p:nvSpPr>
                <p:cNvPr id="39" name="TextBox 38">
                  <a:extLst>
                    <a:ext uri="{FF2B5EF4-FFF2-40B4-BE49-F238E27FC236}">
                      <a16:creationId xmlns:a16="http://schemas.microsoft.com/office/drawing/2014/main" id="{D767A603-69E7-1B77-7254-8E0549A57193}"/>
                    </a:ext>
                  </a:extLst>
                </p:cNvPr>
                <p:cNvSpPr txBox="1"/>
                <p:nvPr/>
              </p:nvSpPr>
              <p:spPr>
                <a:xfrm>
                  <a:off x="3152995" y="9662228"/>
                  <a:ext cx="688009" cy="230832"/>
                </a:xfrm>
                <a:prstGeom prst="rect">
                  <a:avLst/>
                </a:prstGeom>
                <a:noFill/>
              </p:spPr>
              <p:txBody>
                <a:bodyPr wrap="none" rtlCol="0">
                  <a:spAutoFit/>
                </a:bodyPr>
                <a:lstStyle/>
                <a:p>
                  <a:r>
                    <a:rPr lang="en-US" sz="900" dirty="0"/>
                    <a:t>= Deferred</a:t>
                  </a:r>
                  <a:endParaRPr lang="en-AU" sz="900" dirty="0"/>
                </a:p>
              </p:txBody>
            </p:sp>
            <p:sp>
              <p:nvSpPr>
                <p:cNvPr id="40" name="Oval 306">
                  <a:extLst>
                    <a:ext uri="{FF2B5EF4-FFF2-40B4-BE49-F238E27FC236}">
                      <a16:creationId xmlns:a16="http://schemas.microsoft.com/office/drawing/2014/main" id="{B1CD14BF-7FED-C8A0-BF1B-E0D89A88940A}"/>
                    </a:ext>
                  </a:extLst>
                </p:cNvPr>
                <p:cNvSpPr>
                  <a:spLocks noChangeAspect="1"/>
                </p:cNvSpPr>
                <p:nvPr/>
              </p:nvSpPr>
              <p:spPr>
                <a:xfrm>
                  <a:off x="3080987"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1" name="Straight Arrow Connector 40">
                  <a:extLst>
                    <a:ext uri="{FF2B5EF4-FFF2-40B4-BE49-F238E27FC236}">
                      <a16:creationId xmlns:a16="http://schemas.microsoft.com/office/drawing/2014/main" id="{5B7FD072-4307-7559-22A9-6B4CA949B524}"/>
                    </a:ext>
                  </a:extLst>
                </p:cNvPr>
                <p:cNvCxnSpPr/>
                <p:nvPr/>
              </p:nvCxnSpPr>
              <p:spPr>
                <a:xfrm>
                  <a:off x="3103962" y="9779330"/>
                  <a:ext cx="102557" cy="0"/>
                </a:xfrm>
                <a:prstGeom prst="straightConnector1">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881DF4AC-636B-D020-BF2A-5F54444BE4C6}"/>
                    </a:ext>
                  </a:extLst>
                </p:cNvPr>
                <p:cNvSpPr txBox="1"/>
                <p:nvPr/>
              </p:nvSpPr>
              <p:spPr>
                <a:xfrm>
                  <a:off x="5521647" y="9662228"/>
                  <a:ext cx="1409770" cy="230832"/>
                </a:xfrm>
                <a:prstGeom prst="rect">
                  <a:avLst/>
                </a:prstGeom>
                <a:noFill/>
              </p:spPr>
              <p:txBody>
                <a:bodyPr wrap="square" rtlCol="0">
                  <a:spAutoFit/>
                </a:bodyPr>
                <a:lstStyle/>
                <a:p>
                  <a:r>
                    <a:rPr lang="en-US" sz="900" dirty="0"/>
                    <a:t>= Not a Strategic initiative</a:t>
                  </a:r>
                  <a:endParaRPr lang="en-AU" sz="900" dirty="0"/>
                </a:p>
              </p:txBody>
            </p:sp>
          </p:grpSp>
          <p:pic>
            <p:nvPicPr>
              <p:cNvPr id="31" name="Picture 30" descr="File:Check mark 23x20 02.svg - Wikipedia">
                <a:extLst>
                  <a:ext uri="{FF2B5EF4-FFF2-40B4-BE49-F238E27FC236}">
                    <a16:creationId xmlns:a16="http://schemas.microsoft.com/office/drawing/2014/main" id="{40B84E7C-0FD6-F2E8-41F0-233635B87E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9274" y="9679188"/>
                <a:ext cx="180000" cy="170456"/>
              </a:xfrm>
              <a:prstGeom prst="rect">
                <a:avLst/>
              </a:prstGeom>
            </p:spPr>
          </p:pic>
        </p:grpSp>
        <p:grpSp>
          <p:nvGrpSpPr>
            <p:cNvPr id="27" name="Group 26">
              <a:extLst>
                <a:ext uri="{FF2B5EF4-FFF2-40B4-BE49-F238E27FC236}">
                  <a16:creationId xmlns:a16="http://schemas.microsoft.com/office/drawing/2014/main" id="{0391E375-0023-29D4-D9F1-6448F0548234}"/>
                </a:ext>
              </a:extLst>
            </p:cNvPr>
            <p:cNvGrpSpPr/>
            <p:nvPr/>
          </p:nvGrpSpPr>
          <p:grpSpPr>
            <a:xfrm>
              <a:off x="3706218" y="9643575"/>
              <a:ext cx="144001" cy="151771"/>
              <a:chOff x="4834705" y="9673631"/>
              <a:chExt cx="180000" cy="180000"/>
            </a:xfrm>
          </p:grpSpPr>
          <p:sp>
            <p:nvSpPr>
              <p:cNvPr id="28" name="Oval 27">
                <a:extLst>
                  <a:ext uri="{FF2B5EF4-FFF2-40B4-BE49-F238E27FC236}">
                    <a16:creationId xmlns:a16="http://schemas.microsoft.com/office/drawing/2014/main" id="{C3337E9B-6431-407E-7890-5F014764162B}"/>
                  </a:ext>
                </a:extLst>
              </p:cNvPr>
              <p:cNvSpPr/>
              <p:nvPr/>
            </p:nvSpPr>
            <p:spPr>
              <a:xfrm>
                <a:off x="4834705" y="9673631"/>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9" name="Rounded Rectangle 181">
                <a:extLst>
                  <a:ext uri="{FF2B5EF4-FFF2-40B4-BE49-F238E27FC236}">
                    <a16:creationId xmlns:a16="http://schemas.microsoft.com/office/drawing/2014/main" id="{3B540C99-024D-6625-1115-F2392634A46C}"/>
                  </a:ext>
                </a:extLst>
              </p:cNvPr>
              <p:cNvSpPr/>
              <p:nvPr/>
            </p:nvSpPr>
            <p:spPr>
              <a:xfrm rot="2700000">
                <a:off x="4871598" y="9710524"/>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pic>
        <p:nvPicPr>
          <p:cNvPr id="45" name="Picture 44" descr="File:Check mark 23x20 02.svg - Wikipedia">
            <a:extLst>
              <a:ext uri="{FF2B5EF4-FFF2-40B4-BE49-F238E27FC236}">
                <a16:creationId xmlns:a16="http://schemas.microsoft.com/office/drawing/2014/main" id="{7DA978E4-C573-30AE-59D1-E00D491BE1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237" y="2581850"/>
            <a:ext cx="180000" cy="170456"/>
          </a:xfrm>
          <a:prstGeom prst="rect">
            <a:avLst/>
          </a:prstGeom>
        </p:spPr>
      </p:pic>
      <p:pic>
        <p:nvPicPr>
          <p:cNvPr id="46" name="Picture 45" descr="File:Check mark 23x20 02.svg - Wikipedia">
            <a:extLst>
              <a:ext uri="{FF2B5EF4-FFF2-40B4-BE49-F238E27FC236}">
                <a16:creationId xmlns:a16="http://schemas.microsoft.com/office/drawing/2014/main" id="{E0097122-ACC4-4C18-9434-FE3E29BF8F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8218" y="3654170"/>
            <a:ext cx="180000" cy="170456"/>
          </a:xfrm>
          <a:prstGeom prst="rect">
            <a:avLst/>
          </a:prstGeom>
        </p:spPr>
      </p:pic>
      <p:pic>
        <p:nvPicPr>
          <p:cNvPr id="47" name="Picture 46" descr="File:Check mark 23x20 02.svg - Wikipedia">
            <a:extLst>
              <a:ext uri="{FF2B5EF4-FFF2-40B4-BE49-F238E27FC236}">
                <a16:creationId xmlns:a16="http://schemas.microsoft.com/office/drawing/2014/main" id="{470FA702-3634-1F3E-106B-43E2B58FF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5535" y="925324"/>
            <a:ext cx="180000" cy="170456"/>
          </a:xfrm>
          <a:prstGeom prst="rect">
            <a:avLst/>
          </a:prstGeom>
        </p:spPr>
      </p:pic>
      <p:sp>
        <p:nvSpPr>
          <p:cNvPr id="48" name="Rectangle 47">
            <a:extLst>
              <a:ext uri="{FF2B5EF4-FFF2-40B4-BE49-F238E27FC236}">
                <a16:creationId xmlns:a16="http://schemas.microsoft.com/office/drawing/2014/main" id="{FD7CCC0B-6714-6ED9-7952-1EFB9EDB09A4}"/>
              </a:ext>
            </a:extLst>
          </p:cNvPr>
          <p:cNvSpPr/>
          <p:nvPr/>
        </p:nvSpPr>
        <p:spPr>
          <a:xfrm>
            <a:off x="225278" y="6472755"/>
            <a:ext cx="6480175" cy="1372290"/>
          </a:xfrm>
          <a:prstGeom prst="rect">
            <a:avLst/>
          </a:prstGeom>
          <a:gradFill flip="none" rotWithShape="1">
            <a:gsLst>
              <a:gs pos="40000">
                <a:schemeClr val="bg1"/>
              </a:gs>
              <a:gs pos="100000">
                <a:srgbClr val="AADAD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49" name="Table 48">
            <a:extLst>
              <a:ext uri="{FF2B5EF4-FFF2-40B4-BE49-F238E27FC236}">
                <a16:creationId xmlns:a16="http://schemas.microsoft.com/office/drawing/2014/main" id="{82C283F6-EA2D-2F1D-C3A8-5782B80E7764}"/>
              </a:ext>
            </a:extLst>
          </p:cNvPr>
          <p:cNvGraphicFramePr>
            <a:graphicFrameLocks noGrp="1"/>
          </p:cNvGraphicFramePr>
          <p:nvPr>
            <p:extLst>
              <p:ext uri="{D42A27DB-BD31-4B8C-83A1-F6EECF244321}">
                <p14:modId xmlns:p14="http://schemas.microsoft.com/office/powerpoint/2010/main" val="2500043751"/>
              </p:ext>
            </p:extLst>
          </p:nvPr>
        </p:nvGraphicFramePr>
        <p:xfrm>
          <a:off x="621050" y="6836933"/>
          <a:ext cx="5832648" cy="2460506"/>
        </p:xfrm>
        <a:graphic>
          <a:graphicData uri="http://schemas.openxmlformats.org/drawingml/2006/table">
            <a:tbl>
              <a:tblPr firstRow="1" bandRow="1">
                <a:tableStyleId>{5C22544A-7EE6-4342-B048-85BDC9FD1C3A}</a:tableStyleId>
              </a:tblPr>
              <a:tblGrid>
                <a:gridCol w="720080">
                  <a:extLst>
                    <a:ext uri="{9D8B030D-6E8A-4147-A177-3AD203B41FA5}">
                      <a16:colId xmlns:a16="http://schemas.microsoft.com/office/drawing/2014/main" val="871491005"/>
                    </a:ext>
                  </a:extLst>
                </a:gridCol>
                <a:gridCol w="4403052">
                  <a:extLst>
                    <a:ext uri="{9D8B030D-6E8A-4147-A177-3AD203B41FA5}">
                      <a16:colId xmlns:a16="http://schemas.microsoft.com/office/drawing/2014/main" val="300673453"/>
                    </a:ext>
                  </a:extLst>
                </a:gridCol>
                <a:gridCol w="709516">
                  <a:extLst>
                    <a:ext uri="{9D8B030D-6E8A-4147-A177-3AD203B41FA5}">
                      <a16:colId xmlns:a16="http://schemas.microsoft.com/office/drawing/2014/main" val="2149853059"/>
                    </a:ext>
                  </a:extLst>
                </a:gridCol>
              </a:tblGrid>
              <a:tr h="391676">
                <a:tc>
                  <a:txBody>
                    <a:bodyPr/>
                    <a:lstStyle/>
                    <a:p>
                      <a:pPr algn="ctr"/>
                      <a:r>
                        <a:rPr lang="en-US" sz="1000" dirty="0"/>
                        <a:t>Project ID</a:t>
                      </a:r>
                      <a:endParaRPr lang="en-AU" sz="1000" dirty="0"/>
                    </a:p>
                  </a:txBody>
                  <a:tcPr anchor="ctr"/>
                </a:tc>
                <a:tc>
                  <a:txBody>
                    <a:bodyPr/>
                    <a:lstStyle/>
                    <a:p>
                      <a:pPr algn="ctr"/>
                      <a:r>
                        <a:rPr lang="en-US" sz="1000" baseline="0" dirty="0"/>
                        <a:t>Strategic Initiatives</a:t>
                      </a:r>
                      <a:endParaRPr lang="en-AU" sz="1000" dirty="0"/>
                    </a:p>
                  </a:txBody>
                  <a:tcPr anchor="ctr"/>
                </a:tc>
                <a:tc>
                  <a:txBody>
                    <a:bodyPr/>
                    <a:lstStyle/>
                    <a:p>
                      <a:pPr algn="ctr"/>
                      <a:r>
                        <a:rPr lang="en-US" sz="1000" dirty="0"/>
                        <a:t>Status</a:t>
                      </a:r>
                      <a:endParaRPr lang="en-AU" sz="1000" dirty="0"/>
                    </a:p>
                  </a:txBody>
                  <a:tcPr anchor="ctr"/>
                </a:tc>
                <a:extLst>
                  <a:ext uri="{0D108BD9-81ED-4DB2-BD59-A6C34878D82A}">
                    <a16:rowId xmlns:a16="http://schemas.microsoft.com/office/drawing/2014/main" val="3436055501"/>
                  </a:ext>
                </a:extLst>
              </a:tr>
              <a:tr h="344805">
                <a:tc>
                  <a:txBody>
                    <a:bodyPr/>
                    <a:lstStyle/>
                    <a:p>
                      <a:pPr algn="ctr" fontAlgn="b"/>
                      <a:r>
                        <a:rPr lang="en-AU" sz="1100" b="0" i="0" u="none" strike="noStrike" dirty="0">
                          <a:solidFill>
                            <a:srgbClr val="000000"/>
                          </a:solidFill>
                          <a:effectLst/>
                          <a:latin typeface="Calibri" panose="020F0502020204030204" pitchFamily="34" charset="0"/>
                        </a:rPr>
                        <a:t>O1005</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GPS for operational vehicles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765835982"/>
                  </a:ext>
                </a:extLst>
              </a:tr>
              <a:tr h="344805">
                <a:tc>
                  <a:txBody>
                    <a:bodyPr/>
                    <a:lstStyle/>
                    <a:p>
                      <a:pPr algn="ctr" fontAlgn="b"/>
                      <a:r>
                        <a:rPr lang="en-AU" sz="1100" b="0" i="0" u="none" strike="noStrike" dirty="0">
                          <a:solidFill>
                            <a:srgbClr val="000000"/>
                          </a:solidFill>
                          <a:effectLst/>
                          <a:latin typeface="Calibri" panose="020F0502020204030204" pitchFamily="34" charset="0"/>
                        </a:rPr>
                        <a:t>O3002</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Diversified income study</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03541896"/>
                  </a:ext>
                </a:extLst>
              </a:tr>
              <a:tr h="344805">
                <a:tc>
                  <a:txBody>
                    <a:bodyPr/>
                    <a:lstStyle/>
                    <a:p>
                      <a:pPr algn="ctr" fontAlgn="b"/>
                      <a:r>
                        <a:rPr lang="en-AU" sz="1100" b="0" i="0" u="none" strike="noStrike" dirty="0">
                          <a:solidFill>
                            <a:srgbClr val="000000"/>
                          </a:solidFill>
                          <a:effectLst/>
                          <a:latin typeface="Calibri" panose="020F0502020204030204" pitchFamily="34" charset="0"/>
                        </a:rPr>
                        <a:t>O4005</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Representation review</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9055022"/>
                  </a:ext>
                </a:extLst>
              </a:tr>
              <a:tr h="344805">
                <a:tc>
                  <a:txBody>
                    <a:bodyPr/>
                    <a:lstStyle/>
                    <a:p>
                      <a:pPr algn="ctr" fontAlgn="b"/>
                      <a:r>
                        <a:rPr lang="en-AU" sz="1100" b="0" i="0" u="none" strike="noStrike">
                          <a:solidFill>
                            <a:srgbClr val="000000"/>
                          </a:solidFill>
                          <a:effectLst/>
                          <a:latin typeface="Calibri" panose="020F0502020204030204" pitchFamily="34" charset="0"/>
                        </a:rPr>
                        <a:t>O5005</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Resource to manage building &amp; swimming pool compliance inspections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44166515"/>
                  </a:ext>
                </a:extLst>
              </a:tr>
              <a:tr h="344805">
                <a:tc>
                  <a:txBody>
                    <a:bodyPr/>
                    <a:lstStyle/>
                    <a:p>
                      <a:pPr algn="ctr" fontAlgn="b"/>
                      <a:r>
                        <a:rPr lang="en-AU" sz="1100" b="0" i="0" u="none" strike="noStrike" dirty="0">
                          <a:solidFill>
                            <a:srgbClr val="000000"/>
                          </a:solidFill>
                          <a:effectLst/>
                          <a:latin typeface="Calibri" panose="020F0502020204030204" pitchFamily="34" charset="0"/>
                        </a:rPr>
                        <a:t>O5006</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Strategic Plan Development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7609609"/>
                  </a:ext>
                </a:extLst>
              </a:tr>
              <a:tr h="344805">
                <a:tc>
                  <a:txBody>
                    <a:bodyPr/>
                    <a:lstStyle/>
                    <a:p>
                      <a:pPr algn="ctr" fontAlgn="b"/>
                      <a:r>
                        <a:rPr lang="en-AU" sz="1100" b="0" i="0" u="none" strike="noStrike" dirty="0">
                          <a:solidFill>
                            <a:srgbClr val="000000"/>
                          </a:solidFill>
                          <a:effectLst/>
                          <a:latin typeface="Calibri" panose="020F0502020204030204" pitchFamily="34" charset="0"/>
                        </a:rPr>
                        <a:t>O5007</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Customer Relationship Management (CRM) system upgrade</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82542963"/>
                  </a:ext>
                </a:extLst>
              </a:tr>
            </a:tbl>
          </a:graphicData>
        </a:graphic>
      </p:graphicFrame>
      <p:sp>
        <p:nvSpPr>
          <p:cNvPr id="50" name="TextBox 49">
            <a:extLst>
              <a:ext uri="{FF2B5EF4-FFF2-40B4-BE49-F238E27FC236}">
                <a16:creationId xmlns:a16="http://schemas.microsoft.com/office/drawing/2014/main" id="{9AFAC2AB-0292-D366-6CE7-7D5267ADFEBF}"/>
              </a:ext>
            </a:extLst>
          </p:cNvPr>
          <p:cNvSpPr txBox="1"/>
          <p:nvPr/>
        </p:nvSpPr>
        <p:spPr>
          <a:xfrm>
            <a:off x="221923" y="6554631"/>
            <a:ext cx="4827091" cy="307777"/>
          </a:xfrm>
          <a:prstGeom prst="rect">
            <a:avLst/>
          </a:prstGeom>
          <a:noFill/>
        </p:spPr>
        <p:txBody>
          <a:bodyPr wrap="none" rtlCol="0">
            <a:spAutoFit/>
          </a:bodyPr>
          <a:lstStyle/>
          <a:p>
            <a:r>
              <a:rPr lang="en-US" sz="1400" b="1" dirty="0">
                <a:solidFill>
                  <a:schemeClr val="accent1"/>
                </a:solidFill>
              </a:rPr>
              <a:t>Progress on Strategic Initiatives from the Annual Business Plan</a:t>
            </a:r>
            <a:endParaRPr lang="en-AU" sz="1400" b="1" dirty="0">
              <a:solidFill>
                <a:schemeClr val="accent1"/>
              </a:solidFill>
            </a:endParaRPr>
          </a:p>
        </p:txBody>
      </p:sp>
      <p:grpSp>
        <p:nvGrpSpPr>
          <p:cNvPr id="91" name="Group 90">
            <a:extLst>
              <a:ext uri="{FF2B5EF4-FFF2-40B4-BE49-F238E27FC236}">
                <a16:creationId xmlns:a16="http://schemas.microsoft.com/office/drawing/2014/main" id="{BCC079D7-941A-58E0-8C82-82E6833DEAF0}"/>
              </a:ext>
            </a:extLst>
          </p:cNvPr>
          <p:cNvGrpSpPr/>
          <p:nvPr/>
        </p:nvGrpSpPr>
        <p:grpSpPr>
          <a:xfrm>
            <a:off x="5987682" y="7323179"/>
            <a:ext cx="180000" cy="180000"/>
            <a:chOff x="2564900" y="9680038"/>
            <a:chExt cx="180000" cy="180000"/>
          </a:xfrm>
        </p:grpSpPr>
        <p:sp>
          <p:nvSpPr>
            <p:cNvPr id="103" name="Oval 102">
              <a:extLst>
                <a:ext uri="{FF2B5EF4-FFF2-40B4-BE49-F238E27FC236}">
                  <a16:creationId xmlns:a16="http://schemas.microsoft.com/office/drawing/2014/main" id="{AA37F105-4DF5-24EC-040E-CD96B78AB857}"/>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05" name="Rounded Rectangle 198">
              <a:extLst>
                <a:ext uri="{FF2B5EF4-FFF2-40B4-BE49-F238E27FC236}">
                  <a16:creationId xmlns:a16="http://schemas.microsoft.com/office/drawing/2014/main" id="{E1417625-D264-F331-7275-22F2A532C28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12" name="Group 111">
            <a:extLst>
              <a:ext uri="{FF2B5EF4-FFF2-40B4-BE49-F238E27FC236}">
                <a16:creationId xmlns:a16="http://schemas.microsoft.com/office/drawing/2014/main" id="{C81188A1-542D-3B1E-93BD-D40B0E7EC36B}"/>
              </a:ext>
            </a:extLst>
          </p:cNvPr>
          <p:cNvGrpSpPr/>
          <p:nvPr/>
        </p:nvGrpSpPr>
        <p:grpSpPr>
          <a:xfrm>
            <a:off x="6001991" y="8692550"/>
            <a:ext cx="180000" cy="180000"/>
            <a:chOff x="2564900" y="9680038"/>
            <a:chExt cx="180000" cy="180000"/>
          </a:xfrm>
        </p:grpSpPr>
        <p:sp>
          <p:nvSpPr>
            <p:cNvPr id="123" name="Oval 122">
              <a:extLst>
                <a:ext uri="{FF2B5EF4-FFF2-40B4-BE49-F238E27FC236}">
                  <a16:creationId xmlns:a16="http://schemas.microsoft.com/office/drawing/2014/main" id="{117BA05E-865F-BAC0-AFA4-D43BD6A54565}"/>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24" name="Rounded Rectangle 198">
              <a:extLst>
                <a:ext uri="{FF2B5EF4-FFF2-40B4-BE49-F238E27FC236}">
                  <a16:creationId xmlns:a16="http://schemas.microsoft.com/office/drawing/2014/main" id="{7C5D4A56-6B39-C9B9-7B06-63E2F11E26EE}"/>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27" name="Group 126">
            <a:extLst>
              <a:ext uri="{FF2B5EF4-FFF2-40B4-BE49-F238E27FC236}">
                <a16:creationId xmlns:a16="http://schemas.microsoft.com/office/drawing/2014/main" id="{C8928A14-CC7C-EFAC-8932-028C7F074FCE}"/>
              </a:ext>
            </a:extLst>
          </p:cNvPr>
          <p:cNvGrpSpPr/>
          <p:nvPr/>
        </p:nvGrpSpPr>
        <p:grpSpPr>
          <a:xfrm>
            <a:off x="6008672" y="9045235"/>
            <a:ext cx="180000" cy="180000"/>
            <a:chOff x="2564900" y="9680038"/>
            <a:chExt cx="180000" cy="180000"/>
          </a:xfrm>
        </p:grpSpPr>
        <p:sp>
          <p:nvSpPr>
            <p:cNvPr id="128" name="Oval 127">
              <a:extLst>
                <a:ext uri="{FF2B5EF4-FFF2-40B4-BE49-F238E27FC236}">
                  <a16:creationId xmlns:a16="http://schemas.microsoft.com/office/drawing/2014/main" id="{E8348AD9-5D7C-EAD3-E5D5-79CC829C47C0}"/>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29" name="Rounded Rectangle 198">
              <a:extLst>
                <a:ext uri="{FF2B5EF4-FFF2-40B4-BE49-F238E27FC236}">
                  <a16:creationId xmlns:a16="http://schemas.microsoft.com/office/drawing/2014/main" id="{916993E3-4C0A-CB31-FF37-ED12680DD2AE}"/>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51" name="Group 50">
            <a:extLst>
              <a:ext uri="{FF2B5EF4-FFF2-40B4-BE49-F238E27FC236}">
                <a16:creationId xmlns:a16="http://schemas.microsoft.com/office/drawing/2014/main" id="{2D67D096-6CC6-F795-EF10-E96C25F51F01}"/>
              </a:ext>
            </a:extLst>
          </p:cNvPr>
          <p:cNvGrpSpPr/>
          <p:nvPr/>
        </p:nvGrpSpPr>
        <p:grpSpPr>
          <a:xfrm>
            <a:off x="5996514" y="7655576"/>
            <a:ext cx="180000" cy="180000"/>
            <a:chOff x="3538547" y="3778951"/>
            <a:chExt cx="180000" cy="180000"/>
          </a:xfrm>
        </p:grpSpPr>
        <p:sp>
          <p:nvSpPr>
            <p:cNvPr id="52" name="Oval 306">
              <a:extLst>
                <a:ext uri="{FF2B5EF4-FFF2-40B4-BE49-F238E27FC236}">
                  <a16:creationId xmlns:a16="http://schemas.microsoft.com/office/drawing/2014/main" id="{F085E5C1-EF9F-4094-42CF-3C5B0E3F59BF}"/>
                </a:ext>
              </a:extLst>
            </p:cNvPr>
            <p:cNvSpPr>
              <a:spLocks noChangeAspect="1"/>
            </p:cNvSpPr>
            <p:nvPr/>
          </p:nvSpPr>
          <p:spPr>
            <a:xfrm>
              <a:off x="3538547" y="377895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3" name="Straight Arrow Connector 52">
              <a:extLst>
                <a:ext uri="{FF2B5EF4-FFF2-40B4-BE49-F238E27FC236}">
                  <a16:creationId xmlns:a16="http://schemas.microsoft.com/office/drawing/2014/main" id="{EF58FFE2-B5ED-B292-29E4-39737786AA98}"/>
                </a:ext>
              </a:extLst>
            </p:cNvPr>
            <p:cNvCxnSpPr/>
            <p:nvPr/>
          </p:nvCxnSpPr>
          <p:spPr>
            <a:xfrm>
              <a:off x="3569327" y="386520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A96A7472-1E5A-A6EF-5023-EAA1646842D0}"/>
              </a:ext>
            </a:extLst>
          </p:cNvPr>
          <p:cNvGrpSpPr/>
          <p:nvPr/>
        </p:nvGrpSpPr>
        <p:grpSpPr>
          <a:xfrm>
            <a:off x="5997266" y="7977186"/>
            <a:ext cx="180000" cy="180000"/>
            <a:chOff x="2564900" y="9680038"/>
            <a:chExt cx="180000" cy="180000"/>
          </a:xfrm>
        </p:grpSpPr>
        <p:sp>
          <p:nvSpPr>
            <p:cNvPr id="55" name="Oval 54">
              <a:extLst>
                <a:ext uri="{FF2B5EF4-FFF2-40B4-BE49-F238E27FC236}">
                  <a16:creationId xmlns:a16="http://schemas.microsoft.com/office/drawing/2014/main" id="{30C2E2AC-533D-6D87-292D-62A9ADC92655}"/>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6" name="Rounded Rectangle 198">
              <a:extLst>
                <a:ext uri="{FF2B5EF4-FFF2-40B4-BE49-F238E27FC236}">
                  <a16:creationId xmlns:a16="http://schemas.microsoft.com/office/drawing/2014/main" id="{6648A316-36A4-A726-6492-B2371DCA2621}"/>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57" name="Group 56">
            <a:extLst>
              <a:ext uri="{FF2B5EF4-FFF2-40B4-BE49-F238E27FC236}">
                <a16:creationId xmlns:a16="http://schemas.microsoft.com/office/drawing/2014/main" id="{08B3920A-4FA9-390F-EBD0-10F3F29071AB}"/>
              </a:ext>
            </a:extLst>
          </p:cNvPr>
          <p:cNvGrpSpPr/>
          <p:nvPr/>
        </p:nvGrpSpPr>
        <p:grpSpPr>
          <a:xfrm>
            <a:off x="5983467" y="8338438"/>
            <a:ext cx="180000" cy="180000"/>
            <a:chOff x="2564900" y="9680038"/>
            <a:chExt cx="180000" cy="180000"/>
          </a:xfrm>
        </p:grpSpPr>
        <p:sp>
          <p:nvSpPr>
            <p:cNvPr id="58" name="Oval 57">
              <a:extLst>
                <a:ext uri="{FF2B5EF4-FFF2-40B4-BE49-F238E27FC236}">
                  <a16:creationId xmlns:a16="http://schemas.microsoft.com/office/drawing/2014/main" id="{21910AAF-5178-8BD6-2D8D-2982994F496D}"/>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9" name="Rounded Rectangle 198">
              <a:extLst>
                <a:ext uri="{FF2B5EF4-FFF2-40B4-BE49-F238E27FC236}">
                  <a16:creationId xmlns:a16="http://schemas.microsoft.com/office/drawing/2014/main" id="{BAD99434-090F-EBEB-0F92-7D5D3D86AAE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Tree>
    <p:extLst>
      <p:ext uri="{BB962C8B-B14F-4D97-AF65-F5344CB8AC3E}">
        <p14:creationId xmlns:p14="http://schemas.microsoft.com/office/powerpoint/2010/main" val="29372466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632" y="56456"/>
            <a:ext cx="4752528" cy="469294"/>
          </a:xfrm>
          <a:prstGeom prst="rect">
            <a:avLst/>
          </a:prstGeom>
        </p:spPr>
      </p:pic>
      <p:sp>
        <p:nvSpPr>
          <p:cNvPr id="3" name="Rectangle 2"/>
          <p:cNvSpPr/>
          <p:nvPr/>
        </p:nvSpPr>
        <p:spPr>
          <a:xfrm>
            <a:off x="188912" y="556374"/>
            <a:ext cx="6480175" cy="1372290"/>
          </a:xfrm>
          <a:prstGeom prst="rect">
            <a:avLst/>
          </a:prstGeom>
          <a:gradFill flip="none" rotWithShape="1">
            <a:gsLst>
              <a:gs pos="40000">
                <a:schemeClr val="bg1"/>
              </a:gs>
              <a:gs pos="100000">
                <a:srgbClr val="AADAD3"/>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Box 10"/>
          <p:cNvSpPr txBox="1"/>
          <p:nvPr/>
        </p:nvSpPr>
        <p:spPr>
          <a:xfrm>
            <a:off x="188912" y="632520"/>
            <a:ext cx="1918154" cy="307777"/>
          </a:xfrm>
          <a:prstGeom prst="rect">
            <a:avLst/>
          </a:prstGeom>
          <a:noFill/>
        </p:spPr>
        <p:txBody>
          <a:bodyPr wrap="none" rtlCol="0">
            <a:spAutoFit/>
          </a:bodyPr>
          <a:lstStyle/>
          <a:p>
            <a:r>
              <a:rPr lang="en-US" sz="1400" b="1" dirty="0">
                <a:solidFill>
                  <a:schemeClr val="accent1"/>
                </a:solidFill>
              </a:rPr>
              <a:t>Performance Indicators</a:t>
            </a:r>
            <a:endParaRPr lang="en-AU" sz="1400" b="1" dirty="0">
              <a:solidFill>
                <a:schemeClr val="accent1"/>
              </a:solidFill>
            </a:endParaRPr>
          </a:p>
        </p:txBody>
      </p:sp>
      <p:sp>
        <p:nvSpPr>
          <p:cNvPr id="12" name="Rectangle 11"/>
          <p:cNvSpPr/>
          <p:nvPr/>
        </p:nvSpPr>
        <p:spPr>
          <a:xfrm>
            <a:off x="304513" y="4259412"/>
            <a:ext cx="3021930" cy="127922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13" name="Rectangle 12"/>
          <p:cNvSpPr/>
          <p:nvPr/>
        </p:nvSpPr>
        <p:spPr>
          <a:xfrm>
            <a:off x="470113" y="4238573"/>
            <a:ext cx="2736446" cy="261610"/>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Number of lost time injuries</a:t>
            </a:r>
            <a:endParaRPr lang="en-AU" sz="1100" b="1" dirty="0">
              <a:solidFill>
                <a:schemeClr val="accent1"/>
              </a:solidFill>
              <a:effectLst/>
              <a:latin typeface="Garamond"/>
              <a:ea typeface="Times New Roman"/>
              <a:cs typeface="Times New Roman"/>
            </a:endParaRPr>
          </a:p>
        </p:txBody>
      </p:sp>
      <p:sp>
        <p:nvSpPr>
          <p:cNvPr id="14" name="TextBox 13"/>
          <p:cNvSpPr txBox="1"/>
          <p:nvPr/>
        </p:nvSpPr>
        <p:spPr>
          <a:xfrm>
            <a:off x="1888734" y="4615146"/>
            <a:ext cx="599949" cy="369332"/>
          </a:xfrm>
          <a:prstGeom prst="rect">
            <a:avLst/>
          </a:prstGeom>
          <a:noFill/>
        </p:spPr>
        <p:txBody>
          <a:bodyPr wrap="square" rtlCol="0">
            <a:spAutoFit/>
          </a:bodyPr>
          <a:lstStyle/>
          <a:p>
            <a:pPr algn="ctr"/>
            <a:r>
              <a:rPr lang="en-US" b="1" dirty="0">
                <a:solidFill>
                  <a:schemeClr val="accent4">
                    <a:lumMod val="60000"/>
                    <a:lumOff val="40000"/>
                  </a:schemeClr>
                </a:solidFill>
              </a:rPr>
              <a:t>3</a:t>
            </a:r>
            <a:endParaRPr lang="en-AU" b="1" dirty="0">
              <a:solidFill>
                <a:schemeClr val="accent4">
                  <a:lumMod val="60000"/>
                  <a:lumOff val="40000"/>
                </a:schemeClr>
              </a:solidFill>
            </a:endParaRPr>
          </a:p>
        </p:txBody>
      </p:sp>
      <p:sp>
        <p:nvSpPr>
          <p:cNvPr id="15" name="TextBox 14"/>
          <p:cNvSpPr txBox="1"/>
          <p:nvPr/>
        </p:nvSpPr>
        <p:spPr>
          <a:xfrm>
            <a:off x="960237" y="4486472"/>
            <a:ext cx="958916" cy="253916"/>
          </a:xfrm>
          <a:prstGeom prst="rect">
            <a:avLst/>
          </a:prstGeom>
          <a:noFill/>
        </p:spPr>
        <p:txBody>
          <a:bodyPr wrap="none" rtlCol="0">
            <a:spAutoFit/>
          </a:bodyPr>
          <a:lstStyle/>
          <a:p>
            <a:pPr algn="r"/>
            <a:r>
              <a:rPr lang="en-AU" sz="1050" dirty="0">
                <a:solidFill>
                  <a:srgbClr val="C00000"/>
                </a:solidFill>
              </a:rPr>
              <a:t>Annual Target</a:t>
            </a:r>
          </a:p>
        </p:txBody>
      </p:sp>
      <p:sp>
        <p:nvSpPr>
          <p:cNvPr id="16" name="TextBox 15"/>
          <p:cNvSpPr txBox="1"/>
          <p:nvPr/>
        </p:nvSpPr>
        <p:spPr>
          <a:xfrm>
            <a:off x="1915427" y="4495814"/>
            <a:ext cx="532518" cy="253916"/>
          </a:xfrm>
          <a:prstGeom prst="rect">
            <a:avLst/>
          </a:prstGeom>
          <a:noFill/>
        </p:spPr>
        <p:txBody>
          <a:bodyPr wrap="none" rtlCol="0">
            <a:spAutoFit/>
          </a:bodyPr>
          <a:lstStyle/>
          <a:p>
            <a:pPr algn="r"/>
            <a:r>
              <a:rPr lang="en-AU" sz="1050" dirty="0">
                <a:solidFill>
                  <a:schemeClr val="accent4">
                    <a:lumMod val="60000"/>
                    <a:lumOff val="40000"/>
                  </a:schemeClr>
                </a:solidFill>
              </a:rPr>
              <a:t>Actual</a:t>
            </a:r>
          </a:p>
        </p:txBody>
      </p:sp>
      <p:sp>
        <p:nvSpPr>
          <p:cNvPr id="17" name="TextBox 16"/>
          <p:cNvSpPr txBox="1"/>
          <p:nvPr/>
        </p:nvSpPr>
        <p:spPr>
          <a:xfrm>
            <a:off x="1127065" y="4613808"/>
            <a:ext cx="599949" cy="369332"/>
          </a:xfrm>
          <a:prstGeom prst="rect">
            <a:avLst/>
          </a:prstGeom>
          <a:noFill/>
        </p:spPr>
        <p:txBody>
          <a:bodyPr wrap="square" rtlCol="0">
            <a:spAutoFit/>
          </a:bodyPr>
          <a:lstStyle/>
          <a:p>
            <a:pPr algn="ctr"/>
            <a:r>
              <a:rPr lang="en-AU" b="1" dirty="0">
                <a:solidFill>
                  <a:srgbClr val="C00000"/>
                </a:solidFill>
              </a:rPr>
              <a:t>0</a:t>
            </a:r>
          </a:p>
        </p:txBody>
      </p:sp>
      <p:sp>
        <p:nvSpPr>
          <p:cNvPr id="24" name="Rectangle 23"/>
          <p:cNvSpPr/>
          <p:nvPr/>
        </p:nvSpPr>
        <p:spPr>
          <a:xfrm>
            <a:off x="308013" y="947459"/>
            <a:ext cx="3018430" cy="181235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25" name="Rectangle 24"/>
          <p:cNvSpPr/>
          <p:nvPr/>
        </p:nvSpPr>
        <p:spPr>
          <a:xfrm>
            <a:off x="548538" y="968460"/>
            <a:ext cx="2736446" cy="600164"/>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Decisions (Council resolutions) considered in open Ordinary and Special Council meetings during the period</a:t>
            </a:r>
            <a:endParaRPr lang="en-AU" sz="1100" b="1" dirty="0">
              <a:solidFill>
                <a:schemeClr val="accent1"/>
              </a:solidFill>
              <a:effectLst/>
              <a:latin typeface="Garamond"/>
              <a:ea typeface="Times New Roman"/>
              <a:cs typeface="Times New Roman"/>
            </a:endParaRPr>
          </a:p>
        </p:txBody>
      </p:sp>
      <p:graphicFrame>
        <p:nvGraphicFramePr>
          <p:cNvPr id="26" name="Chart 25"/>
          <p:cNvGraphicFramePr>
            <a:graphicFrameLocks noChangeAspect="1"/>
          </p:cNvGraphicFramePr>
          <p:nvPr>
            <p:extLst>
              <p:ext uri="{D42A27DB-BD31-4B8C-83A1-F6EECF244321}">
                <p14:modId xmlns:p14="http://schemas.microsoft.com/office/powerpoint/2010/main" val="2492339896"/>
              </p:ext>
            </p:extLst>
          </p:nvPr>
        </p:nvGraphicFramePr>
        <p:xfrm>
          <a:off x="903331" y="1519591"/>
          <a:ext cx="796320" cy="796521"/>
        </p:xfrm>
        <a:graphic>
          <a:graphicData uri="http://schemas.openxmlformats.org/drawingml/2006/chart">
            <c:chart xmlns:c="http://schemas.openxmlformats.org/drawingml/2006/chart" xmlns:r="http://schemas.openxmlformats.org/officeDocument/2006/relationships" r:id="rId3"/>
          </a:graphicData>
        </a:graphic>
      </p:graphicFrame>
      <p:cxnSp>
        <p:nvCxnSpPr>
          <p:cNvPr id="27" name="Straight Connector 26"/>
          <p:cNvCxnSpPr/>
          <p:nvPr/>
        </p:nvCxnSpPr>
        <p:spPr>
          <a:xfrm>
            <a:off x="1146260" y="1700248"/>
            <a:ext cx="46424" cy="691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283765" y="1551694"/>
            <a:ext cx="906017" cy="253916"/>
          </a:xfrm>
          <a:prstGeom prst="rect">
            <a:avLst/>
          </a:prstGeom>
          <a:noFill/>
        </p:spPr>
        <p:txBody>
          <a:bodyPr wrap="none" rtlCol="0">
            <a:spAutoFit/>
          </a:bodyPr>
          <a:lstStyle/>
          <a:p>
            <a:pPr algn="ctr"/>
            <a:r>
              <a:rPr lang="en-AU" sz="1050" i="1" dirty="0">
                <a:solidFill>
                  <a:srgbClr val="C00000"/>
                </a:solidFill>
              </a:rPr>
              <a:t>Target ≥ 90%</a:t>
            </a:r>
          </a:p>
        </p:txBody>
      </p:sp>
      <p:sp>
        <p:nvSpPr>
          <p:cNvPr id="29" name="TextBox 28"/>
          <p:cNvSpPr txBox="1"/>
          <p:nvPr/>
        </p:nvSpPr>
        <p:spPr>
          <a:xfrm>
            <a:off x="966063" y="1771803"/>
            <a:ext cx="696159" cy="276999"/>
          </a:xfrm>
          <a:prstGeom prst="rect">
            <a:avLst/>
          </a:prstGeom>
          <a:noFill/>
        </p:spPr>
        <p:txBody>
          <a:bodyPr wrap="square" rtlCol="0">
            <a:spAutoFit/>
          </a:bodyPr>
          <a:lstStyle/>
          <a:p>
            <a:pPr algn="ctr"/>
            <a:r>
              <a:rPr lang="en-AU" sz="1200" b="1" dirty="0"/>
              <a:t>89.4%</a:t>
            </a:r>
          </a:p>
        </p:txBody>
      </p:sp>
      <p:sp>
        <p:nvSpPr>
          <p:cNvPr id="31" name="Rectangle 30"/>
          <p:cNvSpPr/>
          <p:nvPr/>
        </p:nvSpPr>
        <p:spPr>
          <a:xfrm>
            <a:off x="3499157" y="947458"/>
            <a:ext cx="3026187" cy="1651175"/>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32" name="Rectangle 31"/>
          <p:cNvSpPr/>
          <p:nvPr/>
        </p:nvSpPr>
        <p:spPr>
          <a:xfrm>
            <a:off x="3638703" y="993721"/>
            <a:ext cx="2736446" cy="430887"/>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Council member attendance at ordinary and special meetings for the period</a:t>
            </a:r>
            <a:endParaRPr lang="en-AU" sz="1100" b="1" dirty="0">
              <a:solidFill>
                <a:schemeClr val="accent1"/>
              </a:solidFill>
              <a:effectLst/>
              <a:latin typeface="Garamond"/>
              <a:ea typeface="Times New Roman"/>
              <a:cs typeface="Times New Roman"/>
            </a:endParaRPr>
          </a:p>
        </p:txBody>
      </p:sp>
      <p:graphicFrame>
        <p:nvGraphicFramePr>
          <p:cNvPr id="33" name="Chart 32"/>
          <p:cNvGraphicFramePr>
            <a:graphicFrameLocks noChangeAspect="1"/>
          </p:cNvGraphicFramePr>
          <p:nvPr>
            <p:extLst>
              <p:ext uri="{D42A27DB-BD31-4B8C-83A1-F6EECF244321}">
                <p14:modId xmlns:p14="http://schemas.microsoft.com/office/powerpoint/2010/main" val="1545641476"/>
              </p:ext>
            </p:extLst>
          </p:nvPr>
        </p:nvGraphicFramePr>
        <p:xfrm>
          <a:off x="4143691" y="1332821"/>
          <a:ext cx="796320" cy="796521"/>
        </p:xfrm>
        <a:graphic>
          <a:graphicData uri="http://schemas.openxmlformats.org/drawingml/2006/chart">
            <c:chart xmlns:c="http://schemas.openxmlformats.org/drawingml/2006/chart" xmlns:r="http://schemas.openxmlformats.org/officeDocument/2006/relationships" r:id="rId4"/>
          </a:graphicData>
        </a:graphic>
      </p:graphicFrame>
      <p:cxnSp>
        <p:nvCxnSpPr>
          <p:cNvPr id="34" name="Straight Connector 33"/>
          <p:cNvCxnSpPr/>
          <p:nvPr/>
        </p:nvCxnSpPr>
        <p:spPr>
          <a:xfrm>
            <a:off x="4385309" y="1508099"/>
            <a:ext cx="46424" cy="691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524125" y="1364924"/>
            <a:ext cx="906017" cy="253916"/>
          </a:xfrm>
          <a:prstGeom prst="rect">
            <a:avLst/>
          </a:prstGeom>
          <a:noFill/>
        </p:spPr>
        <p:txBody>
          <a:bodyPr wrap="none" rtlCol="0">
            <a:spAutoFit/>
          </a:bodyPr>
          <a:lstStyle/>
          <a:p>
            <a:pPr algn="ctr"/>
            <a:r>
              <a:rPr lang="en-AU" sz="1050" i="1" dirty="0">
                <a:solidFill>
                  <a:srgbClr val="C00000"/>
                </a:solidFill>
              </a:rPr>
              <a:t>Target ≥ 90%</a:t>
            </a:r>
          </a:p>
        </p:txBody>
      </p:sp>
      <p:sp>
        <p:nvSpPr>
          <p:cNvPr id="36" name="TextBox 35"/>
          <p:cNvSpPr txBox="1"/>
          <p:nvPr/>
        </p:nvSpPr>
        <p:spPr>
          <a:xfrm>
            <a:off x="4206423" y="1585033"/>
            <a:ext cx="696159" cy="276999"/>
          </a:xfrm>
          <a:prstGeom prst="rect">
            <a:avLst/>
          </a:prstGeom>
          <a:noFill/>
        </p:spPr>
        <p:txBody>
          <a:bodyPr wrap="square" rtlCol="0">
            <a:spAutoFit/>
          </a:bodyPr>
          <a:lstStyle/>
          <a:p>
            <a:pPr algn="ctr"/>
            <a:r>
              <a:rPr lang="en-AU" sz="1200" b="1" dirty="0"/>
              <a:t>80.2%</a:t>
            </a:r>
          </a:p>
        </p:txBody>
      </p:sp>
      <p:graphicFrame>
        <p:nvGraphicFramePr>
          <p:cNvPr id="38" name="Chart 37"/>
          <p:cNvGraphicFramePr/>
          <p:nvPr>
            <p:extLst>
              <p:ext uri="{D42A27DB-BD31-4B8C-83A1-F6EECF244321}">
                <p14:modId xmlns:p14="http://schemas.microsoft.com/office/powerpoint/2010/main" val="3044492713"/>
              </p:ext>
            </p:extLst>
          </p:nvPr>
        </p:nvGraphicFramePr>
        <p:xfrm>
          <a:off x="1615997" y="1574240"/>
          <a:ext cx="1459847" cy="93048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9" name="Chart 38"/>
          <p:cNvGraphicFramePr/>
          <p:nvPr>
            <p:extLst>
              <p:ext uri="{D42A27DB-BD31-4B8C-83A1-F6EECF244321}">
                <p14:modId xmlns:p14="http://schemas.microsoft.com/office/powerpoint/2010/main" val="2245119313"/>
              </p:ext>
            </p:extLst>
          </p:nvPr>
        </p:nvGraphicFramePr>
        <p:xfrm>
          <a:off x="4850284" y="1336139"/>
          <a:ext cx="1459847" cy="930488"/>
        </p:xfrm>
        <a:graphic>
          <a:graphicData uri="http://schemas.openxmlformats.org/drawingml/2006/chart">
            <c:chart xmlns:c="http://schemas.openxmlformats.org/drawingml/2006/chart" xmlns:r="http://schemas.openxmlformats.org/officeDocument/2006/relationships" r:id="rId6"/>
          </a:graphicData>
        </a:graphic>
      </p:graphicFrame>
      <p:sp>
        <p:nvSpPr>
          <p:cNvPr id="40" name="Rectangle 39"/>
          <p:cNvSpPr/>
          <p:nvPr/>
        </p:nvSpPr>
        <p:spPr>
          <a:xfrm>
            <a:off x="3494608" y="2673090"/>
            <a:ext cx="3030736" cy="221583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41" name="Rectangle 40"/>
          <p:cNvSpPr/>
          <p:nvPr/>
        </p:nvSpPr>
        <p:spPr>
          <a:xfrm>
            <a:off x="3656804" y="2707273"/>
            <a:ext cx="2736446" cy="600164"/>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Freedom of Information (FOI) requests received, in progress and completed within the legislated timeframe</a:t>
            </a:r>
            <a:endParaRPr lang="en-AU" sz="1100" b="1" dirty="0">
              <a:solidFill>
                <a:schemeClr val="accent1"/>
              </a:solidFill>
              <a:effectLst/>
              <a:latin typeface="Garamond"/>
              <a:ea typeface="Times New Roman"/>
              <a:cs typeface="Times New Roman"/>
            </a:endParaRPr>
          </a:p>
        </p:txBody>
      </p:sp>
      <p:graphicFrame>
        <p:nvGraphicFramePr>
          <p:cNvPr id="42" name="Chart 41"/>
          <p:cNvGraphicFramePr>
            <a:graphicFrameLocks noChangeAspect="1"/>
          </p:cNvGraphicFramePr>
          <p:nvPr>
            <p:extLst>
              <p:ext uri="{D42A27DB-BD31-4B8C-83A1-F6EECF244321}">
                <p14:modId xmlns:p14="http://schemas.microsoft.com/office/powerpoint/2010/main" val="561985033"/>
              </p:ext>
            </p:extLst>
          </p:nvPr>
        </p:nvGraphicFramePr>
        <p:xfrm>
          <a:off x="4089926" y="3345495"/>
          <a:ext cx="796320" cy="796521"/>
        </p:xfrm>
        <a:graphic>
          <a:graphicData uri="http://schemas.openxmlformats.org/drawingml/2006/chart">
            <c:chart xmlns:c="http://schemas.openxmlformats.org/drawingml/2006/chart" xmlns:r="http://schemas.openxmlformats.org/officeDocument/2006/relationships" r:id="rId7"/>
          </a:graphicData>
        </a:graphic>
      </p:graphicFrame>
      <p:cxnSp>
        <p:nvCxnSpPr>
          <p:cNvPr id="43" name="Straight Connector 42"/>
          <p:cNvCxnSpPr/>
          <p:nvPr/>
        </p:nvCxnSpPr>
        <p:spPr>
          <a:xfrm>
            <a:off x="4488768" y="3486412"/>
            <a:ext cx="0" cy="691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3484788" y="3377598"/>
            <a:ext cx="877164" cy="253916"/>
          </a:xfrm>
          <a:prstGeom prst="rect">
            <a:avLst/>
          </a:prstGeom>
          <a:noFill/>
        </p:spPr>
        <p:txBody>
          <a:bodyPr wrap="none" rtlCol="0">
            <a:spAutoFit/>
          </a:bodyPr>
          <a:lstStyle/>
          <a:p>
            <a:pPr algn="ctr"/>
            <a:r>
              <a:rPr lang="en-AU" sz="1050" i="1" dirty="0">
                <a:solidFill>
                  <a:srgbClr val="C00000"/>
                </a:solidFill>
              </a:rPr>
              <a:t>Target 100%</a:t>
            </a:r>
          </a:p>
        </p:txBody>
      </p:sp>
      <p:sp>
        <p:nvSpPr>
          <p:cNvPr id="45" name="TextBox 44"/>
          <p:cNvSpPr txBox="1"/>
          <p:nvPr/>
        </p:nvSpPr>
        <p:spPr>
          <a:xfrm>
            <a:off x="4152658" y="3597707"/>
            <a:ext cx="696159" cy="276999"/>
          </a:xfrm>
          <a:prstGeom prst="rect">
            <a:avLst/>
          </a:prstGeom>
          <a:noFill/>
        </p:spPr>
        <p:txBody>
          <a:bodyPr wrap="square" rtlCol="0">
            <a:spAutoFit/>
          </a:bodyPr>
          <a:lstStyle/>
          <a:p>
            <a:pPr algn="ctr"/>
            <a:r>
              <a:rPr lang="en-AU" sz="1200" b="1" dirty="0"/>
              <a:t>100%</a:t>
            </a:r>
          </a:p>
        </p:txBody>
      </p:sp>
      <p:sp>
        <p:nvSpPr>
          <p:cNvPr id="47" name="Rectangle 46"/>
          <p:cNvSpPr/>
          <p:nvPr/>
        </p:nvSpPr>
        <p:spPr>
          <a:xfrm>
            <a:off x="310945" y="2868373"/>
            <a:ext cx="3026187" cy="1274369"/>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48" name="Rectangle 47"/>
          <p:cNvSpPr/>
          <p:nvPr/>
        </p:nvSpPr>
        <p:spPr>
          <a:xfrm>
            <a:off x="647845" y="2866329"/>
            <a:ext cx="2525601" cy="430887"/>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Freedom of Information (FOI) External reviews upholding Council’s decisions</a:t>
            </a:r>
            <a:endParaRPr lang="en-AU" sz="1100" b="1" dirty="0">
              <a:solidFill>
                <a:schemeClr val="accent1"/>
              </a:solidFill>
              <a:effectLst/>
              <a:latin typeface="Garamond"/>
              <a:ea typeface="Times New Roman"/>
              <a:cs typeface="Times New Roman"/>
            </a:endParaRPr>
          </a:p>
        </p:txBody>
      </p:sp>
      <p:graphicFrame>
        <p:nvGraphicFramePr>
          <p:cNvPr id="49" name="Chart 48"/>
          <p:cNvGraphicFramePr>
            <a:graphicFrameLocks noChangeAspect="1"/>
          </p:cNvGraphicFramePr>
          <p:nvPr>
            <p:extLst>
              <p:ext uri="{D42A27DB-BD31-4B8C-83A1-F6EECF244321}">
                <p14:modId xmlns:p14="http://schemas.microsoft.com/office/powerpoint/2010/main" val="3949031361"/>
              </p:ext>
            </p:extLst>
          </p:nvPr>
        </p:nvGraphicFramePr>
        <p:xfrm>
          <a:off x="1026676" y="3368824"/>
          <a:ext cx="796320" cy="796521"/>
        </p:xfrm>
        <a:graphic>
          <a:graphicData uri="http://schemas.openxmlformats.org/drawingml/2006/chart">
            <c:chart xmlns:c="http://schemas.openxmlformats.org/drawingml/2006/chart" xmlns:r="http://schemas.openxmlformats.org/officeDocument/2006/relationships" r:id="rId8"/>
          </a:graphicData>
        </a:graphic>
      </p:graphicFrame>
      <p:cxnSp>
        <p:nvCxnSpPr>
          <p:cNvPr id="50" name="Straight Connector 49"/>
          <p:cNvCxnSpPr/>
          <p:nvPr/>
        </p:nvCxnSpPr>
        <p:spPr>
          <a:xfrm>
            <a:off x="1419518" y="3511601"/>
            <a:ext cx="0" cy="6916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421538" y="3402881"/>
            <a:ext cx="877164" cy="253916"/>
          </a:xfrm>
          <a:prstGeom prst="rect">
            <a:avLst/>
          </a:prstGeom>
          <a:noFill/>
        </p:spPr>
        <p:txBody>
          <a:bodyPr wrap="none" rtlCol="0">
            <a:spAutoFit/>
          </a:bodyPr>
          <a:lstStyle/>
          <a:p>
            <a:pPr algn="ctr"/>
            <a:r>
              <a:rPr lang="en-AU" sz="1050" i="1" dirty="0">
                <a:solidFill>
                  <a:srgbClr val="C00000"/>
                </a:solidFill>
              </a:rPr>
              <a:t>Target 100%</a:t>
            </a:r>
          </a:p>
        </p:txBody>
      </p:sp>
      <p:graphicFrame>
        <p:nvGraphicFramePr>
          <p:cNvPr id="54" name="Chart 53"/>
          <p:cNvGraphicFramePr/>
          <p:nvPr>
            <p:extLst>
              <p:ext uri="{D42A27DB-BD31-4B8C-83A1-F6EECF244321}">
                <p14:modId xmlns:p14="http://schemas.microsoft.com/office/powerpoint/2010/main" val="527876080"/>
              </p:ext>
            </p:extLst>
          </p:nvPr>
        </p:nvGraphicFramePr>
        <p:xfrm>
          <a:off x="4802592" y="3400144"/>
          <a:ext cx="1459847" cy="93048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5" name="Chart 54"/>
          <p:cNvGraphicFramePr/>
          <p:nvPr>
            <p:extLst>
              <p:ext uri="{D42A27DB-BD31-4B8C-83A1-F6EECF244321}">
                <p14:modId xmlns:p14="http://schemas.microsoft.com/office/powerpoint/2010/main" val="783475868"/>
              </p:ext>
            </p:extLst>
          </p:nvPr>
        </p:nvGraphicFramePr>
        <p:xfrm>
          <a:off x="1733269" y="3374096"/>
          <a:ext cx="1459847" cy="930488"/>
        </p:xfrm>
        <a:graphic>
          <a:graphicData uri="http://schemas.openxmlformats.org/drawingml/2006/chart">
            <c:chart xmlns:c="http://schemas.openxmlformats.org/drawingml/2006/chart" xmlns:r="http://schemas.openxmlformats.org/officeDocument/2006/relationships" r:id="rId10"/>
          </a:graphicData>
        </a:graphic>
      </p:graphicFrame>
      <p:sp>
        <p:nvSpPr>
          <p:cNvPr id="4" name="Rectangle 3"/>
          <p:cNvSpPr/>
          <p:nvPr/>
        </p:nvSpPr>
        <p:spPr>
          <a:xfrm>
            <a:off x="1876965" y="4499439"/>
            <a:ext cx="1422367" cy="246221"/>
          </a:xfrm>
          <a:prstGeom prst="rect">
            <a:avLst/>
          </a:prstGeom>
        </p:spPr>
        <p:txBody>
          <a:bodyPr wrap="square">
            <a:spAutoFit/>
          </a:bodyPr>
          <a:lstStyle/>
          <a:p>
            <a:r>
              <a:rPr lang="en-AU" sz="1000" dirty="0"/>
              <a:t>​</a:t>
            </a:r>
          </a:p>
        </p:txBody>
      </p:sp>
      <p:sp>
        <p:nvSpPr>
          <p:cNvPr id="104" name="TextBox 103"/>
          <p:cNvSpPr txBox="1"/>
          <p:nvPr/>
        </p:nvSpPr>
        <p:spPr>
          <a:xfrm>
            <a:off x="3598689" y="4181043"/>
            <a:ext cx="2841203" cy="707886"/>
          </a:xfrm>
          <a:prstGeom prst="rect">
            <a:avLst/>
          </a:prstGeom>
          <a:noFill/>
        </p:spPr>
        <p:txBody>
          <a:bodyPr wrap="square" rtlCol="0">
            <a:spAutoFit/>
          </a:bodyPr>
          <a:lstStyle/>
          <a:p>
            <a:r>
              <a:rPr lang="en-US" sz="1000" dirty="0"/>
              <a:t>13 Freedom of Information application received. 8 Completed within legislative timeframes with 5 carried forward in accordance with legislative requirements. </a:t>
            </a:r>
          </a:p>
        </p:txBody>
      </p:sp>
      <p:grpSp>
        <p:nvGrpSpPr>
          <p:cNvPr id="119" name="Group 118"/>
          <p:cNvGrpSpPr>
            <a:grpSpLocks noChangeAspect="1"/>
          </p:cNvGrpSpPr>
          <p:nvPr/>
        </p:nvGrpSpPr>
        <p:grpSpPr>
          <a:xfrm>
            <a:off x="210197" y="2848406"/>
            <a:ext cx="318858" cy="285722"/>
            <a:chOff x="3343061" y="6674708"/>
            <a:chExt cx="1098164" cy="1098164"/>
          </a:xfrm>
        </p:grpSpPr>
        <p:sp>
          <p:nvSpPr>
            <p:cNvPr id="131" name="Oval 130"/>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32" name="Rounded Rectangle 198"/>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53" name="TextBox 52">
            <a:extLst>
              <a:ext uri="{FF2B5EF4-FFF2-40B4-BE49-F238E27FC236}">
                <a16:creationId xmlns:a16="http://schemas.microsoft.com/office/drawing/2014/main" id="{B92C5433-8F02-F0B0-9743-4F1CE6DAF571}"/>
              </a:ext>
            </a:extLst>
          </p:cNvPr>
          <p:cNvSpPr txBox="1"/>
          <p:nvPr/>
        </p:nvSpPr>
        <p:spPr>
          <a:xfrm>
            <a:off x="1074012" y="3608804"/>
            <a:ext cx="696159" cy="276999"/>
          </a:xfrm>
          <a:prstGeom prst="rect">
            <a:avLst/>
          </a:prstGeom>
          <a:noFill/>
        </p:spPr>
        <p:txBody>
          <a:bodyPr wrap="square" rtlCol="0">
            <a:spAutoFit/>
          </a:bodyPr>
          <a:lstStyle/>
          <a:p>
            <a:pPr algn="ctr"/>
            <a:r>
              <a:rPr lang="en-AU" sz="1200" b="1" dirty="0"/>
              <a:t>100%</a:t>
            </a:r>
          </a:p>
        </p:txBody>
      </p:sp>
      <p:grpSp>
        <p:nvGrpSpPr>
          <p:cNvPr id="56" name="Group 55">
            <a:extLst>
              <a:ext uri="{FF2B5EF4-FFF2-40B4-BE49-F238E27FC236}">
                <a16:creationId xmlns:a16="http://schemas.microsoft.com/office/drawing/2014/main" id="{89AC1B02-3591-5F69-4D15-AA6212C99CBC}"/>
              </a:ext>
            </a:extLst>
          </p:cNvPr>
          <p:cNvGrpSpPr/>
          <p:nvPr/>
        </p:nvGrpSpPr>
        <p:grpSpPr>
          <a:xfrm>
            <a:off x="3399562" y="854174"/>
            <a:ext cx="284400" cy="284400"/>
            <a:chOff x="3410859" y="819782"/>
            <a:chExt cx="284400" cy="284400"/>
          </a:xfrm>
        </p:grpSpPr>
        <p:sp>
          <p:nvSpPr>
            <p:cNvPr id="57" name="Oval 306">
              <a:extLst>
                <a:ext uri="{FF2B5EF4-FFF2-40B4-BE49-F238E27FC236}">
                  <a16:creationId xmlns:a16="http://schemas.microsoft.com/office/drawing/2014/main" id="{BE4BCC54-CA81-E622-2F00-C28BD167621C}"/>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8" name="Straight Connector 57">
              <a:extLst>
                <a:ext uri="{FF2B5EF4-FFF2-40B4-BE49-F238E27FC236}">
                  <a16:creationId xmlns:a16="http://schemas.microsoft.com/office/drawing/2014/main" id="{4E4B534B-9D41-5E99-2E6F-3A1E5C50212D}"/>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3" name="TextBox 62">
            <a:extLst>
              <a:ext uri="{FF2B5EF4-FFF2-40B4-BE49-F238E27FC236}">
                <a16:creationId xmlns:a16="http://schemas.microsoft.com/office/drawing/2014/main" id="{BBD89F3B-18DF-BEE9-66F5-06E07FD8AA4C}"/>
              </a:ext>
            </a:extLst>
          </p:cNvPr>
          <p:cNvSpPr txBox="1"/>
          <p:nvPr/>
        </p:nvSpPr>
        <p:spPr>
          <a:xfrm>
            <a:off x="3599138" y="2168762"/>
            <a:ext cx="2840307" cy="400110"/>
          </a:xfrm>
          <a:prstGeom prst="rect">
            <a:avLst/>
          </a:prstGeom>
          <a:noFill/>
        </p:spPr>
        <p:txBody>
          <a:bodyPr wrap="square">
            <a:spAutoFit/>
          </a:bodyPr>
          <a:lstStyle/>
          <a:p>
            <a:r>
              <a:rPr lang="en-US" sz="1000" dirty="0">
                <a:effectLst/>
                <a:latin typeface="Calibri" panose="020F0502020204030204" pitchFamily="34" charset="0"/>
                <a:ea typeface="Calibri" panose="020F0502020204030204" pitchFamily="34" charset="0"/>
              </a:rPr>
              <a:t>During the quarter there were </a:t>
            </a:r>
            <a:r>
              <a:rPr lang="en-US" sz="1000" dirty="0">
                <a:latin typeface="Calibri" panose="020F0502020204030204" pitchFamily="34" charset="0"/>
                <a:ea typeface="Calibri" panose="020F0502020204030204" pitchFamily="34" charset="0"/>
              </a:rPr>
              <a:t>18</a:t>
            </a:r>
            <a:r>
              <a:rPr lang="en-US" sz="1000" dirty="0">
                <a:effectLst/>
                <a:latin typeface="Calibri" panose="020F0502020204030204" pitchFamily="34" charset="0"/>
                <a:ea typeface="Calibri" panose="020F0502020204030204" pitchFamily="34" charset="0"/>
              </a:rPr>
              <a:t> apologies for meetings including leaves of absence.</a:t>
            </a:r>
            <a:endParaRPr lang="en-AU" sz="1000" dirty="0"/>
          </a:p>
        </p:txBody>
      </p:sp>
      <p:sp>
        <p:nvSpPr>
          <p:cNvPr id="64" name="Rectangle 63">
            <a:extLst>
              <a:ext uri="{FF2B5EF4-FFF2-40B4-BE49-F238E27FC236}">
                <a16:creationId xmlns:a16="http://schemas.microsoft.com/office/drawing/2014/main" id="{E203BC43-D5B2-6ECA-A3AC-7990655EBAAD}"/>
              </a:ext>
            </a:extLst>
          </p:cNvPr>
          <p:cNvSpPr/>
          <p:nvPr/>
        </p:nvSpPr>
        <p:spPr>
          <a:xfrm>
            <a:off x="308013" y="5626457"/>
            <a:ext cx="3036971" cy="1450834"/>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65" name="Rectangle 64">
            <a:extLst>
              <a:ext uri="{FF2B5EF4-FFF2-40B4-BE49-F238E27FC236}">
                <a16:creationId xmlns:a16="http://schemas.microsoft.com/office/drawing/2014/main" id="{0084C023-A2E5-03A5-171A-18BBE05954B7}"/>
              </a:ext>
            </a:extLst>
          </p:cNvPr>
          <p:cNvSpPr/>
          <p:nvPr/>
        </p:nvSpPr>
        <p:spPr>
          <a:xfrm>
            <a:off x="485746" y="5635821"/>
            <a:ext cx="2736446" cy="316548"/>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Employee Turnover</a:t>
            </a:r>
            <a:endParaRPr lang="en-AU" sz="1100" b="1" dirty="0">
              <a:solidFill>
                <a:schemeClr val="accent1"/>
              </a:solidFill>
              <a:effectLst/>
              <a:latin typeface="Garamond"/>
              <a:ea typeface="Times New Roman"/>
              <a:cs typeface="Times New Roman"/>
            </a:endParaRPr>
          </a:p>
        </p:txBody>
      </p:sp>
      <p:sp>
        <p:nvSpPr>
          <p:cNvPr id="66" name="TextBox 65">
            <a:extLst>
              <a:ext uri="{FF2B5EF4-FFF2-40B4-BE49-F238E27FC236}">
                <a16:creationId xmlns:a16="http://schemas.microsoft.com/office/drawing/2014/main" id="{64729DC6-F19A-BA71-E39F-688E22C5D0CD}"/>
              </a:ext>
            </a:extLst>
          </p:cNvPr>
          <p:cNvSpPr txBox="1"/>
          <p:nvPr/>
        </p:nvSpPr>
        <p:spPr>
          <a:xfrm>
            <a:off x="1056050" y="5867375"/>
            <a:ext cx="958916" cy="307239"/>
          </a:xfrm>
          <a:prstGeom prst="rect">
            <a:avLst/>
          </a:prstGeom>
          <a:noFill/>
        </p:spPr>
        <p:txBody>
          <a:bodyPr wrap="none" rtlCol="0">
            <a:spAutoFit/>
          </a:bodyPr>
          <a:lstStyle/>
          <a:p>
            <a:pPr algn="r"/>
            <a:r>
              <a:rPr lang="en-AU" sz="1050" dirty="0">
                <a:solidFill>
                  <a:srgbClr val="C00000"/>
                </a:solidFill>
              </a:rPr>
              <a:t>Annual Target</a:t>
            </a:r>
          </a:p>
        </p:txBody>
      </p:sp>
      <p:sp>
        <p:nvSpPr>
          <p:cNvPr id="67" name="TextBox 66">
            <a:extLst>
              <a:ext uri="{FF2B5EF4-FFF2-40B4-BE49-F238E27FC236}">
                <a16:creationId xmlns:a16="http://schemas.microsoft.com/office/drawing/2014/main" id="{71050D2D-A969-CCE2-62E3-106FB6EC3CC1}"/>
              </a:ext>
            </a:extLst>
          </p:cNvPr>
          <p:cNvSpPr txBox="1"/>
          <p:nvPr/>
        </p:nvSpPr>
        <p:spPr>
          <a:xfrm>
            <a:off x="1116324" y="6001534"/>
            <a:ext cx="755648" cy="409650"/>
          </a:xfrm>
          <a:prstGeom prst="rect">
            <a:avLst/>
          </a:prstGeom>
          <a:noFill/>
        </p:spPr>
        <p:txBody>
          <a:bodyPr wrap="square" rtlCol="0">
            <a:spAutoFit/>
          </a:bodyPr>
          <a:lstStyle/>
          <a:p>
            <a:pPr algn="ctr"/>
            <a:r>
              <a:rPr lang="en-US" sz="1600" b="1" dirty="0">
                <a:solidFill>
                  <a:srgbClr val="C00000"/>
                </a:solidFill>
              </a:rPr>
              <a:t>7-15%</a:t>
            </a:r>
            <a:endParaRPr lang="en-AU" sz="1600" b="1" dirty="0">
              <a:solidFill>
                <a:srgbClr val="C00000"/>
              </a:solidFill>
            </a:endParaRPr>
          </a:p>
        </p:txBody>
      </p:sp>
      <p:sp>
        <p:nvSpPr>
          <p:cNvPr id="68" name="TextBox 67">
            <a:extLst>
              <a:ext uri="{FF2B5EF4-FFF2-40B4-BE49-F238E27FC236}">
                <a16:creationId xmlns:a16="http://schemas.microsoft.com/office/drawing/2014/main" id="{72FC0C74-4148-9798-0862-A0443888F2F2}"/>
              </a:ext>
            </a:extLst>
          </p:cNvPr>
          <p:cNvSpPr txBox="1"/>
          <p:nvPr/>
        </p:nvSpPr>
        <p:spPr>
          <a:xfrm>
            <a:off x="1913473" y="5982214"/>
            <a:ext cx="983760" cy="369332"/>
          </a:xfrm>
          <a:prstGeom prst="rect">
            <a:avLst/>
          </a:prstGeom>
          <a:noFill/>
        </p:spPr>
        <p:txBody>
          <a:bodyPr wrap="square" rtlCol="0">
            <a:spAutoFit/>
          </a:bodyPr>
          <a:lstStyle/>
          <a:p>
            <a:pPr algn="ctr"/>
            <a:r>
              <a:rPr lang="en-US" b="1" dirty="0">
                <a:solidFill>
                  <a:schemeClr val="accent4">
                    <a:lumMod val="60000"/>
                    <a:lumOff val="40000"/>
                  </a:schemeClr>
                </a:solidFill>
              </a:rPr>
              <a:t>21.7%</a:t>
            </a:r>
            <a:endParaRPr lang="en-AU" b="1" dirty="0">
              <a:solidFill>
                <a:schemeClr val="accent4">
                  <a:lumMod val="60000"/>
                  <a:lumOff val="40000"/>
                </a:schemeClr>
              </a:solidFill>
            </a:endParaRPr>
          </a:p>
        </p:txBody>
      </p:sp>
      <p:sp>
        <p:nvSpPr>
          <p:cNvPr id="69" name="TextBox 68">
            <a:extLst>
              <a:ext uri="{FF2B5EF4-FFF2-40B4-BE49-F238E27FC236}">
                <a16:creationId xmlns:a16="http://schemas.microsoft.com/office/drawing/2014/main" id="{C54D2EC1-6270-012F-6CB5-D4D4A9713694}"/>
              </a:ext>
            </a:extLst>
          </p:cNvPr>
          <p:cNvSpPr txBox="1"/>
          <p:nvPr/>
        </p:nvSpPr>
        <p:spPr>
          <a:xfrm>
            <a:off x="2091054" y="5867375"/>
            <a:ext cx="530915" cy="253916"/>
          </a:xfrm>
          <a:prstGeom prst="rect">
            <a:avLst/>
          </a:prstGeom>
          <a:noFill/>
        </p:spPr>
        <p:txBody>
          <a:bodyPr wrap="none" rtlCol="0">
            <a:spAutoFit/>
          </a:bodyPr>
          <a:lstStyle/>
          <a:p>
            <a:pPr algn="r"/>
            <a:r>
              <a:rPr lang="en-AU" sz="1050" dirty="0">
                <a:solidFill>
                  <a:schemeClr val="accent4">
                    <a:lumMod val="60000"/>
                    <a:lumOff val="40000"/>
                  </a:schemeClr>
                </a:solidFill>
              </a:rPr>
              <a:t>Actual</a:t>
            </a:r>
          </a:p>
        </p:txBody>
      </p:sp>
      <p:sp>
        <p:nvSpPr>
          <p:cNvPr id="73" name="TextBox 72">
            <a:extLst>
              <a:ext uri="{FF2B5EF4-FFF2-40B4-BE49-F238E27FC236}">
                <a16:creationId xmlns:a16="http://schemas.microsoft.com/office/drawing/2014/main" id="{FF107EBF-3A05-78B4-5AE6-CA94FE7E404B}"/>
              </a:ext>
            </a:extLst>
          </p:cNvPr>
          <p:cNvSpPr txBox="1"/>
          <p:nvPr/>
        </p:nvSpPr>
        <p:spPr>
          <a:xfrm>
            <a:off x="379426" y="6287923"/>
            <a:ext cx="2842766" cy="707886"/>
          </a:xfrm>
          <a:prstGeom prst="rect">
            <a:avLst/>
          </a:prstGeom>
          <a:noFill/>
        </p:spPr>
        <p:txBody>
          <a:bodyPr wrap="square" rtlCol="0">
            <a:spAutoFit/>
          </a:bodyPr>
          <a:lstStyle/>
          <a:p>
            <a:r>
              <a:rPr lang="en-US" sz="1000" dirty="0"/>
              <a:t>21.7% is higher than annual target but below the national average, which at the end of March 2024 was 23% in the public sector and 13% in the private sector*.</a:t>
            </a:r>
          </a:p>
        </p:txBody>
      </p:sp>
      <p:grpSp>
        <p:nvGrpSpPr>
          <p:cNvPr id="130" name="Group 129">
            <a:extLst>
              <a:ext uri="{FF2B5EF4-FFF2-40B4-BE49-F238E27FC236}">
                <a16:creationId xmlns:a16="http://schemas.microsoft.com/office/drawing/2014/main" id="{EE6A5BD3-D1F6-1436-CFC3-1D3EF789B1F3}"/>
              </a:ext>
            </a:extLst>
          </p:cNvPr>
          <p:cNvGrpSpPr/>
          <p:nvPr/>
        </p:nvGrpSpPr>
        <p:grpSpPr>
          <a:xfrm>
            <a:off x="94591" y="9225491"/>
            <a:ext cx="4423152" cy="239551"/>
            <a:chOff x="2121393" y="6081601"/>
            <a:chExt cx="4423152" cy="239551"/>
          </a:xfrm>
        </p:grpSpPr>
        <p:grpSp>
          <p:nvGrpSpPr>
            <p:cNvPr id="133" name="Group 132">
              <a:extLst>
                <a:ext uri="{FF2B5EF4-FFF2-40B4-BE49-F238E27FC236}">
                  <a16:creationId xmlns:a16="http://schemas.microsoft.com/office/drawing/2014/main" id="{C9AA55D4-1E0F-7D96-FE85-86392411F7EE}"/>
                </a:ext>
              </a:extLst>
            </p:cNvPr>
            <p:cNvGrpSpPr/>
            <p:nvPr/>
          </p:nvGrpSpPr>
          <p:grpSpPr>
            <a:xfrm>
              <a:off x="2121393" y="6081601"/>
              <a:ext cx="3123617" cy="238452"/>
              <a:chOff x="4257974" y="9620435"/>
              <a:chExt cx="2639162" cy="238452"/>
            </a:xfrm>
          </p:grpSpPr>
          <p:grpSp>
            <p:nvGrpSpPr>
              <p:cNvPr id="137" name="Group 136">
                <a:extLst>
                  <a:ext uri="{FF2B5EF4-FFF2-40B4-BE49-F238E27FC236}">
                    <a16:creationId xmlns:a16="http://schemas.microsoft.com/office/drawing/2014/main" id="{6D985422-2A94-DC0F-EEDB-E559D285E651}"/>
                  </a:ext>
                </a:extLst>
              </p:cNvPr>
              <p:cNvGrpSpPr/>
              <p:nvPr/>
            </p:nvGrpSpPr>
            <p:grpSpPr>
              <a:xfrm>
                <a:off x="4257974" y="9620435"/>
                <a:ext cx="2639162" cy="238452"/>
                <a:chOff x="749119" y="9654608"/>
                <a:chExt cx="2639162" cy="238452"/>
              </a:xfrm>
            </p:grpSpPr>
            <p:sp>
              <p:nvSpPr>
                <p:cNvPr id="147" name="Rounded Rectangle 198">
                  <a:extLst>
                    <a:ext uri="{FF2B5EF4-FFF2-40B4-BE49-F238E27FC236}">
                      <a16:creationId xmlns:a16="http://schemas.microsoft.com/office/drawing/2014/main" id="{B8E16AEF-07CC-1CA7-4A3B-A9AF80ED7057}"/>
                    </a:ext>
                  </a:extLst>
                </p:cNvPr>
                <p:cNvSpPr/>
                <p:nvPr/>
              </p:nvSpPr>
              <p:spPr>
                <a:xfrm rot="18900000">
                  <a:off x="1317995" y="9760306"/>
                  <a:ext cx="85635" cy="34765"/>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48" name="TextBox 147">
                  <a:extLst>
                    <a:ext uri="{FF2B5EF4-FFF2-40B4-BE49-F238E27FC236}">
                      <a16:creationId xmlns:a16="http://schemas.microsoft.com/office/drawing/2014/main" id="{A025D5A6-423B-05A5-B98B-0D9C24DC9571}"/>
                    </a:ext>
                  </a:extLst>
                </p:cNvPr>
                <p:cNvSpPr txBox="1"/>
                <p:nvPr/>
              </p:nvSpPr>
              <p:spPr>
                <a:xfrm>
                  <a:off x="1356353" y="9662228"/>
                  <a:ext cx="1128835" cy="230832"/>
                </a:xfrm>
                <a:prstGeom prst="rect">
                  <a:avLst/>
                </a:prstGeom>
                <a:noFill/>
              </p:spPr>
              <p:txBody>
                <a:bodyPr wrap="none" rtlCol="0">
                  <a:spAutoFit/>
                </a:bodyPr>
                <a:lstStyle/>
                <a:p>
                  <a:r>
                    <a:rPr lang="en-US" sz="900" dirty="0"/>
                    <a:t>= Target Met or N/A</a:t>
                  </a:r>
                  <a:endParaRPr lang="en-AU" sz="900" dirty="0"/>
                </a:p>
              </p:txBody>
            </p:sp>
            <p:sp>
              <p:nvSpPr>
                <p:cNvPr id="149" name="TextBox 148">
                  <a:extLst>
                    <a:ext uri="{FF2B5EF4-FFF2-40B4-BE49-F238E27FC236}">
                      <a16:creationId xmlns:a16="http://schemas.microsoft.com/office/drawing/2014/main" id="{64CB2F3C-C601-13CB-CF70-C362A5BC4DD0}"/>
                    </a:ext>
                  </a:extLst>
                </p:cNvPr>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150" name="TextBox 149">
                  <a:extLst>
                    <a:ext uri="{FF2B5EF4-FFF2-40B4-BE49-F238E27FC236}">
                      <a16:creationId xmlns:a16="http://schemas.microsoft.com/office/drawing/2014/main" id="{320E05FE-3EA2-BEF0-2F09-77843B684EDB}"/>
                    </a:ext>
                  </a:extLst>
                </p:cNvPr>
                <p:cNvSpPr txBox="1"/>
                <p:nvPr/>
              </p:nvSpPr>
              <p:spPr>
                <a:xfrm>
                  <a:off x="2418144" y="9654608"/>
                  <a:ext cx="970137" cy="230832"/>
                </a:xfrm>
                <a:prstGeom prst="rect">
                  <a:avLst/>
                </a:prstGeom>
                <a:noFill/>
              </p:spPr>
              <p:txBody>
                <a:bodyPr wrap="none" rtlCol="0">
                  <a:spAutoFit/>
                </a:bodyPr>
                <a:lstStyle/>
                <a:p>
                  <a:r>
                    <a:rPr lang="en-US" sz="900" dirty="0"/>
                    <a:t>= Target not met</a:t>
                  </a:r>
                  <a:endParaRPr lang="en-AU" sz="900" dirty="0"/>
                </a:p>
              </p:txBody>
            </p:sp>
          </p:grpSp>
          <p:grpSp>
            <p:nvGrpSpPr>
              <p:cNvPr id="138" name="Group 137">
                <a:extLst>
                  <a:ext uri="{FF2B5EF4-FFF2-40B4-BE49-F238E27FC236}">
                    <a16:creationId xmlns:a16="http://schemas.microsoft.com/office/drawing/2014/main" id="{124936D9-9CBE-AD7B-1E37-D75E1FFF721B}"/>
                  </a:ext>
                </a:extLst>
              </p:cNvPr>
              <p:cNvGrpSpPr>
                <a:grpSpLocks noChangeAspect="1"/>
              </p:cNvGrpSpPr>
              <p:nvPr/>
            </p:nvGrpSpPr>
            <p:grpSpPr>
              <a:xfrm>
                <a:off x="4769122" y="9672398"/>
                <a:ext cx="160700" cy="144000"/>
                <a:chOff x="3343061" y="6674708"/>
                <a:chExt cx="1098164" cy="1098164"/>
              </a:xfrm>
            </p:grpSpPr>
            <p:sp>
              <p:nvSpPr>
                <p:cNvPr id="145" name="Oval 144">
                  <a:extLst>
                    <a:ext uri="{FF2B5EF4-FFF2-40B4-BE49-F238E27FC236}">
                      <a16:creationId xmlns:a16="http://schemas.microsoft.com/office/drawing/2014/main" id="{78ACF0D5-182D-69CF-800A-2C0CF44DD9F5}"/>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46" name="Rounded Rectangle 198">
                  <a:extLst>
                    <a:ext uri="{FF2B5EF4-FFF2-40B4-BE49-F238E27FC236}">
                      <a16:creationId xmlns:a16="http://schemas.microsoft.com/office/drawing/2014/main" id="{B9FA9913-928B-3ACD-6EC2-B7C733A5B587}"/>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42" name="Group 141">
                <a:extLst>
                  <a:ext uri="{FF2B5EF4-FFF2-40B4-BE49-F238E27FC236}">
                    <a16:creationId xmlns:a16="http://schemas.microsoft.com/office/drawing/2014/main" id="{0F414595-71B2-F4D4-41C5-D991CF2DEC1A}"/>
                  </a:ext>
                </a:extLst>
              </p:cNvPr>
              <p:cNvGrpSpPr/>
              <p:nvPr/>
            </p:nvGrpSpPr>
            <p:grpSpPr>
              <a:xfrm>
                <a:off x="5764398" y="9665095"/>
                <a:ext cx="234601" cy="144000"/>
                <a:chOff x="3460242" y="805359"/>
                <a:chExt cx="463337" cy="284400"/>
              </a:xfrm>
            </p:grpSpPr>
            <p:sp>
              <p:nvSpPr>
                <p:cNvPr id="143" name="Oval 306">
                  <a:extLst>
                    <a:ext uri="{FF2B5EF4-FFF2-40B4-BE49-F238E27FC236}">
                      <a16:creationId xmlns:a16="http://schemas.microsoft.com/office/drawing/2014/main" id="{498C3586-C587-9145-7E8D-2BD9D04EF201}"/>
                    </a:ext>
                  </a:extLst>
                </p:cNvPr>
                <p:cNvSpPr>
                  <a:spLocks noChangeAspect="1"/>
                </p:cNvSpPr>
                <p:nvPr/>
              </p:nvSpPr>
              <p:spPr>
                <a:xfrm>
                  <a:off x="3639179" y="805359"/>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44" name="Straight Connector 143">
                  <a:extLst>
                    <a:ext uri="{FF2B5EF4-FFF2-40B4-BE49-F238E27FC236}">
                      <a16:creationId xmlns:a16="http://schemas.microsoft.com/office/drawing/2014/main" id="{81E3C286-0D9C-8E45-7E74-FA637008F329}"/>
                    </a:ext>
                  </a:extLst>
                </p:cNvPr>
                <p:cNvCxnSpPr/>
                <p:nvPr/>
              </p:nvCxnSpPr>
              <p:spPr>
                <a:xfrm>
                  <a:off x="3460242" y="961982"/>
                  <a:ext cx="18263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135" name="TextBox 134">
              <a:extLst>
                <a:ext uri="{FF2B5EF4-FFF2-40B4-BE49-F238E27FC236}">
                  <a16:creationId xmlns:a16="http://schemas.microsoft.com/office/drawing/2014/main" id="{BDD07184-5E28-CEDF-F839-879BF742CDF8}"/>
                </a:ext>
              </a:extLst>
            </p:cNvPr>
            <p:cNvSpPr txBox="1"/>
            <p:nvPr/>
          </p:nvSpPr>
          <p:spPr>
            <a:xfrm>
              <a:off x="5173657" y="6090320"/>
              <a:ext cx="1370888" cy="230832"/>
            </a:xfrm>
            <a:prstGeom prst="rect">
              <a:avLst/>
            </a:prstGeom>
            <a:noFill/>
          </p:spPr>
          <p:txBody>
            <a:bodyPr wrap="none" rtlCol="0">
              <a:spAutoFit/>
            </a:bodyPr>
            <a:lstStyle/>
            <a:p>
              <a:r>
                <a:rPr lang="en-US" sz="900" dirty="0"/>
                <a:t>= N /A – cant be assessed</a:t>
              </a:r>
              <a:endParaRPr lang="en-AU" sz="900" dirty="0"/>
            </a:p>
          </p:txBody>
        </p:sp>
        <p:sp>
          <p:nvSpPr>
            <p:cNvPr id="136" name="Oval 306">
              <a:extLst>
                <a:ext uri="{FF2B5EF4-FFF2-40B4-BE49-F238E27FC236}">
                  <a16:creationId xmlns:a16="http://schemas.microsoft.com/office/drawing/2014/main" id="{5B9B0376-6186-A55E-DBB1-FB3206F53E03}"/>
                </a:ext>
              </a:extLst>
            </p:cNvPr>
            <p:cNvSpPr>
              <a:spLocks noChangeAspect="1"/>
            </p:cNvSpPr>
            <p:nvPr/>
          </p:nvSpPr>
          <p:spPr>
            <a:xfrm>
              <a:off x="5085184" y="6125728"/>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51" name="Rectangle 150">
            <a:extLst>
              <a:ext uri="{FF2B5EF4-FFF2-40B4-BE49-F238E27FC236}">
                <a16:creationId xmlns:a16="http://schemas.microsoft.com/office/drawing/2014/main" id="{AE1306DB-926D-01C6-9536-8DEF7E05429A}"/>
              </a:ext>
            </a:extLst>
          </p:cNvPr>
          <p:cNvSpPr/>
          <p:nvPr/>
        </p:nvSpPr>
        <p:spPr>
          <a:xfrm>
            <a:off x="4488768" y="9234210"/>
            <a:ext cx="2794235" cy="230832"/>
          </a:xfrm>
          <a:prstGeom prst="rect">
            <a:avLst/>
          </a:prstGeom>
        </p:spPr>
        <p:txBody>
          <a:bodyPr wrap="square">
            <a:spAutoFit/>
          </a:bodyPr>
          <a:lstStyle/>
          <a:p>
            <a:r>
              <a:rPr lang="en-AU" sz="900" i="1" dirty="0">
                <a:solidFill>
                  <a:srgbClr val="292929"/>
                </a:solidFill>
              </a:rPr>
              <a:t>≥ Greater than or equal     ≤ Less than or equal</a:t>
            </a:r>
          </a:p>
        </p:txBody>
      </p:sp>
      <p:grpSp>
        <p:nvGrpSpPr>
          <p:cNvPr id="5" name="Group 4">
            <a:extLst>
              <a:ext uri="{FF2B5EF4-FFF2-40B4-BE49-F238E27FC236}">
                <a16:creationId xmlns:a16="http://schemas.microsoft.com/office/drawing/2014/main" id="{F228B799-6721-3F60-4986-102383100669}"/>
              </a:ext>
            </a:extLst>
          </p:cNvPr>
          <p:cNvGrpSpPr/>
          <p:nvPr/>
        </p:nvGrpSpPr>
        <p:grpSpPr>
          <a:xfrm>
            <a:off x="160336" y="4164960"/>
            <a:ext cx="284400" cy="284400"/>
            <a:chOff x="3410859" y="819782"/>
            <a:chExt cx="284400" cy="284400"/>
          </a:xfrm>
        </p:grpSpPr>
        <p:sp>
          <p:nvSpPr>
            <p:cNvPr id="6" name="Oval 306">
              <a:extLst>
                <a:ext uri="{FF2B5EF4-FFF2-40B4-BE49-F238E27FC236}">
                  <a16:creationId xmlns:a16="http://schemas.microsoft.com/office/drawing/2014/main" id="{2EBFFF44-711D-DAB7-8B3B-F4377083FC85}"/>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7" name="Straight Connector 6">
              <a:extLst>
                <a:ext uri="{FF2B5EF4-FFF2-40B4-BE49-F238E27FC236}">
                  <a16:creationId xmlns:a16="http://schemas.microsoft.com/office/drawing/2014/main" id="{C6F7264D-F26C-5128-785E-E8C438D499D9}"/>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94" name="TextBox 93">
            <a:extLst>
              <a:ext uri="{FF2B5EF4-FFF2-40B4-BE49-F238E27FC236}">
                <a16:creationId xmlns:a16="http://schemas.microsoft.com/office/drawing/2014/main" id="{3BF6F678-A31F-149D-119A-C39D06D82206}"/>
              </a:ext>
            </a:extLst>
          </p:cNvPr>
          <p:cNvSpPr txBox="1"/>
          <p:nvPr/>
        </p:nvSpPr>
        <p:spPr>
          <a:xfrm>
            <a:off x="377901" y="2334026"/>
            <a:ext cx="2840307" cy="400110"/>
          </a:xfrm>
          <a:prstGeom prst="rect">
            <a:avLst/>
          </a:prstGeom>
          <a:noFill/>
        </p:spPr>
        <p:txBody>
          <a:bodyPr wrap="square">
            <a:spAutoFit/>
          </a:bodyPr>
          <a:lstStyle/>
          <a:p>
            <a:r>
              <a:rPr lang="en-US" sz="1000" dirty="0">
                <a:effectLst/>
                <a:latin typeface="Calibri" panose="020F0502020204030204" pitchFamily="34" charset="0"/>
                <a:ea typeface="Calibri" panose="020F0502020204030204" pitchFamily="34" charset="0"/>
              </a:rPr>
              <a:t>Of the 132 decisions resolved by Council, 12 were confidential decisions</a:t>
            </a:r>
            <a:endParaRPr lang="en-AU" sz="1000" dirty="0"/>
          </a:p>
        </p:txBody>
      </p:sp>
      <p:grpSp>
        <p:nvGrpSpPr>
          <p:cNvPr id="59" name="Group 58">
            <a:extLst>
              <a:ext uri="{FF2B5EF4-FFF2-40B4-BE49-F238E27FC236}">
                <a16:creationId xmlns:a16="http://schemas.microsoft.com/office/drawing/2014/main" id="{2F05F872-A881-1F53-FAF3-595E9C21760A}"/>
              </a:ext>
            </a:extLst>
          </p:cNvPr>
          <p:cNvGrpSpPr>
            <a:grpSpLocks noChangeAspect="1"/>
          </p:cNvGrpSpPr>
          <p:nvPr/>
        </p:nvGrpSpPr>
        <p:grpSpPr>
          <a:xfrm>
            <a:off x="3380834" y="2610644"/>
            <a:ext cx="318858" cy="285722"/>
            <a:chOff x="3343061" y="6674708"/>
            <a:chExt cx="1098164" cy="1098164"/>
          </a:xfrm>
        </p:grpSpPr>
        <p:sp>
          <p:nvSpPr>
            <p:cNvPr id="77" name="Oval 76">
              <a:extLst>
                <a:ext uri="{FF2B5EF4-FFF2-40B4-BE49-F238E27FC236}">
                  <a16:creationId xmlns:a16="http://schemas.microsoft.com/office/drawing/2014/main" id="{64FFD091-7B8E-F651-47C8-BCC59B1FA1EC}"/>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8" name="Rounded Rectangle 198">
              <a:extLst>
                <a:ext uri="{FF2B5EF4-FFF2-40B4-BE49-F238E27FC236}">
                  <a16:creationId xmlns:a16="http://schemas.microsoft.com/office/drawing/2014/main" id="{14AC8049-F9A6-3F81-6F18-841EA3B02CEE}"/>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92" name="Rectangle 91"/>
          <p:cNvSpPr/>
          <p:nvPr/>
        </p:nvSpPr>
        <p:spPr>
          <a:xfrm>
            <a:off x="3529250" y="7480286"/>
            <a:ext cx="3036176" cy="1572443"/>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sp>
        <p:nvSpPr>
          <p:cNvPr id="93" name="Rectangle 92"/>
          <p:cNvSpPr/>
          <p:nvPr/>
        </p:nvSpPr>
        <p:spPr>
          <a:xfrm>
            <a:off x="3633642" y="7480034"/>
            <a:ext cx="2736446" cy="261610"/>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Overall Customer Satisfaction</a:t>
            </a:r>
            <a:endParaRPr lang="en-AU" sz="1100" b="1" dirty="0">
              <a:solidFill>
                <a:schemeClr val="accent1"/>
              </a:solidFill>
              <a:effectLst/>
              <a:latin typeface="Garamond"/>
              <a:ea typeface="Times New Roman"/>
              <a:cs typeface="Times New Roman"/>
            </a:endParaRPr>
          </a:p>
        </p:txBody>
      </p:sp>
      <p:graphicFrame>
        <p:nvGraphicFramePr>
          <p:cNvPr id="8" name="Chart 7"/>
          <p:cNvGraphicFramePr>
            <a:graphicFrameLocks noChangeAspect="1"/>
          </p:cNvGraphicFramePr>
          <p:nvPr>
            <p:extLst>
              <p:ext uri="{D42A27DB-BD31-4B8C-83A1-F6EECF244321}">
                <p14:modId xmlns:p14="http://schemas.microsoft.com/office/powerpoint/2010/main" val="547198893"/>
              </p:ext>
            </p:extLst>
          </p:nvPr>
        </p:nvGraphicFramePr>
        <p:xfrm>
          <a:off x="4560985" y="7646918"/>
          <a:ext cx="796320" cy="796521"/>
        </p:xfrm>
        <a:graphic>
          <a:graphicData uri="http://schemas.openxmlformats.org/drawingml/2006/chart">
            <c:chart xmlns:c="http://schemas.openxmlformats.org/drawingml/2006/chart" xmlns:r="http://schemas.openxmlformats.org/officeDocument/2006/relationships" r:id="rId11"/>
          </a:graphicData>
        </a:graphic>
      </p:graphicFrame>
      <p:cxnSp>
        <p:nvCxnSpPr>
          <p:cNvPr id="9" name="Straight Connector 8"/>
          <p:cNvCxnSpPr/>
          <p:nvPr/>
        </p:nvCxnSpPr>
        <p:spPr>
          <a:xfrm>
            <a:off x="4672270" y="8048629"/>
            <a:ext cx="11940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815144" y="7953809"/>
            <a:ext cx="906017" cy="253916"/>
          </a:xfrm>
          <a:prstGeom prst="rect">
            <a:avLst/>
          </a:prstGeom>
          <a:noFill/>
        </p:spPr>
        <p:txBody>
          <a:bodyPr wrap="none" rtlCol="0">
            <a:spAutoFit/>
          </a:bodyPr>
          <a:lstStyle/>
          <a:p>
            <a:pPr algn="ctr"/>
            <a:r>
              <a:rPr lang="en-AU" sz="1050" i="1" dirty="0">
                <a:solidFill>
                  <a:srgbClr val="C00000"/>
                </a:solidFill>
              </a:rPr>
              <a:t>Target ≥75%</a:t>
            </a:r>
          </a:p>
        </p:txBody>
      </p:sp>
      <p:sp>
        <p:nvSpPr>
          <p:cNvPr id="107" name="TextBox 106"/>
          <p:cNvSpPr txBox="1"/>
          <p:nvPr/>
        </p:nvSpPr>
        <p:spPr>
          <a:xfrm>
            <a:off x="4629989" y="7891763"/>
            <a:ext cx="696159" cy="276999"/>
          </a:xfrm>
          <a:prstGeom prst="rect">
            <a:avLst/>
          </a:prstGeom>
          <a:noFill/>
        </p:spPr>
        <p:txBody>
          <a:bodyPr wrap="square" rtlCol="0">
            <a:spAutoFit/>
          </a:bodyPr>
          <a:lstStyle/>
          <a:p>
            <a:pPr algn="ctr"/>
            <a:r>
              <a:rPr lang="en-AU" sz="1200" b="1" dirty="0"/>
              <a:t>N/A</a:t>
            </a:r>
          </a:p>
        </p:txBody>
      </p:sp>
      <p:sp>
        <p:nvSpPr>
          <p:cNvPr id="108" name="TextBox 107"/>
          <p:cNvSpPr txBox="1"/>
          <p:nvPr/>
        </p:nvSpPr>
        <p:spPr>
          <a:xfrm>
            <a:off x="3623141" y="8325549"/>
            <a:ext cx="3019545" cy="707886"/>
          </a:xfrm>
          <a:prstGeom prst="rect">
            <a:avLst/>
          </a:prstGeom>
          <a:noFill/>
        </p:spPr>
        <p:txBody>
          <a:bodyPr wrap="square" rtlCol="0">
            <a:spAutoFit/>
          </a:bodyPr>
          <a:lstStyle/>
          <a:p>
            <a:r>
              <a:rPr lang="en-US" sz="1000" dirty="0"/>
              <a:t>Surveys are currently unavailable due to the upgrade of the CRM system.  Surveys will be reintroduced in the next financial year as part of the advanced build that will incorporate automated surveys. </a:t>
            </a:r>
          </a:p>
        </p:txBody>
      </p:sp>
      <p:sp>
        <p:nvSpPr>
          <p:cNvPr id="125" name="Rectangle 124"/>
          <p:cNvSpPr/>
          <p:nvPr/>
        </p:nvSpPr>
        <p:spPr>
          <a:xfrm>
            <a:off x="3520112" y="4973051"/>
            <a:ext cx="3036176" cy="2409256"/>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AU" dirty="0"/>
          </a:p>
        </p:txBody>
      </p:sp>
      <p:graphicFrame>
        <p:nvGraphicFramePr>
          <p:cNvPr id="18" name="Chart 17">
            <a:extLst>
              <a:ext uri="{FF2B5EF4-FFF2-40B4-BE49-F238E27FC236}">
                <a16:creationId xmlns:a16="http://schemas.microsoft.com/office/drawing/2014/main" id="{A9AD611E-0589-EB17-4278-925115DEA15C}"/>
              </a:ext>
            </a:extLst>
          </p:cNvPr>
          <p:cNvGraphicFramePr>
            <a:graphicFrameLocks noChangeAspect="1"/>
          </p:cNvGraphicFramePr>
          <p:nvPr>
            <p:extLst>
              <p:ext uri="{D42A27DB-BD31-4B8C-83A1-F6EECF244321}">
                <p14:modId xmlns:p14="http://schemas.microsoft.com/office/powerpoint/2010/main" val="2672157844"/>
              </p:ext>
            </p:extLst>
          </p:nvPr>
        </p:nvGraphicFramePr>
        <p:xfrm>
          <a:off x="4434025" y="5167772"/>
          <a:ext cx="1161182" cy="1161475"/>
        </p:xfrm>
        <a:graphic>
          <a:graphicData uri="http://schemas.openxmlformats.org/drawingml/2006/chart">
            <c:chart xmlns:c="http://schemas.openxmlformats.org/drawingml/2006/chart" xmlns:r="http://schemas.openxmlformats.org/officeDocument/2006/relationships" r:id="rId12"/>
          </a:graphicData>
        </a:graphic>
      </p:graphicFrame>
      <p:sp>
        <p:nvSpPr>
          <p:cNvPr id="126" name="Rectangle 125"/>
          <p:cNvSpPr/>
          <p:nvPr/>
        </p:nvSpPr>
        <p:spPr>
          <a:xfrm>
            <a:off x="3664145" y="4953000"/>
            <a:ext cx="2736446" cy="261610"/>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Customer Net Ease Score</a:t>
            </a:r>
            <a:endParaRPr lang="en-AU" sz="1100" b="1" dirty="0">
              <a:solidFill>
                <a:schemeClr val="accent1"/>
              </a:solidFill>
              <a:effectLst/>
              <a:latin typeface="Garamond"/>
              <a:ea typeface="Times New Roman"/>
              <a:cs typeface="Times New Roman"/>
            </a:endParaRPr>
          </a:p>
        </p:txBody>
      </p:sp>
      <p:sp>
        <p:nvSpPr>
          <p:cNvPr id="134" name="TextBox 133"/>
          <p:cNvSpPr txBox="1"/>
          <p:nvPr/>
        </p:nvSpPr>
        <p:spPr>
          <a:xfrm>
            <a:off x="3623141" y="6396331"/>
            <a:ext cx="2848394" cy="861774"/>
          </a:xfrm>
          <a:prstGeom prst="rect">
            <a:avLst/>
          </a:prstGeom>
          <a:noFill/>
        </p:spPr>
        <p:txBody>
          <a:bodyPr wrap="square" rtlCol="0">
            <a:spAutoFit/>
          </a:bodyPr>
          <a:lstStyle/>
          <a:p>
            <a:r>
              <a:rPr lang="en-US" sz="1000" dirty="0"/>
              <a:t>Surveys are currently unavailable due to the upgrade of the CRM system.  Surveys will be reintroduced in the next financial year as part of the advanced build that will incorporate automated surveys. </a:t>
            </a:r>
          </a:p>
        </p:txBody>
      </p:sp>
      <p:sp>
        <p:nvSpPr>
          <p:cNvPr id="139" name="TextBox 138"/>
          <p:cNvSpPr txBox="1"/>
          <p:nvPr/>
        </p:nvSpPr>
        <p:spPr>
          <a:xfrm>
            <a:off x="5415641" y="5575140"/>
            <a:ext cx="560738" cy="415498"/>
          </a:xfrm>
          <a:prstGeom prst="rect">
            <a:avLst/>
          </a:prstGeom>
          <a:noFill/>
        </p:spPr>
        <p:txBody>
          <a:bodyPr wrap="square" rtlCol="0">
            <a:spAutoFit/>
          </a:bodyPr>
          <a:lstStyle/>
          <a:p>
            <a:pPr algn="ctr"/>
            <a:r>
              <a:rPr lang="en-AU" sz="1050" i="1" dirty="0">
                <a:solidFill>
                  <a:srgbClr val="C00000"/>
                </a:solidFill>
              </a:rPr>
              <a:t>Target 50%</a:t>
            </a:r>
          </a:p>
        </p:txBody>
      </p:sp>
      <p:cxnSp>
        <p:nvCxnSpPr>
          <p:cNvPr id="140" name="Straight Connector 139"/>
          <p:cNvCxnSpPr/>
          <p:nvPr/>
        </p:nvCxnSpPr>
        <p:spPr>
          <a:xfrm>
            <a:off x="5355140" y="5738808"/>
            <a:ext cx="129603"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B8FA7D5-FA4C-5C67-8FA6-5AD7B42946C0}"/>
              </a:ext>
            </a:extLst>
          </p:cNvPr>
          <p:cNvSpPr txBox="1"/>
          <p:nvPr/>
        </p:nvSpPr>
        <p:spPr>
          <a:xfrm>
            <a:off x="5003731" y="6122252"/>
            <a:ext cx="439544" cy="230832"/>
          </a:xfrm>
          <a:prstGeom prst="rect">
            <a:avLst/>
          </a:prstGeom>
          <a:noFill/>
        </p:spPr>
        <p:txBody>
          <a:bodyPr wrap="none" rtlCol="0">
            <a:spAutoFit/>
          </a:bodyPr>
          <a:lstStyle/>
          <a:p>
            <a:r>
              <a:rPr lang="en-US" sz="900" dirty="0">
                <a:solidFill>
                  <a:schemeClr val="bg1">
                    <a:lumMod val="50000"/>
                  </a:schemeClr>
                </a:solidFill>
              </a:rPr>
              <a:t>100%</a:t>
            </a:r>
            <a:endParaRPr lang="en-AU" sz="900" dirty="0">
              <a:solidFill>
                <a:schemeClr val="bg1">
                  <a:lumMod val="50000"/>
                </a:schemeClr>
              </a:solidFill>
            </a:endParaRPr>
          </a:p>
        </p:txBody>
      </p:sp>
      <p:sp>
        <p:nvSpPr>
          <p:cNvPr id="20" name="TextBox 19">
            <a:extLst>
              <a:ext uri="{FF2B5EF4-FFF2-40B4-BE49-F238E27FC236}">
                <a16:creationId xmlns:a16="http://schemas.microsoft.com/office/drawing/2014/main" id="{D125EF96-CBD6-B376-6C7E-E6BED67DE055}"/>
              </a:ext>
            </a:extLst>
          </p:cNvPr>
          <p:cNvSpPr txBox="1"/>
          <p:nvPr/>
        </p:nvSpPr>
        <p:spPr>
          <a:xfrm>
            <a:off x="4888466" y="5123202"/>
            <a:ext cx="324128" cy="230832"/>
          </a:xfrm>
          <a:prstGeom prst="rect">
            <a:avLst/>
          </a:prstGeom>
          <a:noFill/>
        </p:spPr>
        <p:txBody>
          <a:bodyPr wrap="none" rtlCol="0">
            <a:spAutoFit/>
          </a:bodyPr>
          <a:lstStyle/>
          <a:p>
            <a:r>
              <a:rPr lang="en-US" sz="900" dirty="0">
                <a:solidFill>
                  <a:schemeClr val="bg1">
                    <a:lumMod val="50000"/>
                  </a:schemeClr>
                </a:solidFill>
              </a:rPr>
              <a:t>0%</a:t>
            </a:r>
            <a:endParaRPr lang="en-AU" sz="900" dirty="0">
              <a:solidFill>
                <a:schemeClr val="bg1">
                  <a:lumMod val="50000"/>
                </a:schemeClr>
              </a:solidFill>
            </a:endParaRPr>
          </a:p>
        </p:txBody>
      </p:sp>
      <p:sp>
        <p:nvSpPr>
          <p:cNvPr id="30" name="TextBox 29">
            <a:extLst>
              <a:ext uri="{FF2B5EF4-FFF2-40B4-BE49-F238E27FC236}">
                <a16:creationId xmlns:a16="http://schemas.microsoft.com/office/drawing/2014/main" id="{F4A50903-65E9-4C83-0CE2-1B76F58262FE}"/>
              </a:ext>
            </a:extLst>
          </p:cNvPr>
          <p:cNvSpPr txBox="1"/>
          <p:nvPr/>
        </p:nvSpPr>
        <p:spPr>
          <a:xfrm>
            <a:off x="4238550" y="5637487"/>
            <a:ext cx="417102" cy="230832"/>
          </a:xfrm>
          <a:prstGeom prst="rect">
            <a:avLst/>
          </a:prstGeom>
          <a:noFill/>
        </p:spPr>
        <p:txBody>
          <a:bodyPr wrap="none" rtlCol="0">
            <a:spAutoFit/>
          </a:bodyPr>
          <a:lstStyle/>
          <a:p>
            <a:r>
              <a:rPr lang="en-US" sz="900" dirty="0">
                <a:solidFill>
                  <a:schemeClr val="bg1">
                    <a:lumMod val="50000"/>
                  </a:schemeClr>
                </a:solidFill>
              </a:rPr>
              <a:t>-50%</a:t>
            </a:r>
            <a:endParaRPr lang="en-AU" sz="900" dirty="0">
              <a:solidFill>
                <a:schemeClr val="bg1">
                  <a:lumMod val="50000"/>
                </a:schemeClr>
              </a:solidFill>
            </a:endParaRPr>
          </a:p>
        </p:txBody>
      </p:sp>
      <p:sp>
        <p:nvSpPr>
          <p:cNvPr id="37" name="TextBox 36">
            <a:extLst>
              <a:ext uri="{FF2B5EF4-FFF2-40B4-BE49-F238E27FC236}">
                <a16:creationId xmlns:a16="http://schemas.microsoft.com/office/drawing/2014/main" id="{DDCA1525-5709-ED7B-5876-28A303D9B7FD}"/>
              </a:ext>
            </a:extLst>
          </p:cNvPr>
          <p:cNvSpPr txBox="1"/>
          <p:nvPr/>
        </p:nvSpPr>
        <p:spPr>
          <a:xfrm>
            <a:off x="4572528" y="6123846"/>
            <a:ext cx="474810" cy="230832"/>
          </a:xfrm>
          <a:prstGeom prst="rect">
            <a:avLst/>
          </a:prstGeom>
          <a:noFill/>
        </p:spPr>
        <p:txBody>
          <a:bodyPr wrap="none" rtlCol="0">
            <a:spAutoFit/>
          </a:bodyPr>
          <a:lstStyle/>
          <a:p>
            <a:r>
              <a:rPr lang="en-US" sz="900" dirty="0">
                <a:solidFill>
                  <a:schemeClr val="bg1">
                    <a:lumMod val="50000"/>
                  </a:schemeClr>
                </a:solidFill>
              </a:rPr>
              <a:t>-100%</a:t>
            </a:r>
            <a:endParaRPr lang="en-AU" sz="900" dirty="0">
              <a:solidFill>
                <a:schemeClr val="bg1">
                  <a:lumMod val="50000"/>
                </a:schemeClr>
              </a:solidFill>
            </a:endParaRPr>
          </a:p>
        </p:txBody>
      </p:sp>
      <p:sp>
        <p:nvSpPr>
          <p:cNvPr id="46" name="TextBox 45">
            <a:extLst>
              <a:ext uri="{FF2B5EF4-FFF2-40B4-BE49-F238E27FC236}">
                <a16:creationId xmlns:a16="http://schemas.microsoft.com/office/drawing/2014/main" id="{6BA69CBE-E327-58BD-2CD4-AA62052AF5EE}"/>
              </a:ext>
            </a:extLst>
          </p:cNvPr>
          <p:cNvSpPr txBox="1"/>
          <p:nvPr/>
        </p:nvSpPr>
        <p:spPr>
          <a:xfrm>
            <a:off x="4738794" y="5551507"/>
            <a:ext cx="548548" cy="369332"/>
          </a:xfrm>
          <a:prstGeom prst="rect">
            <a:avLst/>
          </a:prstGeom>
          <a:noFill/>
        </p:spPr>
        <p:txBody>
          <a:bodyPr wrap="none" rtlCol="0">
            <a:spAutoFit/>
          </a:bodyPr>
          <a:lstStyle/>
          <a:p>
            <a:r>
              <a:rPr lang="en-US" dirty="0"/>
              <a:t>N/A</a:t>
            </a:r>
            <a:endParaRPr lang="en-AU" dirty="0"/>
          </a:p>
        </p:txBody>
      </p:sp>
      <p:grpSp>
        <p:nvGrpSpPr>
          <p:cNvPr id="52" name="Group 51">
            <a:extLst>
              <a:ext uri="{FF2B5EF4-FFF2-40B4-BE49-F238E27FC236}">
                <a16:creationId xmlns:a16="http://schemas.microsoft.com/office/drawing/2014/main" id="{7C52CA0A-5CCB-E8A8-EF04-672012441CC6}"/>
              </a:ext>
            </a:extLst>
          </p:cNvPr>
          <p:cNvGrpSpPr/>
          <p:nvPr/>
        </p:nvGrpSpPr>
        <p:grpSpPr>
          <a:xfrm>
            <a:off x="176656" y="5568902"/>
            <a:ext cx="284400" cy="284400"/>
            <a:chOff x="3410859" y="819782"/>
            <a:chExt cx="284400" cy="284400"/>
          </a:xfrm>
        </p:grpSpPr>
        <p:sp>
          <p:nvSpPr>
            <p:cNvPr id="60" name="Oval 306">
              <a:extLst>
                <a:ext uri="{FF2B5EF4-FFF2-40B4-BE49-F238E27FC236}">
                  <a16:creationId xmlns:a16="http://schemas.microsoft.com/office/drawing/2014/main" id="{4B491AF1-46B6-B278-48D4-466F29704218}"/>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1" name="Straight Connector 60">
              <a:extLst>
                <a:ext uri="{FF2B5EF4-FFF2-40B4-BE49-F238E27FC236}">
                  <a16:creationId xmlns:a16="http://schemas.microsoft.com/office/drawing/2014/main" id="{7F752F3C-B1AD-BA8B-D138-4E7752DDFC3F}"/>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61CB14DA-44C8-42BB-E659-DCA6B1F751CD}"/>
              </a:ext>
            </a:extLst>
          </p:cNvPr>
          <p:cNvGrpSpPr>
            <a:grpSpLocks noChangeAspect="1"/>
          </p:cNvGrpSpPr>
          <p:nvPr/>
        </p:nvGrpSpPr>
        <p:grpSpPr>
          <a:xfrm>
            <a:off x="171954" y="886026"/>
            <a:ext cx="318858" cy="285722"/>
            <a:chOff x="3343061" y="6674708"/>
            <a:chExt cx="1098164" cy="1098164"/>
          </a:xfrm>
        </p:grpSpPr>
        <p:sp>
          <p:nvSpPr>
            <p:cNvPr id="70" name="Oval 69">
              <a:extLst>
                <a:ext uri="{FF2B5EF4-FFF2-40B4-BE49-F238E27FC236}">
                  <a16:creationId xmlns:a16="http://schemas.microsoft.com/office/drawing/2014/main" id="{143291E9-2A8C-2F3A-E5E8-CCBBBC240155}"/>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1" name="Rounded Rectangle 198">
              <a:extLst>
                <a:ext uri="{FF2B5EF4-FFF2-40B4-BE49-F238E27FC236}">
                  <a16:creationId xmlns:a16="http://schemas.microsoft.com/office/drawing/2014/main" id="{18F5147A-BD1D-C7EE-5C40-DDADD7627CB4}"/>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72" name="TextBox 71">
            <a:extLst>
              <a:ext uri="{FF2B5EF4-FFF2-40B4-BE49-F238E27FC236}">
                <a16:creationId xmlns:a16="http://schemas.microsoft.com/office/drawing/2014/main" id="{61D1B8F1-D610-7290-B396-B10EFC2DA960}"/>
              </a:ext>
            </a:extLst>
          </p:cNvPr>
          <p:cNvSpPr txBox="1"/>
          <p:nvPr/>
        </p:nvSpPr>
        <p:spPr>
          <a:xfrm>
            <a:off x="383278" y="4937778"/>
            <a:ext cx="2794020" cy="553998"/>
          </a:xfrm>
          <a:prstGeom prst="rect">
            <a:avLst/>
          </a:prstGeom>
          <a:noFill/>
        </p:spPr>
        <p:txBody>
          <a:bodyPr wrap="square" rtlCol="0">
            <a:spAutoFit/>
          </a:bodyPr>
          <a:lstStyle/>
          <a:p>
            <a:r>
              <a:rPr lang="en-US" sz="1000" dirty="0"/>
              <a:t>During the year there have been 3 minor injuries, </a:t>
            </a:r>
            <a:r>
              <a:rPr lang="en-US" sz="1000" dirty="0" err="1"/>
              <a:t>eg</a:t>
            </a:r>
            <a:r>
              <a:rPr lang="en-US" sz="1000" dirty="0"/>
              <a:t>: lacerations or muscle strains, resulting in time off work</a:t>
            </a:r>
          </a:p>
        </p:txBody>
      </p:sp>
      <p:sp>
        <p:nvSpPr>
          <p:cNvPr id="79" name="TextBox 78">
            <a:extLst>
              <a:ext uri="{FF2B5EF4-FFF2-40B4-BE49-F238E27FC236}">
                <a16:creationId xmlns:a16="http://schemas.microsoft.com/office/drawing/2014/main" id="{4675D05A-CDD2-B7A4-BE8F-FD4A511E7ACA}"/>
              </a:ext>
            </a:extLst>
          </p:cNvPr>
          <p:cNvSpPr txBox="1"/>
          <p:nvPr/>
        </p:nvSpPr>
        <p:spPr>
          <a:xfrm>
            <a:off x="278196" y="7165112"/>
            <a:ext cx="2794020" cy="400110"/>
          </a:xfrm>
          <a:prstGeom prst="rect">
            <a:avLst/>
          </a:prstGeom>
          <a:noFill/>
        </p:spPr>
        <p:txBody>
          <a:bodyPr wrap="square" rtlCol="0">
            <a:spAutoFit/>
          </a:bodyPr>
          <a:lstStyle/>
          <a:p>
            <a:r>
              <a:rPr lang="en-US" sz="1000" i="1" dirty="0"/>
              <a:t>*Data source: Australian HR institute quarterly Australian Work outlook (May 2024)</a:t>
            </a:r>
          </a:p>
        </p:txBody>
      </p:sp>
      <p:grpSp>
        <p:nvGrpSpPr>
          <p:cNvPr id="80" name="Group 79">
            <a:extLst>
              <a:ext uri="{FF2B5EF4-FFF2-40B4-BE49-F238E27FC236}">
                <a16:creationId xmlns:a16="http://schemas.microsoft.com/office/drawing/2014/main" id="{768CAE0C-C89F-3EF6-1DF5-EFCD05699358}"/>
              </a:ext>
            </a:extLst>
          </p:cNvPr>
          <p:cNvGrpSpPr/>
          <p:nvPr/>
        </p:nvGrpSpPr>
        <p:grpSpPr>
          <a:xfrm>
            <a:off x="3428604" y="4929309"/>
            <a:ext cx="284400" cy="284400"/>
            <a:chOff x="3410859" y="819782"/>
            <a:chExt cx="284400" cy="284400"/>
          </a:xfrm>
        </p:grpSpPr>
        <p:sp>
          <p:nvSpPr>
            <p:cNvPr id="81" name="Oval 306">
              <a:extLst>
                <a:ext uri="{FF2B5EF4-FFF2-40B4-BE49-F238E27FC236}">
                  <a16:creationId xmlns:a16="http://schemas.microsoft.com/office/drawing/2014/main" id="{69B334BE-C2F9-1A3E-FBB5-CF0E732F9C09}"/>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2" name="Straight Connector 81">
              <a:extLst>
                <a:ext uri="{FF2B5EF4-FFF2-40B4-BE49-F238E27FC236}">
                  <a16:creationId xmlns:a16="http://schemas.microsoft.com/office/drawing/2014/main" id="{29BC32DD-5F17-1A2F-6259-AAA3EFA9F042}"/>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3" name="Group 82">
            <a:extLst>
              <a:ext uri="{FF2B5EF4-FFF2-40B4-BE49-F238E27FC236}">
                <a16:creationId xmlns:a16="http://schemas.microsoft.com/office/drawing/2014/main" id="{9E3C88DB-D9FC-0439-2FA8-327CDDB37B75}"/>
              </a:ext>
            </a:extLst>
          </p:cNvPr>
          <p:cNvGrpSpPr/>
          <p:nvPr/>
        </p:nvGrpSpPr>
        <p:grpSpPr>
          <a:xfrm>
            <a:off x="3428604" y="7421127"/>
            <a:ext cx="284400" cy="284400"/>
            <a:chOff x="3410859" y="819782"/>
            <a:chExt cx="284400" cy="284400"/>
          </a:xfrm>
        </p:grpSpPr>
        <p:sp>
          <p:nvSpPr>
            <p:cNvPr id="84" name="Oval 306">
              <a:extLst>
                <a:ext uri="{FF2B5EF4-FFF2-40B4-BE49-F238E27FC236}">
                  <a16:creationId xmlns:a16="http://schemas.microsoft.com/office/drawing/2014/main" id="{843C86B0-4A12-DE0E-5AA7-D93B4E1BBE8D}"/>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5" name="Straight Connector 84">
              <a:extLst>
                <a:ext uri="{FF2B5EF4-FFF2-40B4-BE49-F238E27FC236}">
                  <a16:creationId xmlns:a16="http://schemas.microsoft.com/office/drawing/2014/main" id="{A974C7A5-7FB1-9326-CE42-DCCD3DDE2BD9}"/>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849889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3573088" y="4246960"/>
            <a:ext cx="3168005"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67" name="Chart 66">
            <a:extLst>
              <a:ext uri="{FF2B5EF4-FFF2-40B4-BE49-F238E27FC236}">
                <a16:creationId xmlns:a16="http://schemas.microsoft.com/office/drawing/2014/main" id="{55612000-1FAE-2F40-0867-3E817B64002E}"/>
              </a:ext>
            </a:extLst>
          </p:cNvPr>
          <p:cNvGraphicFramePr/>
          <p:nvPr>
            <p:extLst>
              <p:ext uri="{D42A27DB-BD31-4B8C-83A1-F6EECF244321}">
                <p14:modId xmlns:p14="http://schemas.microsoft.com/office/powerpoint/2010/main" val="1542439282"/>
              </p:ext>
            </p:extLst>
          </p:nvPr>
        </p:nvGraphicFramePr>
        <p:xfrm>
          <a:off x="4050520" y="5255376"/>
          <a:ext cx="871145" cy="862228"/>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88640" y="200472"/>
            <a:ext cx="4009816" cy="461665"/>
          </a:xfrm>
          <a:prstGeom prst="rect">
            <a:avLst/>
          </a:prstGeom>
          <a:noFill/>
        </p:spPr>
        <p:txBody>
          <a:bodyPr wrap="none" rtlCol="0">
            <a:spAutoFit/>
          </a:bodyPr>
          <a:lstStyle/>
          <a:p>
            <a:r>
              <a:rPr lang="en-US" sz="2400" b="1" dirty="0">
                <a:solidFill>
                  <a:schemeClr val="bg1"/>
                </a:solidFill>
              </a:rPr>
              <a:t>4. Customer service standards</a:t>
            </a:r>
            <a:endParaRPr lang="en-AU" sz="2400" b="1" dirty="0">
              <a:solidFill>
                <a:schemeClr val="bg1"/>
              </a:solidFill>
            </a:endParaRPr>
          </a:p>
        </p:txBody>
      </p:sp>
      <p:sp>
        <p:nvSpPr>
          <p:cNvPr id="3" name="Rectangle 2"/>
          <p:cNvSpPr/>
          <p:nvPr/>
        </p:nvSpPr>
        <p:spPr>
          <a:xfrm>
            <a:off x="194181" y="6839248"/>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4" name="Chart 3"/>
          <p:cNvGraphicFramePr/>
          <p:nvPr/>
        </p:nvGraphicFramePr>
        <p:xfrm>
          <a:off x="605105" y="7864904"/>
          <a:ext cx="871145" cy="86222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194181" y="1294631"/>
            <a:ext cx="3234820" cy="2511945"/>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6" name="Chart 5"/>
          <p:cNvGraphicFramePr/>
          <p:nvPr>
            <p:extLst>
              <p:ext uri="{D42A27DB-BD31-4B8C-83A1-F6EECF244321}">
                <p14:modId xmlns:p14="http://schemas.microsoft.com/office/powerpoint/2010/main" val="899972256"/>
              </p:ext>
            </p:extLst>
          </p:nvPr>
        </p:nvGraphicFramePr>
        <p:xfrm>
          <a:off x="591758" y="2144688"/>
          <a:ext cx="871145" cy="862228"/>
        </p:xfrm>
        <a:graphic>
          <a:graphicData uri="http://schemas.openxmlformats.org/drawingml/2006/chart">
            <c:chart xmlns:c="http://schemas.openxmlformats.org/drawingml/2006/chart" xmlns:r="http://schemas.openxmlformats.org/officeDocument/2006/relationships" r:id="rId4"/>
          </a:graphicData>
        </a:graphic>
      </p:graphicFrame>
      <p:cxnSp>
        <p:nvCxnSpPr>
          <p:cNvPr id="7" name="Straight Connector 6"/>
          <p:cNvCxnSpPr/>
          <p:nvPr/>
        </p:nvCxnSpPr>
        <p:spPr>
          <a:xfrm>
            <a:off x="726767" y="2577602"/>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69037" y="2393986"/>
            <a:ext cx="523477" cy="338554"/>
          </a:xfrm>
          <a:prstGeom prst="rect">
            <a:avLst/>
          </a:prstGeom>
          <a:noFill/>
        </p:spPr>
        <p:txBody>
          <a:bodyPr wrap="none" rtlCol="0">
            <a:spAutoFit/>
          </a:bodyPr>
          <a:lstStyle/>
          <a:p>
            <a:r>
              <a:rPr lang="en-US" sz="1600" b="1" dirty="0"/>
              <a:t>N</a:t>
            </a:r>
            <a:r>
              <a:rPr lang="en-AU" sz="1600" b="1" dirty="0"/>
              <a:t>/A</a:t>
            </a:r>
          </a:p>
        </p:txBody>
      </p:sp>
      <p:sp>
        <p:nvSpPr>
          <p:cNvPr id="9" name="TextBox 8"/>
          <p:cNvSpPr txBox="1"/>
          <p:nvPr/>
        </p:nvSpPr>
        <p:spPr>
          <a:xfrm>
            <a:off x="213964" y="2436305"/>
            <a:ext cx="574196" cy="415498"/>
          </a:xfrm>
          <a:prstGeom prst="rect">
            <a:avLst/>
          </a:prstGeom>
          <a:noFill/>
        </p:spPr>
        <p:txBody>
          <a:bodyPr wrap="none" rtlCol="0">
            <a:spAutoFit/>
          </a:bodyPr>
          <a:lstStyle/>
          <a:p>
            <a:r>
              <a:rPr lang="en-AU" sz="1050" i="1" dirty="0">
                <a:solidFill>
                  <a:srgbClr val="C00000"/>
                </a:solidFill>
              </a:rPr>
              <a:t>Target </a:t>
            </a:r>
          </a:p>
          <a:p>
            <a:pPr algn="r"/>
            <a:r>
              <a:rPr lang="en-AU" sz="1050" i="1" dirty="0">
                <a:solidFill>
                  <a:srgbClr val="C00000"/>
                </a:solidFill>
              </a:rPr>
              <a:t>≥ 75% </a:t>
            </a:r>
          </a:p>
        </p:txBody>
      </p:sp>
      <p:sp>
        <p:nvSpPr>
          <p:cNvPr id="10" name="Rectangle 9"/>
          <p:cNvSpPr/>
          <p:nvPr/>
        </p:nvSpPr>
        <p:spPr>
          <a:xfrm>
            <a:off x="188640" y="992560"/>
            <a:ext cx="2620846" cy="307777"/>
          </a:xfrm>
          <a:prstGeom prst="rect">
            <a:avLst/>
          </a:prstGeom>
        </p:spPr>
        <p:txBody>
          <a:bodyPr wrap="none">
            <a:spAutoFit/>
          </a:bodyPr>
          <a:lstStyle/>
          <a:p>
            <a:pPr defTabSz="892175">
              <a:spcAft>
                <a:spcPts val="600"/>
              </a:spcAft>
              <a:tabLst>
                <a:tab pos="623888" algn="l"/>
                <a:tab pos="806450" algn="l"/>
              </a:tabLst>
            </a:pPr>
            <a:r>
              <a:rPr lang="en-AU" sz="1400" b="1" dirty="0">
                <a:solidFill>
                  <a:schemeClr val="tx2">
                    <a:lumMod val="75000"/>
                    <a:lumOff val="25000"/>
                  </a:schemeClr>
                </a:solidFill>
              </a:rPr>
              <a:t>5.1  General Customer Standards</a:t>
            </a:r>
          </a:p>
        </p:txBody>
      </p:sp>
      <p:sp>
        <p:nvSpPr>
          <p:cNvPr id="11" name="Rectangle 10"/>
          <p:cNvSpPr/>
          <p:nvPr/>
        </p:nvSpPr>
        <p:spPr>
          <a:xfrm>
            <a:off x="679486" y="1294521"/>
            <a:ext cx="2264210"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Answering Incoming Phone Calls</a:t>
            </a:r>
          </a:p>
        </p:txBody>
      </p:sp>
      <p:sp>
        <p:nvSpPr>
          <p:cNvPr id="12" name="Rectangle 11"/>
          <p:cNvSpPr/>
          <p:nvPr/>
        </p:nvSpPr>
        <p:spPr>
          <a:xfrm>
            <a:off x="127128" y="1809096"/>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Contact centre calls answered within 30 sec</a:t>
            </a:r>
          </a:p>
        </p:txBody>
      </p:sp>
      <p:sp>
        <p:nvSpPr>
          <p:cNvPr id="13" name="Rectangle 12"/>
          <p:cNvSpPr/>
          <p:nvPr/>
        </p:nvSpPr>
        <p:spPr>
          <a:xfrm>
            <a:off x="264824" y="1572130"/>
            <a:ext cx="3097434" cy="246221"/>
          </a:xfrm>
          <a:prstGeom prst="rect">
            <a:avLst/>
          </a:prstGeom>
        </p:spPr>
        <p:txBody>
          <a:bodyPr wrap="square">
            <a:spAutoFit/>
          </a:bodyPr>
          <a:lstStyle/>
          <a:p>
            <a:pPr defTabSz="892175">
              <a:tabLst>
                <a:tab pos="623888" algn="l"/>
                <a:tab pos="806450" algn="l"/>
              </a:tabLst>
            </a:pPr>
            <a:r>
              <a:rPr lang="en-AU" sz="1000" dirty="0"/>
              <a:t>Volume of calls = </a:t>
            </a:r>
            <a:r>
              <a:rPr lang="en-AU" sz="1000" b="1" dirty="0"/>
              <a:t>N/A</a:t>
            </a:r>
          </a:p>
        </p:txBody>
      </p:sp>
      <p:sp>
        <p:nvSpPr>
          <p:cNvPr id="14" name="Rectangle 13"/>
          <p:cNvSpPr/>
          <p:nvPr/>
        </p:nvSpPr>
        <p:spPr>
          <a:xfrm>
            <a:off x="1617589" y="1679420"/>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15" name="Rectangle 14"/>
          <p:cNvSpPr/>
          <p:nvPr/>
        </p:nvSpPr>
        <p:spPr>
          <a:xfrm>
            <a:off x="3573088" y="1279401"/>
            <a:ext cx="3168005" cy="2517281"/>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16" name="Chart 15"/>
          <p:cNvGraphicFramePr/>
          <p:nvPr/>
        </p:nvGraphicFramePr>
        <p:xfrm>
          <a:off x="3970520" y="2320288"/>
          <a:ext cx="871145" cy="862228"/>
        </p:xfrm>
        <a:graphic>
          <a:graphicData uri="http://schemas.openxmlformats.org/drawingml/2006/chart">
            <c:chart xmlns:c="http://schemas.openxmlformats.org/drawingml/2006/chart" xmlns:r="http://schemas.openxmlformats.org/officeDocument/2006/relationships" r:id="rId5"/>
          </a:graphicData>
        </a:graphic>
      </p:graphicFrame>
      <p:cxnSp>
        <p:nvCxnSpPr>
          <p:cNvPr id="17" name="Straight Connector 16"/>
          <p:cNvCxnSpPr/>
          <p:nvPr/>
        </p:nvCxnSpPr>
        <p:spPr>
          <a:xfrm>
            <a:off x="4121573" y="2676821"/>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173794" y="2604285"/>
            <a:ext cx="498855" cy="307777"/>
          </a:xfrm>
          <a:prstGeom prst="rect">
            <a:avLst/>
          </a:prstGeom>
          <a:noFill/>
        </p:spPr>
        <p:txBody>
          <a:bodyPr wrap="none" rtlCol="0">
            <a:spAutoFit/>
          </a:bodyPr>
          <a:lstStyle/>
          <a:p>
            <a:r>
              <a:rPr lang="en-AU" sz="1400" b="1" dirty="0"/>
              <a:t>96%</a:t>
            </a:r>
          </a:p>
        </p:txBody>
      </p:sp>
      <p:sp>
        <p:nvSpPr>
          <p:cNvPr id="19" name="TextBox 18"/>
          <p:cNvSpPr txBox="1"/>
          <p:nvPr/>
        </p:nvSpPr>
        <p:spPr>
          <a:xfrm>
            <a:off x="3640440" y="2538844"/>
            <a:ext cx="574196" cy="415498"/>
          </a:xfrm>
          <a:prstGeom prst="rect">
            <a:avLst/>
          </a:prstGeom>
          <a:noFill/>
        </p:spPr>
        <p:txBody>
          <a:bodyPr wrap="none" rtlCol="0">
            <a:spAutoFit/>
          </a:bodyPr>
          <a:lstStyle/>
          <a:p>
            <a:r>
              <a:rPr lang="en-AU" sz="1050" i="1" dirty="0">
                <a:solidFill>
                  <a:srgbClr val="C00000"/>
                </a:solidFill>
              </a:rPr>
              <a:t>Target </a:t>
            </a:r>
          </a:p>
          <a:p>
            <a:pPr algn="r"/>
            <a:r>
              <a:rPr lang="en-AU" sz="1050" i="1" dirty="0">
                <a:solidFill>
                  <a:srgbClr val="C00000"/>
                </a:solidFill>
              </a:rPr>
              <a:t>≥ 80% </a:t>
            </a:r>
          </a:p>
        </p:txBody>
      </p:sp>
      <p:sp>
        <p:nvSpPr>
          <p:cNvPr id="20" name="Rectangle 19"/>
          <p:cNvSpPr/>
          <p:nvPr/>
        </p:nvSpPr>
        <p:spPr>
          <a:xfrm>
            <a:off x="4207503" y="1294521"/>
            <a:ext cx="1899174"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Updating Customer Details</a:t>
            </a:r>
          </a:p>
        </p:txBody>
      </p:sp>
      <p:sp>
        <p:nvSpPr>
          <p:cNvPr id="21" name="Rectangle 20"/>
          <p:cNvSpPr/>
          <p:nvPr/>
        </p:nvSpPr>
        <p:spPr>
          <a:xfrm>
            <a:off x="3573016" y="1985451"/>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Details updated </a:t>
            </a:r>
          </a:p>
          <a:p>
            <a:pPr algn="ctr" defTabSz="892175">
              <a:spcAft>
                <a:spcPts val="600"/>
              </a:spcAft>
              <a:tabLst>
                <a:tab pos="623888" algn="l"/>
                <a:tab pos="806450" algn="l"/>
              </a:tabLst>
            </a:pPr>
            <a:r>
              <a:rPr lang="en-AU" sz="1000" b="1" dirty="0">
                <a:solidFill>
                  <a:schemeClr val="accent1"/>
                </a:solidFill>
              </a:rPr>
              <a:t>within 5 days</a:t>
            </a:r>
          </a:p>
        </p:txBody>
      </p:sp>
      <p:sp>
        <p:nvSpPr>
          <p:cNvPr id="22" name="Rectangle 21"/>
          <p:cNvSpPr/>
          <p:nvPr/>
        </p:nvSpPr>
        <p:spPr>
          <a:xfrm>
            <a:off x="3643659" y="1572130"/>
            <a:ext cx="3097434" cy="246221"/>
          </a:xfrm>
          <a:prstGeom prst="rect">
            <a:avLst/>
          </a:prstGeom>
        </p:spPr>
        <p:txBody>
          <a:bodyPr wrap="square">
            <a:spAutoFit/>
          </a:bodyPr>
          <a:lstStyle/>
          <a:p>
            <a:pPr defTabSz="892175">
              <a:tabLst>
                <a:tab pos="623888" algn="l"/>
                <a:tab pos="806450" algn="l"/>
              </a:tabLst>
            </a:pPr>
            <a:r>
              <a:rPr lang="en-AU" sz="1000" dirty="0"/>
              <a:t>Volume of updates = </a:t>
            </a:r>
            <a:r>
              <a:rPr lang="en-AU" sz="1000" b="1" dirty="0"/>
              <a:t>25</a:t>
            </a:r>
          </a:p>
        </p:txBody>
      </p:sp>
      <p:sp>
        <p:nvSpPr>
          <p:cNvPr id="23" name="Rectangle 22"/>
          <p:cNvSpPr/>
          <p:nvPr/>
        </p:nvSpPr>
        <p:spPr>
          <a:xfrm>
            <a:off x="4981628" y="1985451"/>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24" name="Rectangle 23"/>
          <p:cNvSpPr/>
          <p:nvPr/>
        </p:nvSpPr>
        <p:spPr>
          <a:xfrm>
            <a:off x="154077" y="4228785"/>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25" name="Chart 24"/>
          <p:cNvGraphicFramePr/>
          <p:nvPr/>
        </p:nvGraphicFramePr>
        <p:xfrm>
          <a:off x="589890" y="5272616"/>
          <a:ext cx="871145" cy="862228"/>
        </p:xfrm>
        <a:graphic>
          <a:graphicData uri="http://schemas.openxmlformats.org/drawingml/2006/chart">
            <c:chart xmlns:c="http://schemas.openxmlformats.org/drawingml/2006/chart" xmlns:r="http://schemas.openxmlformats.org/officeDocument/2006/relationships" r:id="rId6"/>
          </a:graphicData>
        </a:graphic>
      </p:graphicFrame>
      <p:cxnSp>
        <p:nvCxnSpPr>
          <p:cNvPr id="26" name="Straight Connector 25"/>
          <p:cNvCxnSpPr/>
          <p:nvPr/>
        </p:nvCxnSpPr>
        <p:spPr>
          <a:xfrm>
            <a:off x="737427" y="5601072"/>
            <a:ext cx="84541" cy="4695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750542" y="5558469"/>
            <a:ext cx="590226" cy="307777"/>
          </a:xfrm>
          <a:prstGeom prst="rect">
            <a:avLst/>
          </a:prstGeom>
          <a:noFill/>
        </p:spPr>
        <p:txBody>
          <a:bodyPr wrap="none" rtlCol="0">
            <a:spAutoFit/>
          </a:bodyPr>
          <a:lstStyle/>
          <a:p>
            <a:r>
              <a:rPr lang="en-AU" sz="1400" b="1" dirty="0"/>
              <a:t>100%</a:t>
            </a:r>
          </a:p>
        </p:txBody>
      </p:sp>
      <p:sp>
        <p:nvSpPr>
          <p:cNvPr id="28" name="TextBox 27"/>
          <p:cNvSpPr txBox="1"/>
          <p:nvPr/>
        </p:nvSpPr>
        <p:spPr>
          <a:xfrm>
            <a:off x="236372" y="5457056"/>
            <a:ext cx="574196" cy="415498"/>
          </a:xfrm>
          <a:prstGeom prst="rect">
            <a:avLst/>
          </a:prstGeom>
          <a:noFill/>
        </p:spPr>
        <p:txBody>
          <a:bodyPr wrap="none" rtlCol="0">
            <a:spAutoFit/>
          </a:bodyPr>
          <a:lstStyle/>
          <a:p>
            <a:r>
              <a:rPr lang="en-AU" sz="1050" i="1" dirty="0">
                <a:solidFill>
                  <a:srgbClr val="C00000"/>
                </a:solidFill>
              </a:rPr>
              <a:t>Target </a:t>
            </a:r>
          </a:p>
          <a:p>
            <a:pPr algn="r"/>
            <a:r>
              <a:rPr lang="en-AU" sz="1050" i="1" dirty="0">
                <a:solidFill>
                  <a:srgbClr val="C00000"/>
                </a:solidFill>
              </a:rPr>
              <a:t>≥ 80% </a:t>
            </a:r>
          </a:p>
        </p:txBody>
      </p:sp>
      <p:sp>
        <p:nvSpPr>
          <p:cNvPr id="29" name="Rectangle 28"/>
          <p:cNvSpPr/>
          <p:nvPr/>
        </p:nvSpPr>
        <p:spPr>
          <a:xfrm>
            <a:off x="188640" y="3872880"/>
            <a:ext cx="4226542" cy="307777"/>
          </a:xfrm>
          <a:prstGeom prst="rect">
            <a:avLst/>
          </a:prstGeom>
        </p:spPr>
        <p:txBody>
          <a:bodyPr wrap="none">
            <a:spAutoFit/>
          </a:bodyPr>
          <a:lstStyle/>
          <a:p>
            <a:pPr defTabSz="892175">
              <a:spcAft>
                <a:spcPts val="600"/>
              </a:spcAft>
              <a:tabLst>
                <a:tab pos="623888" algn="l"/>
                <a:tab pos="806450" algn="l"/>
              </a:tabLst>
            </a:pPr>
            <a:r>
              <a:rPr lang="en-AU" sz="1400" b="1" dirty="0">
                <a:solidFill>
                  <a:schemeClr val="tx2">
                    <a:lumMod val="75000"/>
                    <a:lumOff val="25000"/>
                  </a:schemeClr>
                </a:solidFill>
              </a:rPr>
              <a:t>5.2  Service Specific Standards – Time Based Indicators</a:t>
            </a:r>
          </a:p>
        </p:txBody>
      </p:sp>
      <p:sp>
        <p:nvSpPr>
          <p:cNvPr id="30" name="Rectangle 29"/>
          <p:cNvSpPr/>
          <p:nvPr/>
        </p:nvSpPr>
        <p:spPr>
          <a:xfrm>
            <a:off x="964372" y="4246849"/>
            <a:ext cx="1694438"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New Event Applications</a:t>
            </a:r>
          </a:p>
        </p:txBody>
      </p:sp>
      <p:sp>
        <p:nvSpPr>
          <p:cNvPr id="31" name="Rectangle 30"/>
          <p:cNvSpPr/>
          <p:nvPr/>
        </p:nvSpPr>
        <p:spPr>
          <a:xfrm>
            <a:off x="116632" y="4937779"/>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Acknowledgement of receipt within 5 days</a:t>
            </a:r>
          </a:p>
        </p:txBody>
      </p:sp>
      <p:sp>
        <p:nvSpPr>
          <p:cNvPr id="32" name="Rectangle 31"/>
          <p:cNvSpPr/>
          <p:nvPr/>
        </p:nvSpPr>
        <p:spPr>
          <a:xfrm>
            <a:off x="264824" y="4524458"/>
            <a:ext cx="3097434" cy="246221"/>
          </a:xfrm>
          <a:prstGeom prst="rect">
            <a:avLst/>
          </a:prstGeom>
        </p:spPr>
        <p:txBody>
          <a:bodyPr wrap="square">
            <a:spAutoFit/>
          </a:bodyPr>
          <a:lstStyle/>
          <a:p>
            <a:pPr defTabSz="892175">
              <a:tabLst>
                <a:tab pos="623888" algn="l"/>
                <a:tab pos="806450" algn="l"/>
              </a:tabLst>
            </a:pPr>
            <a:r>
              <a:rPr lang="en-AU" sz="1000" dirty="0"/>
              <a:t>Volume of applications =</a:t>
            </a:r>
            <a:r>
              <a:rPr lang="en-AU" sz="1000" b="1" dirty="0"/>
              <a:t> 10</a:t>
            </a:r>
          </a:p>
        </p:txBody>
      </p:sp>
      <p:sp>
        <p:nvSpPr>
          <p:cNvPr id="33" name="Rectangle 32"/>
          <p:cNvSpPr/>
          <p:nvPr/>
        </p:nvSpPr>
        <p:spPr>
          <a:xfrm>
            <a:off x="1628800" y="4937779"/>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39" name="Rectangle 38"/>
          <p:cNvSpPr/>
          <p:nvPr/>
        </p:nvSpPr>
        <p:spPr>
          <a:xfrm>
            <a:off x="4226803" y="4246849"/>
            <a:ext cx="1860574"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Illegal Burning Complaints</a:t>
            </a:r>
          </a:p>
        </p:txBody>
      </p:sp>
      <p:sp>
        <p:nvSpPr>
          <p:cNvPr id="40" name="Rectangle 39"/>
          <p:cNvSpPr/>
          <p:nvPr/>
        </p:nvSpPr>
        <p:spPr>
          <a:xfrm>
            <a:off x="3520329" y="4747358"/>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Investigated within </a:t>
            </a:r>
          </a:p>
          <a:p>
            <a:pPr algn="ctr" defTabSz="892175">
              <a:tabLst>
                <a:tab pos="623888" algn="l"/>
                <a:tab pos="806450" algn="l"/>
              </a:tabLst>
            </a:pPr>
            <a:r>
              <a:rPr lang="en-AU" sz="1000" b="1" dirty="0">
                <a:solidFill>
                  <a:schemeClr val="accent1"/>
                </a:solidFill>
              </a:rPr>
              <a:t>24 hours</a:t>
            </a:r>
          </a:p>
        </p:txBody>
      </p:sp>
      <p:sp>
        <p:nvSpPr>
          <p:cNvPr id="41" name="Rectangle 40"/>
          <p:cNvSpPr/>
          <p:nvPr/>
        </p:nvSpPr>
        <p:spPr>
          <a:xfrm>
            <a:off x="3643659" y="4524458"/>
            <a:ext cx="3097434" cy="246221"/>
          </a:xfrm>
          <a:prstGeom prst="rect">
            <a:avLst/>
          </a:prstGeom>
        </p:spPr>
        <p:txBody>
          <a:bodyPr wrap="square">
            <a:spAutoFit/>
          </a:bodyPr>
          <a:lstStyle/>
          <a:p>
            <a:pPr defTabSz="892175">
              <a:tabLst>
                <a:tab pos="623888" algn="l"/>
                <a:tab pos="806450" algn="l"/>
              </a:tabLst>
            </a:pPr>
            <a:r>
              <a:rPr lang="en-AU" sz="1000" dirty="0"/>
              <a:t>Volume of complaints = 6</a:t>
            </a:r>
            <a:endParaRPr lang="en-AU" sz="1000" b="1" dirty="0"/>
          </a:p>
        </p:txBody>
      </p:sp>
      <p:sp>
        <p:nvSpPr>
          <p:cNvPr id="42" name="Rectangle 41"/>
          <p:cNvSpPr/>
          <p:nvPr/>
        </p:nvSpPr>
        <p:spPr>
          <a:xfrm>
            <a:off x="4941168" y="4937779"/>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cxnSp>
        <p:nvCxnSpPr>
          <p:cNvPr id="43" name="Straight Connector 42"/>
          <p:cNvCxnSpPr/>
          <p:nvPr/>
        </p:nvCxnSpPr>
        <p:spPr>
          <a:xfrm>
            <a:off x="770756" y="8202352"/>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73847" y="8143866"/>
            <a:ext cx="532518" cy="276999"/>
          </a:xfrm>
          <a:prstGeom prst="rect">
            <a:avLst/>
          </a:prstGeom>
          <a:noFill/>
        </p:spPr>
        <p:txBody>
          <a:bodyPr wrap="none" rtlCol="0">
            <a:spAutoFit/>
          </a:bodyPr>
          <a:lstStyle/>
          <a:p>
            <a:pPr algn="ctr"/>
            <a:r>
              <a:rPr lang="en-AU" sz="1200" b="1" dirty="0"/>
              <a:t>100%</a:t>
            </a:r>
          </a:p>
        </p:txBody>
      </p:sp>
      <p:sp>
        <p:nvSpPr>
          <p:cNvPr id="45" name="TextBox 44"/>
          <p:cNvSpPr txBox="1"/>
          <p:nvPr/>
        </p:nvSpPr>
        <p:spPr>
          <a:xfrm>
            <a:off x="260648" y="8023980"/>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46" name="Rectangle 45"/>
          <p:cNvSpPr/>
          <p:nvPr/>
        </p:nvSpPr>
        <p:spPr>
          <a:xfrm>
            <a:off x="1128456" y="6839137"/>
            <a:ext cx="1366271"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Health Complaints</a:t>
            </a:r>
          </a:p>
        </p:txBody>
      </p:sp>
      <p:sp>
        <p:nvSpPr>
          <p:cNvPr id="47" name="Rectangle 46"/>
          <p:cNvSpPr/>
          <p:nvPr/>
        </p:nvSpPr>
        <p:spPr>
          <a:xfrm>
            <a:off x="194181" y="7530067"/>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Investigated within </a:t>
            </a:r>
          </a:p>
          <a:p>
            <a:pPr algn="ctr" defTabSz="892175">
              <a:tabLst>
                <a:tab pos="623888" algn="l"/>
                <a:tab pos="806450" algn="l"/>
              </a:tabLst>
            </a:pPr>
            <a:r>
              <a:rPr lang="en-AU" sz="1000" b="1" dirty="0">
                <a:solidFill>
                  <a:schemeClr val="accent1"/>
                </a:solidFill>
              </a:rPr>
              <a:t>24 hours</a:t>
            </a:r>
          </a:p>
        </p:txBody>
      </p:sp>
      <p:sp>
        <p:nvSpPr>
          <p:cNvPr id="48" name="Rectangle 47"/>
          <p:cNvSpPr/>
          <p:nvPr/>
        </p:nvSpPr>
        <p:spPr>
          <a:xfrm>
            <a:off x="264824" y="7116746"/>
            <a:ext cx="3097434" cy="246221"/>
          </a:xfrm>
          <a:prstGeom prst="rect">
            <a:avLst/>
          </a:prstGeom>
        </p:spPr>
        <p:txBody>
          <a:bodyPr wrap="square">
            <a:spAutoFit/>
          </a:bodyPr>
          <a:lstStyle/>
          <a:p>
            <a:pPr defTabSz="892175">
              <a:tabLst>
                <a:tab pos="623888" algn="l"/>
                <a:tab pos="806450" algn="l"/>
              </a:tabLst>
            </a:pPr>
            <a:r>
              <a:rPr lang="en-AU" sz="1000" dirty="0"/>
              <a:t>Volume of complaints = 1</a:t>
            </a:r>
            <a:endParaRPr lang="en-AU" sz="1000" b="1" dirty="0"/>
          </a:p>
        </p:txBody>
      </p:sp>
      <p:sp>
        <p:nvSpPr>
          <p:cNvPr id="49" name="Rectangle 48"/>
          <p:cNvSpPr/>
          <p:nvPr/>
        </p:nvSpPr>
        <p:spPr>
          <a:xfrm>
            <a:off x="1747176" y="7257256"/>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50" name="Rectangle 49"/>
          <p:cNvSpPr/>
          <p:nvPr/>
        </p:nvSpPr>
        <p:spPr>
          <a:xfrm>
            <a:off x="3573088" y="6839248"/>
            <a:ext cx="3168005"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51" name="Chart 50"/>
          <p:cNvGraphicFramePr/>
          <p:nvPr>
            <p:extLst>
              <p:ext uri="{D42A27DB-BD31-4B8C-83A1-F6EECF244321}">
                <p14:modId xmlns:p14="http://schemas.microsoft.com/office/powerpoint/2010/main" val="3079023885"/>
              </p:ext>
            </p:extLst>
          </p:nvPr>
        </p:nvGraphicFramePr>
        <p:xfrm>
          <a:off x="3937177" y="7864904"/>
          <a:ext cx="871145" cy="862228"/>
        </p:xfrm>
        <a:graphic>
          <a:graphicData uri="http://schemas.openxmlformats.org/drawingml/2006/chart">
            <c:chart xmlns:c="http://schemas.openxmlformats.org/drawingml/2006/chart" xmlns:r="http://schemas.openxmlformats.org/officeDocument/2006/relationships" r:id="rId7"/>
          </a:graphicData>
        </a:graphic>
      </p:graphicFrame>
      <p:cxnSp>
        <p:nvCxnSpPr>
          <p:cNvPr id="52" name="Straight Connector 51"/>
          <p:cNvCxnSpPr/>
          <p:nvPr/>
        </p:nvCxnSpPr>
        <p:spPr>
          <a:xfrm>
            <a:off x="4088230" y="8221437"/>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123094" y="8143866"/>
            <a:ext cx="498855" cy="307777"/>
          </a:xfrm>
          <a:prstGeom prst="rect">
            <a:avLst/>
          </a:prstGeom>
          <a:noFill/>
        </p:spPr>
        <p:txBody>
          <a:bodyPr wrap="none" rtlCol="0">
            <a:spAutoFit/>
          </a:bodyPr>
          <a:lstStyle/>
          <a:p>
            <a:r>
              <a:rPr lang="en-AU" sz="1400" b="1" dirty="0"/>
              <a:t>99%</a:t>
            </a:r>
          </a:p>
        </p:txBody>
      </p:sp>
      <p:sp>
        <p:nvSpPr>
          <p:cNvPr id="54" name="TextBox 53"/>
          <p:cNvSpPr txBox="1"/>
          <p:nvPr/>
        </p:nvSpPr>
        <p:spPr>
          <a:xfrm>
            <a:off x="3573016" y="8083460"/>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55" name="Rectangle 54"/>
          <p:cNvSpPr/>
          <p:nvPr/>
        </p:nvSpPr>
        <p:spPr>
          <a:xfrm>
            <a:off x="4148805" y="6839137"/>
            <a:ext cx="1815497"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Illegally Dumped Rubbish</a:t>
            </a:r>
          </a:p>
        </p:txBody>
      </p:sp>
      <p:sp>
        <p:nvSpPr>
          <p:cNvPr id="56" name="Rectangle 55"/>
          <p:cNvSpPr/>
          <p:nvPr/>
        </p:nvSpPr>
        <p:spPr>
          <a:xfrm>
            <a:off x="3501283" y="7530067"/>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Rubbish removed </a:t>
            </a:r>
          </a:p>
          <a:p>
            <a:pPr algn="ctr" defTabSz="892175">
              <a:tabLst>
                <a:tab pos="623888" algn="l"/>
                <a:tab pos="806450" algn="l"/>
              </a:tabLst>
            </a:pPr>
            <a:r>
              <a:rPr lang="en-AU" sz="1000" b="1" dirty="0">
                <a:solidFill>
                  <a:schemeClr val="accent1"/>
                </a:solidFill>
              </a:rPr>
              <a:t>within 3 days</a:t>
            </a:r>
          </a:p>
        </p:txBody>
      </p:sp>
      <p:sp>
        <p:nvSpPr>
          <p:cNvPr id="57" name="Rectangle 56"/>
          <p:cNvSpPr/>
          <p:nvPr/>
        </p:nvSpPr>
        <p:spPr>
          <a:xfrm>
            <a:off x="3643659" y="7116746"/>
            <a:ext cx="3097434" cy="246221"/>
          </a:xfrm>
          <a:prstGeom prst="rect">
            <a:avLst/>
          </a:prstGeom>
        </p:spPr>
        <p:txBody>
          <a:bodyPr wrap="square">
            <a:spAutoFit/>
          </a:bodyPr>
          <a:lstStyle/>
          <a:p>
            <a:pPr defTabSz="892175">
              <a:tabLst>
                <a:tab pos="623888" algn="l"/>
                <a:tab pos="806450" algn="l"/>
              </a:tabLst>
            </a:pPr>
            <a:r>
              <a:rPr lang="en-AU" sz="1000" dirty="0"/>
              <a:t>Volume of reports = </a:t>
            </a:r>
            <a:r>
              <a:rPr lang="en-AU" sz="1000" b="1" dirty="0"/>
              <a:t>89</a:t>
            </a:r>
          </a:p>
        </p:txBody>
      </p:sp>
      <p:sp>
        <p:nvSpPr>
          <p:cNvPr id="58" name="Rectangle 57"/>
          <p:cNvSpPr/>
          <p:nvPr/>
        </p:nvSpPr>
        <p:spPr>
          <a:xfrm>
            <a:off x="4941168" y="7530067"/>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graphicFrame>
        <p:nvGraphicFramePr>
          <p:cNvPr id="59" name="Chart 58"/>
          <p:cNvGraphicFramePr/>
          <p:nvPr>
            <p:extLst>
              <p:ext uri="{D42A27DB-BD31-4B8C-83A1-F6EECF244321}">
                <p14:modId xmlns:p14="http://schemas.microsoft.com/office/powerpoint/2010/main" val="2681496938"/>
              </p:ext>
            </p:extLst>
          </p:nvPr>
        </p:nvGraphicFramePr>
        <p:xfrm>
          <a:off x="1481597" y="1872752"/>
          <a:ext cx="1974697" cy="14097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60" name="Chart 59"/>
          <p:cNvGraphicFramePr/>
          <p:nvPr/>
        </p:nvGraphicFramePr>
        <p:xfrm>
          <a:off x="4822313" y="2185506"/>
          <a:ext cx="1926245" cy="140970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61" name="Chart 60"/>
          <p:cNvGraphicFramePr/>
          <p:nvPr/>
        </p:nvGraphicFramePr>
        <p:xfrm>
          <a:off x="1507379" y="5101966"/>
          <a:ext cx="1902246" cy="1409700"/>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62" name="Chart 61"/>
          <p:cNvGraphicFramePr/>
          <p:nvPr>
            <p:extLst>
              <p:ext uri="{D42A27DB-BD31-4B8C-83A1-F6EECF244321}">
                <p14:modId xmlns:p14="http://schemas.microsoft.com/office/powerpoint/2010/main" val="992765079"/>
              </p:ext>
            </p:extLst>
          </p:nvPr>
        </p:nvGraphicFramePr>
        <p:xfrm>
          <a:off x="4822313" y="5164891"/>
          <a:ext cx="1888618" cy="130027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63" name="Chart 62"/>
          <p:cNvGraphicFramePr/>
          <p:nvPr/>
        </p:nvGraphicFramePr>
        <p:xfrm>
          <a:off x="1602186" y="7386095"/>
          <a:ext cx="1836868" cy="1327334"/>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64" name="Chart 63"/>
          <p:cNvGraphicFramePr/>
          <p:nvPr/>
        </p:nvGraphicFramePr>
        <p:xfrm>
          <a:off x="4764152" y="7702921"/>
          <a:ext cx="1946779" cy="1409700"/>
        </p:xfrm>
        <a:graphic>
          <a:graphicData uri="http://schemas.openxmlformats.org/drawingml/2006/chart">
            <c:chart xmlns:c="http://schemas.openxmlformats.org/drawingml/2006/chart" xmlns:r="http://schemas.openxmlformats.org/officeDocument/2006/relationships" r:id="rId13"/>
          </a:graphicData>
        </a:graphic>
      </p:graphicFrame>
      <p:sp>
        <p:nvSpPr>
          <p:cNvPr id="65" name="Rectangle 64"/>
          <p:cNvSpPr/>
          <p:nvPr/>
        </p:nvSpPr>
        <p:spPr>
          <a:xfrm>
            <a:off x="223739" y="3288803"/>
            <a:ext cx="3272315" cy="553998"/>
          </a:xfrm>
          <a:prstGeom prst="rect">
            <a:avLst/>
          </a:prstGeom>
        </p:spPr>
        <p:txBody>
          <a:bodyPr wrap="square">
            <a:spAutoFit/>
          </a:bodyPr>
          <a:lstStyle/>
          <a:p>
            <a:pPr defTabSz="892175">
              <a:tabLst>
                <a:tab pos="623888" algn="l"/>
                <a:tab pos="806450" algn="l"/>
              </a:tabLst>
            </a:pPr>
            <a:r>
              <a:rPr lang="en-US" sz="1000" dirty="0"/>
              <a:t>Results for this quarter are not available. New phone system implemented in November and new reporting process currently being implemented.</a:t>
            </a:r>
          </a:p>
        </p:txBody>
      </p:sp>
      <p:sp>
        <p:nvSpPr>
          <p:cNvPr id="66" name="Rectangle 65"/>
          <p:cNvSpPr/>
          <p:nvPr/>
        </p:nvSpPr>
        <p:spPr>
          <a:xfrm>
            <a:off x="5369915" y="9558452"/>
            <a:ext cx="1402948" cy="230832"/>
          </a:xfrm>
          <a:prstGeom prst="rect">
            <a:avLst/>
          </a:prstGeom>
        </p:spPr>
        <p:txBody>
          <a:bodyPr wrap="none">
            <a:spAutoFit/>
          </a:bodyPr>
          <a:lstStyle/>
          <a:p>
            <a:r>
              <a:rPr lang="en-AU" sz="900" i="1" dirty="0">
                <a:solidFill>
                  <a:srgbClr val="292929"/>
                </a:solidFill>
              </a:rPr>
              <a:t>≥ Greater than or equal to</a:t>
            </a:r>
            <a:endParaRPr lang="en-AU" sz="900" dirty="0">
              <a:solidFill>
                <a:srgbClr val="292929"/>
              </a:solidFill>
            </a:endParaRPr>
          </a:p>
        </p:txBody>
      </p:sp>
      <p:sp>
        <p:nvSpPr>
          <p:cNvPr id="38" name="TextBox 37"/>
          <p:cNvSpPr txBox="1"/>
          <p:nvPr/>
        </p:nvSpPr>
        <p:spPr>
          <a:xfrm>
            <a:off x="3639066" y="5407733"/>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cxnSp>
        <p:nvCxnSpPr>
          <p:cNvPr id="36" name="Straight Connector 35"/>
          <p:cNvCxnSpPr>
            <a:cxnSpLocks/>
          </p:cNvCxnSpPr>
          <p:nvPr/>
        </p:nvCxnSpPr>
        <p:spPr>
          <a:xfrm>
            <a:off x="4198456" y="5579353"/>
            <a:ext cx="86360" cy="3612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4213262" y="5536603"/>
            <a:ext cx="489236" cy="276999"/>
          </a:xfrm>
          <a:prstGeom prst="rect">
            <a:avLst/>
          </a:prstGeom>
          <a:noFill/>
        </p:spPr>
        <p:txBody>
          <a:bodyPr wrap="none" rtlCol="0">
            <a:spAutoFit/>
          </a:bodyPr>
          <a:lstStyle/>
          <a:p>
            <a:pPr algn="ctr"/>
            <a:r>
              <a:rPr lang="en-US" sz="1200" b="1" dirty="0"/>
              <a:t> 83%</a:t>
            </a:r>
          </a:p>
        </p:txBody>
      </p:sp>
    </p:spTree>
    <p:extLst>
      <p:ext uri="{BB962C8B-B14F-4D97-AF65-F5344CB8AC3E}">
        <p14:creationId xmlns:p14="http://schemas.microsoft.com/office/powerpoint/2010/main" val="73019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4181" y="272591"/>
            <a:ext cx="3234820" cy="2377614"/>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81" name="Chart 80"/>
          <p:cNvGraphicFramePr/>
          <p:nvPr>
            <p:extLst>
              <p:ext uri="{D42A27DB-BD31-4B8C-83A1-F6EECF244321}">
                <p14:modId xmlns:p14="http://schemas.microsoft.com/office/powerpoint/2010/main" val="633469659"/>
              </p:ext>
            </p:extLst>
          </p:nvPr>
        </p:nvGraphicFramePr>
        <p:xfrm>
          <a:off x="548460" y="1182825"/>
          <a:ext cx="871145" cy="86222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222807" y="2793463"/>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3" name="Chart 2"/>
          <p:cNvGraphicFramePr/>
          <p:nvPr>
            <p:extLst>
              <p:ext uri="{D42A27DB-BD31-4B8C-83A1-F6EECF244321}">
                <p14:modId xmlns:p14="http://schemas.microsoft.com/office/powerpoint/2010/main" val="873927523"/>
              </p:ext>
            </p:extLst>
          </p:nvPr>
        </p:nvGraphicFramePr>
        <p:xfrm>
          <a:off x="515273" y="3772297"/>
          <a:ext cx="871145" cy="862228"/>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1222199" y="272480"/>
            <a:ext cx="1178784"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Library Services</a:t>
            </a:r>
          </a:p>
        </p:txBody>
      </p:sp>
      <p:sp>
        <p:nvSpPr>
          <p:cNvPr id="6" name="Rectangle 5"/>
          <p:cNvSpPr/>
          <p:nvPr/>
        </p:nvSpPr>
        <p:spPr>
          <a:xfrm>
            <a:off x="153721" y="704528"/>
            <a:ext cx="1511893" cy="553998"/>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Response to requests to purchase materials within 10 days</a:t>
            </a:r>
          </a:p>
        </p:txBody>
      </p:sp>
      <p:sp>
        <p:nvSpPr>
          <p:cNvPr id="7" name="Rectangle 6"/>
          <p:cNvSpPr/>
          <p:nvPr/>
        </p:nvSpPr>
        <p:spPr>
          <a:xfrm>
            <a:off x="266067" y="478537"/>
            <a:ext cx="3097434" cy="246221"/>
          </a:xfrm>
          <a:prstGeom prst="rect">
            <a:avLst/>
          </a:prstGeom>
        </p:spPr>
        <p:txBody>
          <a:bodyPr wrap="square">
            <a:spAutoFit/>
          </a:bodyPr>
          <a:lstStyle/>
          <a:p>
            <a:pPr defTabSz="892175">
              <a:tabLst>
                <a:tab pos="623888" algn="l"/>
                <a:tab pos="806450" algn="l"/>
              </a:tabLst>
            </a:pPr>
            <a:r>
              <a:rPr lang="en-AU" sz="1000" dirty="0"/>
              <a:t>Volume of  requests  =</a:t>
            </a:r>
            <a:r>
              <a:rPr lang="en-AU" sz="1000" b="1" dirty="0"/>
              <a:t> 40</a:t>
            </a:r>
            <a:endParaRPr lang="en-AU" sz="1000" dirty="0"/>
          </a:p>
        </p:txBody>
      </p:sp>
      <p:sp>
        <p:nvSpPr>
          <p:cNvPr id="8" name="Rectangle 7"/>
          <p:cNvSpPr/>
          <p:nvPr/>
        </p:nvSpPr>
        <p:spPr>
          <a:xfrm>
            <a:off x="1636072" y="704528"/>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9" name="Rectangle 8"/>
          <p:cNvSpPr/>
          <p:nvPr/>
        </p:nvSpPr>
        <p:spPr>
          <a:xfrm>
            <a:off x="3573088" y="272591"/>
            <a:ext cx="3168005" cy="2170922"/>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10" name="Chart 9"/>
          <p:cNvGraphicFramePr/>
          <p:nvPr/>
        </p:nvGraphicFramePr>
        <p:xfrm>
          <a:off x="3950901" y="1298247"/>
          <a:ext cx="871145" cy="862228"/>
        </p:xfrm>
        <a:graphic>
          <a:graphicData uri="http://schemas.openxmlformats.org/drawingml/2006/chart">
            <c:chart xmlns:c="http://schemas.openxmlformats.org/drawingml/2006/chart" xmlns:r="http://schemas.openxmlformats.org/officeDocument/2006/relationships" r:id="rId5"/>
          </a:graphicData>
        </a:graphic>
      </p:graphicFrame>
      <p:cxnSp>
        <p:nvCxnSpPr>
          <p:cNvPr id="11" name="Straight Connector 10"/>
          <p:cNvCxnSpPr/>
          <p:nvPr/>
        </p:nvCxnSpPr>
        <p:spPr>
          <a:xfrm>
            <a:off x="4101954" y="1654780"/>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107065" y="1584472"/>
            <a:ext cx="590226" cy="307777"/>
          </a:xfrm>
          <a:prstGeom prst="rect">
            <a:avLst/>
          </a:prstGeom>
          <a:noFill/>
        </p:spPr>
        <p:txBody>
          <a:bodyPr wrap="none" rtlCol="0">
            <a:spAutoFit/>
          </a:bodyPr>
          <a:lstStyle/>
          <a:p>
            <a:r>
              <a:rPr lang="en-AU" sz="1400" b="1" dirty="0"/>
              <a:t>100%</a:t>
            </a:r>
          </a:p>
        </p:txBody>
      </p:sp>
      <p:sp>
        <p:nvSpPr>
          <p:cNvPr id="13" name="TextBox 12"/>
          <p:cNvSpPr txBox="1"/>
          <p:nvPr/>
        </p:nvSpPr>
        <p:spPr>
          <a:xfrm>
            <a:off x="3596472" y="1516803"/>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14" name="Rectangle 13"/>
          <p:cNvSpPr/>
          <p:nvPr/>
        </p:nvSpPr>
        <p:spPr>
          <a:xfrm>
            <a:off x="4687891" y="272480"/>
            <a:ext cx="938398"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Dog Attacks</a:t>
            </a:r>
          </a:p>
        </p:txBody>
      </p:sp>
      <p:sp>
        <p:nvSpPr>
          <p:cNvPr id="15" name="Rectangle 14"/>
          <p:cNvSpPr/>
          <p:nvPr/>
        </p:nvSpPr>
        <p:spPr>
          <a:xfrm>
            <a:off x="3573016" y="963410"/>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Response within </a:t>
            </a:r>
          </a:p>
          <a:p>
            <a:pPr algn="ctr" defTabSz="892175">
              <a:tabLst>
                <a:tab pos="623888" algn="l"/>
                <a:tab pos="806450" algn="l"/>
              </a:tabLst>
            </a:pPr>
            <a:r>
              <a:rPr lang="en-AU" sz="1000" b="1" dirty="0">
                <a:solidFill>
                  <a:schemeClr val="accent1"/>
                </a:solidFill>
              </a:rPr>
              <a:t>24 hours</a:t>
            </a:r>
          </a:p>
        </p:txBody>
      </p:sp>
      <p:sp>
        <p:nvSpPr>
          <p:cNvPr id="16" name="Rectangle 15"/>
          <p:cNvSpPr/>
          <p:nvPr/>
        </p:nvSpPr>
        <p:spPr>
          <a:xfrm>
            <a:off x="3643659" y="550089"/>
            <a:ext cx="3097434" cy="246221"/>
          </a:xfrm>
          <a:prstGeom prst="rect">
            <a:avLst/>
          </a:prstGeom>
        </p:spPr>
        <p:txBody>
          <a:bodyPr wrap="square">
            <a:spAutoFit/>
          </a:bodyPr>
          <a:lstStyle/>
          <a:p>
            <a:pPr defTabSz="892175">
              <a:tabLst>
                <a:tab pos="623888" algn="l"/>
                <a:tab pos="806450" algn="l"/>
              </a:tabLst>
            </a:pPr>
            <a:r>
              <a:rPr lang="en-AU" sz="1000" dirty="0"/>
              <a:t>Volume of attack reports = 2</a:t>
            </a:r>
            <a:endParaRPr lang="en-AU" sz="1000" b="1" dirty="0"/>
          </a:p>
        </p:txBody>
      </p:sp>
      <p:sp>
        <p:nvSpPr>
          <p:cNvPr id="17" name="Rectangle 16"/>
          <p:cNvSpPr/>
          <p:nvPr/>
        </p:nvSpPr>
        <p:spPr>
          <a:xfrm>
            <a:off x="5036632" y="963410"/>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cxnSp>
        <p:nvCxnSpPr>
          <p:cNvPr id="18" name="Straight Connector 17"/>
          <p:cNvCxnSpPr/>
          <p:nvPr/>
        </p:nvCxnSpPr>
        <p:spPr>
          <a:xfrm>
            <a:off x="680924" y="4109745"/>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13292" y="4027661"/>
            <a:ext cx="481350" cy="307777"/>
          </a:xfrm>
          <a:prstGeom prst="rect">
            <a:avLst/>
          </a:prstGeom>
          <a:noFill/>
        </p:spPr>
        <p:txBody>
          <a:bodyPr wrap="none" rtlCol="0">
            <a:spAutoFit/>
          </a:bodyPr>
          <a:lstStyle/>
          <a:p>
            <a:r>
              <a:rPr lang="en-US" sz="1400" b="1" dirty="0"/>
              <a:t>N</a:t>
            </a:r>
            <a:r>
              <a:rPr lang="en-AU" sz="1400" b="1" dirty="0"/>
              <a:t>/A</a:t>
            </a:r>
          </a:p>
        </p:txBody>
      </p:sp>
      <p:sp>
        <p:nvSpPr>
          <p:cNvPr id="20" name="TextBox 19"/>
          <p:cNvSpPr txBox="1"/>
          <p:nvPr/>
        </p:nvSpPr>
        <p:spPr>
          <a:xfrm>
            <a:off x="163544" y="3931373"/>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21" name="Rectangle 20"/>
          <p:cNvSpPr/>
          <p:nvPr/>
        </p:nvSpPr>
        <p:spPr>
          <a:xfrm>
            <a:off x="1512439" y="2746530"/>
            <a:ext cx="598305"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Wasps</a:t>
            </a:r>
          </a:p>
        </p:txBody>
      </p:sp>
      <p:sp>
        <p:nvSpPr>
          <p:cNvPr id="22" name="Rectangle 21"/>
          <p:cNvSpPr/>
          <p:nvPr/>
        </p:nvSpPr>
        <p:spPr>
          <a:xfrm>
            <a:off x="116632" y="3437460"/>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Investigate and action within 7 days</a:t>
            </a:r>
          </a:p>
        </p:txBody>
      </p:sp>
      <p:sp>
        <p:nvSpPr>
          <p:cNvPr id="23" name="Rectangle 22"/>
          <p:cNvSpPr/>
          <p:nvPr/>
        </p:nvSpPr>
        <p:spPr>
          <a:xfrm>
            <a:off x="264824" y="3024139"/>
            <a:ext cx="3097434" cy="246221"/>
          </a:xfrm>
          <a:prstGeom prst="rect">
            <a:avLst/>
          </a:prstGeom>
        </p:spPr>
        <p:txBody>
          <a:bodyPr wrap="square">
            <a:spAutoFit/>
          </a:bodyPr>
          <a:lstStyle/>
          <a:p>
            <a:pPr defTabSz="892175">
              <a:tabLst>
                <a:tab pos="623888" algn="l"/>
                <a:tab pos="806450" algn="l"/>
              </a:tabLst>
            </a:pPr>
            <a:r>
              <a:rPr lang="en-AU" sz="1000" dirty="0"/>
              <a:t>Volume of reports = 0</a:t>
            </a:r>
            <a:endParaRPr lang="en-AU" sz="1000" b="1" dirty="0"/>
          </a:p>
        </p:txBody>
      </p:sp>
      <p:sp>
        <p:nvSpPr>
          <p:cNvPr id="24" name="Rectangle 23"/>
          <p:cNvSpPr/>
          <p:nvPr/>
        </p:nvSpPr>
        <p:spPr>
          <a:xfrm>
            <a:off x="1602556" y="3007452"/>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25" name="Rectangle 24"/>
          <p:cNvSpPr/>
          <p:nvPr/>
        </p:nvSpPr>
        <p:spPr>
          <a:xfrm>
            <a:off x="3570936" y="2517965"/>
            <a:ext cx="3168005" cy="2446884"/>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26" name="Rectangle 25"/>
          <p:cNvSpPr/>
          <p:nvPr/>
        </p:nvSpPr>
        <p:spPr>
          <a:xfrm>
            <a:off x="4218917" y="2512423"/>
            <a:ext cx="1876347"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Development Applications</a:t>
            </a:r>
          </a:p>
        </p:txBody>
      </p:sp>
      <p:sp>
        <p:nvSpPr>
          <p:cNvPr id="27" name="Rectangle 26"/>
          <p:cNvSpPr/>
          <p:nvPr/>
        </p:nvSpPr>
        <p:spPr>
          <a:xfrm>
            <a:off x="3429000" y="2918693"/>
            <a:ext cx="1584176" cy="707886"/>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Approval of fast </a:t>
            </a:r>
          </a:p>
          <a:p>
            <a:pPr algn="ctr" defTabSz="892175">
              <a:tabLst>
                <a:tab pos="623888" algn="l"/>
                <a:tab pos="806450" algn="l"/>
              </a:tabLst>
            </a:pPr>
            <a:r>
              <a:rPr lang="en-AU" sz="1000" b="1" dirty="0">
                <a:solidFill>
                  <a:schemeClr val="accent1"/>
                </a:solidFill>
              </a:rPr>
              <a:t>track planning </a:t>
            </a:r>
          </a:p>
          <a:p>
            <a:pPr algn="ctr" defTabSz="892175">
              <a:tabLst>
                <a:tab pos="623888" algn="l"/>
                <a:tab pos="806450" algn="l"/>
              </a:tabLst>
            </a:pPr>
            <a:r>
              <a:rPr lang="en-AU" sz="1000" b="1" dirty="0">
                <a:solidFill>
                  <a:schemeClr val="accent1"/>
                </a:solidFill>
              </a:rPr>
              <a:t>applications within </a:t>
            </a:r>
          </a:p>
          <a:p>
            <a:pPr algn="ctr" defTabSz="892175">
              <a:tabLst>
                <a:tab pos="623888" algn="l"/>
                <a:tab pos="806450" algn="l"/>
              </a:tabLst>
            </a:pPr>
            <a:r>
              <a:rPr lang="en-AU" sz="1000" b="1" dirty="0">
                <a:solidFill>
                  <a:schemeClr val="accent1"/>
                </a:solidFill>
              </a:rPr>
              <a:t>5 business days</a:t>
            </a:r>
          </a:p>
        </p:txBody>
      </p:sp>
      <p:sp>
        <p:nvSpPr>
          <p:cNvPr id="28" name="Rectangle 27"/>
          <p:cNvSpPr/>
          <p:nvPr/>
        </p:nvSpPr>
        <p:spPr>
          <a:xfrm>
            <a:off x="3643659" y="2744480"/>
            <a:ext cx="3097434" cy="246221"/>
          </a:xfrm>
          <a:prstGeom prst="rect">
            <a:avLst/>
          </a:prstGeom>
        </p:spPr>
        <p:txBody>
          <a:bodyPr wrap="square">
            <a:spAutoFit/>
          </a:bodyPr>
          <a:lstStyle/>
          <a:p>
            <a:pPr defTabSz="892175">
              <a:tabLst>
                <a:tab pos="623888" algn="l"/>
                <a:tab pos="806450" algn="l"/>
              </a:tabLst>
            </a:pPr>
            <a:r>
              <a:rPr lang="en-AU" sz="1000" dirty="0"/>
              <a:t>Volume of applications = 4</a:t>
            </a:r>
            <a:endParaRPr lang="en-AU" sz="1000" b="1" dirty="0"/>
          </a:p>
        </p:txBody>
      </p:sp>
      <p:sp>
        <p:nvSpPr>
          <p:cNvPr id="29" name="Rectangle 28"/>
          <p:cNvSpPr/>
          <p:nvPr/>
        </p:nvSpPr>
        <p:spPr>
          <a:xfrm>
            <a:off x="5013176" y="2918693"/>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30" name="Rectangle 29"/>
          <p:cNvSpPr/>
          <p:nvPr/>
        </p:nvSpPr>
        <p:spPr>
          <a:xfrm>
            <a:off x="194181" y="5050897"/>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31" name="Chart 30"/>
          <p:cNvGraphicFramePr/>
          <p:nvPr/>
        </p:nvGraphicFramePr>
        <p:xfrm>
          <a:off x="557373" y="6076553"/>
          <a:ext cx="871145" cy="862228"/>
        </p:xfrm>
        <a:graphic>
          <a:graphicData uri="http://schemas.openxmlformats.org/drawingml/2006/chart">
            <c:chart xmlns:c="http://schemas.openxmlformats.org/drawingml/2006/chart" xmlns:r="http://schemas.openxmlformats.org/officeDocument/2006/relationships" r:id="rId6"/>
          </a:graphicData>
        </a:graphic>
      </p:graphicFrame>
      <p:cxnSp>
        <p:nvCxnSpPr>
          <p:cNvPr id="32" name="Straight Connector 31"/>
          <p:cNvCxnSpPr/>
          <p:nvPr/>
        </p:nvCxnSpPr>
        <p:spPr>
          <a:xfrm>
            <a:off x="723024" y="6414001"/>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3736" y="6235629"/>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34" name="Rectangle 33"/>
          <p:cNvSpPr/>
          <p:nvPr/>
        </p:nvSpPr>
        <p:spPr>
          <a:xfrm>
            <a:off x="1339347" y="5050786"/>
            <a:ext cx="944489"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Missed Bins</a:t>
            </a:r>
          </a:p>
        </p:txBody>
      </p:sp>
      <p:sp>
        <p:nvSpPr>
          <p:cNvPr id="35" name="Rectangle 34"/>
          <p:cNvSpPr/>
          <p:nvPr/>
        </p:nvSpPr>
        <p:spPr>
          <a:xfrm>
            <a:off x="116632" y="5741716"/>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Missed bins collected within 2 days</a:t>
            </a:r>
          </a:p>
        </p:txBody>
      </p:sp>
      <p:sp>
        <p:nvSpPr>
          <p:cNvPr id="36" name="Rectangle 35"/>
          <p:cNvSpPr/>
          <p:nvPr/>
        </p:nvSpPr>
        <p:spPr>
          <a:xfrm>
            <a:off x="264824" y="5328395"/>
            <a:ext cx="3097434" cy="246221"/>
          </a:xfrm>
          <a:prstGeom prst="rect">
            <a:avLst/>
          </a:prstGeom>
        </p:spPr>
        <p:txBody>
          <a:bodyPr wrap="square">
            <a:spAutoFit/>
          </a:bodyPr>
          <a:lstStyle/>
          <a:p>
            <a:pPr defTabSz="892175">
              <a:tabLst>
                <a:tab pos="623888" algn="l"/>
                <a:tab pos="806450" algn="l"/>
              </a:tabLst>
            </a:pPr>
            <a:r>
              <a:rPr lang="en-AU" sz="1000" dirty="0"/>
              <a:t>Volume of requests = </a:t>
            </a:r>
            <a:r>
              <a:rPr lang="en-AU" sz="1000" b="1" dirty="0"/>
              <a:t>0</a:t>
            </a:r>
          </a:p>
        </p:txBody>
      </p:sp>
      <p:sp>
        <p:nvSpPr>
          <p:cNvPr id="37" name="Rectangle 36"/>
          <p:cNvSpPr/>
          <p:nvPr/>
        </p:nvSpPr>
        <p:spPr>
          <a:xfrm>
            <a:off x="1660348" y="5741716"/>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38" name="Rectangle 37"/>
          <p:cNvSpPr/>
          <p:nvPr/>
        </p:nvSpPr>
        <p:spPr>
          <a:xfrm>
            <a:off x="3573016" y="5064470"/>
            <a:ext cx="3168005"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39" name="Chart 38"/>
          <p:cNvGraphicFramePr/>
          <p:nvPr/>
        </p:nvGraphicFramePr>
        <p:xfrm>
          <a:off x="3942809" y="6076553"/>
          <a:ext cx="871145" cy="862228"/>
        </p:xfrm>
        <a:graphic>
          <a:graphicData uri="http://schemas.openxmlformats.org/drawingml/2006/chart">
            <c:chart xmlns:c="http://schemas.openxmlformats.org/drawingml/2006/chart" xmlns:r="http://schemas.openxmlformats.org/officeDocument/2006/relationships" r:id="rId7"/>
          </a:graphicData>
        </a:graphic>
      </p:graphicFrame>
      <p:cxnSp>
        <p:nvCxnSpPr>
          <p:cNvPr id="40" name="Straight Connector 39"/>
          <p:cNvCxnSpPr/>
          <p:nvPr/>
        </p:nvCxnSpPr>
        <p:spPr>
          <a:xfrm>
            <a:off x="4093862" y="6433086"/>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132657" y="6346930"/>
            <a:ext cx="542136" cy="338554"/>
          </a:xfrm>
          <a:prstGeom prst="rect">
            <a:avLst/>
          </a:prstGeom>
          <a:noFill/>
        </p:spPr>
        <p:txBody>
          <a:bodyPr wrap="none" rtlCol="0">
            <a:spAutoFit/>
          </a:bodyPr>
          <a:lstStyle/>
          <a:p>
            <a:r>
              <a:rPr lang="en-AU" sz="1600" b="1" dirty="0"/>
              <a:t>92%</a:t>
            </a:r>
          </a:p>
        </p:txBody>
      </p:sp>
      <p:sp>
        <p:nvSpPr>
          <p:cNvPr id="42" name="TextBox 41"/>
          <p:cNvSpPr txBox="1"/>
          <p:nvPr/>
        </p:nvSpPr>
        <p:spPr>
          <a:xfrm>
            <a:off x="3596472" y="6214189"/>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43" name="Rectangle 42"/>
          <p:cNvSpPr/>
          <p:nvPr/>
        </p:nvSpPr>
        <p:spPr>
          <a:xfrm>
            <a:off x="3860946" y="5050786"/>
            <a:ext cx="2657138"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Request for Bin Repair or Replacement</a:t>
            </a:r>
          </a:p>
        </p:txBody>
      </p:sp>
      <p:sp>
        <p:nvSpPr>
          <p:cNvPr id="44" name="Rectangle 43"/>
          <p:cNvSpPr/>
          <p:nvPr/>
        </p:nvSpPr>
        <p:spPr>
          <a:xfrm>
            <a:off x="3573016" y="5741716"/>
            <a:ext cx="1511893" cy="400110"/>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Requests actioned within 7 days</a:t>
            </a:r>
          </a:p>
        </p:txBody>
      </p:sp>
      <p:sp>
        <p:nvSpPr>
          <p:cNvPr id="45" name="Rectangle 44"/>
          <p:cNvSpPr/>
          <p:nvPr/>
        </p:nvSpPr>
        <p:spPr>
          <a:xfrm>
            <a:off x="3643659" y="5328395"/>
            <a:ext cx="3097434" cy="400110"/>
          </a:xfrm>
          <a:prstGeom prst="rect">
            <a:avLst/>
          </a:prstGeom>
        </p:spPr>
        <p:txBody>
          <a:bodyPr wrap="square">
            <a:spAutoFit/>
          </a:bodyPr>
          <a:lstStyle/>
          <a:p>
            <a:pPr defTabSz="892175">
              <a:tabLst>
                <a:tab pos="623888" algn="l"/>
                <a:tab pos="806450" algn="l"/>
              </a:tabLst>
            </a:pPr>
            <a:r>
              <a:rPr lang="en-AU" sz="1000" dirty="0"/>
              <a:t>Volume of requests = 402</a:t>
            </a:r>
            <a:endParaRPr lang="en-AU" sz="1000" b="1" dirty="0"/>
          </a:p>
          <a:p>
            <a:pPr defTabSz="892175">
              <a:tabLst>
                <a:tab pos="623888" algn="l"/>
                <a:tab pos="806450" algn="l"/>
              </a:tabLst>
            </a:pPr>
            <a:endParaRPr lang="en-AU" sz="1000" b="1" dirty="0"/>
          </a:p>
        </p:txBody>
      </p:sp>
      <p:sp>
        <p:nvSpPr>
          <p:cNvPr id="46" name="Rectangle 45"/>
          <p:cNvSpPr/>
          <p:nvPr/>
        </p:nvSpPr>
        <p:spPr>
          <a:xfrm>
            <a:off x="4938596" y="5642883"/>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47" name="Rectangle 46"/>
          <p:cNvSpPr/>
          <p:nvPr/>
        </p:nvSpPr>
        <p:spPr>
          <a:xfrm>
            <a:off x="194181" y="7355153"/>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48" name="Rectangle 47"/>
          <p:cNvSpPr/>
          <p:nvPr/>
        </p:nvSpPr>
        <p:spPr>
          <a:xfrm>
            <a:off x="780668" y="7355042"/>
            <a:ext cx="2061846"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Footpath Repairs - Hazardous</a:t>
            </a:r>
          </a:p>
        </p:txBody>
      </p:sp>
      <p:sp>
        <p:nvSpPr>
          <p:cNvPr id="49" name="Rectangle 48"/>
          <p:cNvSpPr/>
          <p:nvPr/>
        </p:nvSpPr>
        <p:spPr>
          <a:xfrm>
            <a:off x="124999" y="8045972"/>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Responded and made safe within 24 hours</a:t>
            </a:r>
          </a:p>
        </p:txBody>
      </p:sp>
      <p:sp>
        <p:nvSpPr>
          <p:cNvPr id="50" name="Rectangle 49"/>
          <p:cNvSpPr/>
          <p:nvPr/>
        </p:nvSpPr>
        <p:spPr>
          <a:xfrm>
            <a:off x="264824" y="7632651"/>
            <a:ext cx="3097434" cy="246221"/>
          </a:xfrm>
          <a:prstGeom prst="rect">
            <a:avLst/>
          </a:prstGeom>
        </p:spPr>
        <p:txBody>
          <a:bodyPr wrap="square">
            <a:spAutoFit/>
          </a:bodyPr>
          <a:lstStyle/>
          <a:p>
            <a:pPr defTabSz="892175">
              <a:tabLst>
                <a:tab pos="623888" algn="l"/>
                <a:tab pos="806450" algn="l"/>
              </a:tabLst>
            </a:pPr>
            <a:r>
              <a:rPr lang="en-AU" sz="1000" dirty="0"/>
              <a:t>Volume of repairs = </a:t>
            </a:r>
            <a:r>
              <a:rPr lang="en-AU" sz="1000" b="1" dirty="0"/>
              <a:t>0</a:t>
            </a:r>
          </a:p>
        </p:txBody>
      </p:sp>
      <p:sp>
        <p:nvSpPr>
          <p:cNvPr id="51" name="Rectangle 50"/>
          <p:cNvSpPr/>
          <p:nvPr/>
        </p:nvSpPr>
        <p:spPr>
          <a:xfrm>
            <a:off x="1627980" y="8045972"/>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52" name="Rectangle 51"/>
          <p:cNvSpPr/>
          <p:nvPr/>
        </p:nvSpPr>
        <p:spPr>
          <a:xfrm>
            <a:off x="3573088" y="7355153"/>
            <a:ext cx="3168005"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53" name="Rectangle 52"/>
          <p:cNvSpPr/>
          <p:nvPr/>
        </p:nvSpPr>
        <p:spPr>
          <a:xfrm>
            <a:off x="4148805" y="7355042"/>
            <a:ext cx="1805944"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Road Repairs - Hazardous</a:t>
            </a:r>
          </a:p>
        </p:txBody>
      </p:sp>
      <p:sp>
        <p:nvSpPr>
          <p:cNvPr id="54" name="Rectangle 53"/>
          <p:cNvSpPr/>
          <p:nvPr/>
        </p:nvSpPr>
        <p:spPr>
          <a:xfrm>
            <a:off x="3501008" y="7874390"/>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Responded and made safe within 24 hours</a:t>
            </a:r>
          </a:p>
        </p:txBody>
      </p:sp>
      <p:sp>
        <p:nvSpPr>
          <p:cNvPr id="55" name="Rectangle 54"/>
          <p:cNvSpPr/>
          <p:nvPr/>
        </p:nvSpPr>
        <p:spPr>
          <a:xfrm>
            <a:off x="3643659" y="7632651"/>
            <a:ext cx="3097434" cy="246221"/>
          </a:xfrm>
          <a:prstGeom prst="rect">
            <a:avLst/>
          </a:prstGeom>
        </p:spPr>
        <p:txBody>
          <a:bodyPr wrap="square">
            <a:spAutoFit/>
          </a:bodyPr>
          <a:lstStyle/>
          <a:p>
            <a:pPr defTabSz="892175">
              <a:tabLst>
                <a:tab pos="623888" algn="l"/>
                <a:tab pos="806450" algn="l"/>
              </a:tabLst>
            </a:pPr>
            <a:r>
              <a:rPr lang="en-AU" sz="1000" dirty="0"/>
              <a:t>Volume of repairs = </a:t>
            </a:r>
            <a:r>
              <a:rPr lang="en-AU" sz="1000" b="1" dirty="0"/>
              <a:t>0</a:t>
            </a:r>
          </a:p>
        </p:txBody>
      </p:sp>
      <p:sp>
        <p:nvSpPr>
          <p:cNvPr id="56" name="Rectangle 55"/>
          <p:cNvSpPr/>
          <p:nvPr/>
        </p:nvSpPr>
        <p:spPr>
          <a:xfrm>
            <a:off x="5083472" y="7697775"/>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cxnSp>
        <p:nvCxnSpPr>
          <p:cNvPr id="58" name="Straight Connector 57"/>
          <p:cNvCxnSpPr/>
          <p:nvPr/>
        </p:nvCxnSpPr>
        <p:spPr>
          <a:xfrm>
            <a:off x="713292" y="1547422"/>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752270" y="1449910"/>
            <a:ext cx="498855" cy="307777"/>
          </a:xfrm>
          <a:prstGeom prst="rect">
            <a:avLst/>
          </a:prstGeom>
          <a:noFill/>
        </p:spPr>
        <p:txBody>
          <a:bodyPr wrap="none" rtlCol="0">
            <a:spAutoFit/>
          </a:bodyPr>
          <a:lstStyle/>
          <a:p>
            <a:r>
              <a:rPr lang="en-AU" sz="1400" b="1" dirty="0"/>
              <a:t>70%</a:t>
            </a:r>
          </a:p>
        </p:txBody>
      </p:sp>
      <p:graphicFrame>
        <p:nvGraphicFramePr>
          <p:cNvPr id="61" name="Chart 60"/>
          <p:cNvGraphicFramePr/>
          <p:nvPr/>
        </p:nvGraphicFramePr>
        <p:xfrm>
          <a:off x="3941414" y="3525775"/>
          <a:ext cx="871145" cy="862228"/>
        </p:xfrm>
        <a:graphic>
          <a:graphicData uri="http://schemas.openxmlformats.org/drawingml/2006/chart">
            <c:chart xmlns:c="http://schemas.openxmlformats.org/drawingml/2006/chart" xmlns:r="http://schemas.openxmlformats.org/officeDocument/2006/relationships" r:id="rId8"/>
          </a:graphicData>
        </a:graphic>
      </p:graphicFrame>
      <p:cxnSp>
        <p:nvCxnSpPr>
          <p:cNvPr id="62" name="Straight Connector 61"/>
          <p:cNvCxnSpPr/>
          <p:nvPr/>
        </p:nvCxnSpPr>
        <p:spPr>
          <a:xfrm>
            <a:off x="4107065" y="3863223"/>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116755" y="3798434"/>
            <a:ext cx="590226" cy="307777"/>
          </a:xfrm>
          <a:prstGeom prst="rect">
            <a:avLst/>
          </a:prstGeom>
          <a:noFill/>
        </p:spPr>
        <p:txBody>
          <a:bodyPr wrap="none" rtlCol="0">
            <a:spAutoFit/>
          </a:bodyPr>
          <a:lstStyle/>
          <a:p>
            <a:r>
              <a:rPr lang="en-AU" sz="1400" b="1" dirty="0"/>
              <a:t>100%</a:t>
            </a:r>
          </a:p>
        </p:txBody>
      </p:sp>
      <p:sp>
        <p:nvSpPr>
          <p:cNvPr id="64" name="TextBox 63"/>
          <p:cNvSpPr txBox="1"/>
          <p:nvPr/>
        </p:nvSpPr>
        <p:spPr>
          <a:xfrm>
            <a:off x="3573016" y="3684851"/>
            <a:ext cx="543739" cy="415498"/>
          </a:xfrm>
          <a:prstGeom prst="rect">
            <a:avLst/>
          </a:prstGeom>
          <a:noFill/>
        </p:spPr>
        <p:txBody>
          <a:bodyPr wrap="none" rtlCol="0">
            <a:spAutoFit/>
          </a:bodyPr>
          <a:lstStyle/>
          <a:p>
            <a:pPr algn="r"/>
            <a:r>
              <a:rPr lang="en-AU" sz="1050" i="1" dirty="0">
                <a:solidFill>
                  <a:srgbClr val="C00000"/>
                </a:solidFill>
              </a:rPr>
              <a:t>Target</a:t>
            </a:r>
          </a:p>
          <a:p>
            <a:pPr algn="r"/>
            <a:r>
              <a:rPr lang="en-AU" sz="1050" i="1" dirty="0">
                <a:solidFill>
                  <a:srgbClr val="C00000"/>
                </a:solidFill>
              </a:rPr>
              <a:t>≥ 80% </a:t>
            </a:r>
          </a:p>
        </p:txBody>
      </p:sp>
      <p:graphicFrame>
        <p:nvGraphicFramePr>
          <p:cNvPr id="65" name="Chart 64"/>
          <p:cNvGraphicFramePr/>
          <p:nvPr/>
        </p:nvGraphicFramePr>
        <p:xfrm>
          <a:off x="548461" y="8457078"/>
          <a:ext cx="871145" cy="862228"/>
        </p:xfrm>
        <a:graphic>
          <a:graphicData uri="http://schemas.openxmlformats.org/drawingml/2006/chart">
            <c:chart xmlns:c="http://schemas.openxmlformats.org/drawingml/2006/chart" xmlns:r="http://schemas.openxmlformats.org/officeDocument/2006/relationships" r:id="rId9"/>
          </a:graphicData>
        </a:graphic>
      </p:graphicFrame>
      <p:cxnSp>
        <p:nvCxnSpPr>
          <p:cNvPr id="66" name="Straight Connector 65"/>
          <p:cNvCxnSpPr/>
          <p:nvPr/>
        </p:nvCxnSpPr>
        <p:spPr>
          <a:xfrm>
            <a:off x="714112" y="8794526"/>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188640" y="8616154"/>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graphicFrame>
        <p:nvGraphicFramePr>
          <p:cNvPr id="68" name="Chart 67"/>
          <p:cNvGraphicFramePr/>
          <p:nvPr/>
        </p:nvGraphicFramePr>
        <p:xfrm>
          <a:off x="3920919" y="8153014"/>
          <a:ext cx="871145" cy="862228"/>
        </p:xfrm>
        <a:graphic>
          <a:graphicData uri="http://schemas.openxmlformats.org/drawingml/2006/chart">
            <c:chart xmlns:c="http://schemas.openxmlformats.org/drawingml/2006/chart" xmlns:r="http://schemas.openxmlformats.org/officeDocument/2006/relationships" r:id="rId10"/>
          </a:graphicData>
        </a:graphic>
      </p:graphicFrame>
      <p:cxnSp>
        <p:nvCxnSpPr>
          <p:cNvPr id="69" name="Straight Connector 68"/>
          <p:cNvCxnSpPr/>
          <p:nvPr/>
        </p:nvCxnSpPr>
        <p:spPr>
          <a:xfrm>
            <a:off x="4085275" y="8501405"/>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3561649" y="8341447"/>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graphicFrame>
        <p:nvGraphicFramePr>
          <p:cNvPr id="71" name="Chart 70"/>
          <p:cNvGraphicFramePr/>
          <p:nvPr/>
        </p:nvGraphicFramePr>
        <p:xfrm>
          <a:off x="1542035" y="866795"/>
          <a:ext cx="1889046" cy="1307043"/>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72" name="Chart 71"/>
          <p:cNvGraphicFramePr/>
          <p:nvPr/>
        </p:nvGraphicFramePr>
        <p:xfrm>
          <a:off x="4895114" y="1111493"/>
          <a:ext cx="1845979" cy="1321227"/>
        </p:xfrm>
        <a:graphic>
          <a:graphicData uri="http://schemas.openxmlformats.org/drawingml/2006/chart">
            <c:chart xmlns:c="http://schemas.openxmlformats.org/drawingml/2006/chart" xmlns:r="http://schemas.openxmlformats.org/officeDocument/2006/relationships" r:id="rId12"/>
          </a:graphicData>
        </a:graphic>
      </p:graphicFrame>
      <p:graphicFrame>
        <p:nvGraphicFramePr>
          <p:cNvPr id="73" name="Chart 72"/>
          <p:cNvGraphicFramePr/>
          <p:nvPr>
            <p:extLst>
              <p:ext uri="{D42A27DB-BD31-4B8C-83A1-F6EECF244321}">
                <p14:modId xmlns:p14="http://schemas.microsoft.com/office/powerpoint/2010/main" val="1366277104"/>
              </p:ext>
            </p:extLst>
          </p:nvPr>
        </p:nvGraphicFramePr>
        <p:xfrm>
          <a:off x="1436654" y="3284340"/>
          <a:ext cx="1977028" cy="1409700"/>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74" name="Chart 73"/>
          <p:cNvGraphicFramePr/>
          <p:nvPr/>
        </p:nvGraphicFramePr>
        <p:xfrm>
          <a:off x="4812560" y="3078820"/>
          <a:ext cx="1928534" cy="1409700"/>
        </p:xfrm>
        <a:graphic>
          <a:graphicData uri="http://schemas.openxmlformats.org/drawingml/2006/chart">
            <c:chart xmlns:c="http://schemas.openxmlformats.org/drawingml/2006/chart" xmlns:r="http://schemas.openxmlformats.org/officeDocument/2006/relationships" r:id="rId14"/>
          </a:graphicData>
        </a:graphic>
      </p:graphicFrame>
      <p:graphicFrame>
        <p:nvGraphicFramePr>
          <p:cNvPr id="75" name="Chart 74"/>
          <p:cNvGraphicFramePr/>
          <p:nvPr>
            <p:extLst>
              <p:ext uri="{D42A27DB-BD31-4B8C-83A1-F6EECF244321}">
                <p14:modId xmlns:p14="http://schemas.microsoft.com/office/powerpoint/2010/main" val="1978403540"/>
              </p:ext>
            </p:extLst>
          </p:nvPr>
        </p:nvGraphicFramePr>
        <p:xfrm>
          <a:off x="1454052" y="5864826"/>
          <a:ext cx="2006475" cy="140970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76" name="Chart 75"/>
          <p:cNvGraphicFramePr/>
          <p:nvPr/>
        </p:nvGraphicFramePr>
        <p:xfrm>
          <a:off x="4766200" y="5775548"/>
          <a:ext cx="1942807" cy="1409700"/>
        </p:xfrm>
        <a:graphic>
          <a:graphicData uri="http://schemas.openxmlformats.org/drawingml/2006/chart">
            <c:chart xmlns:c="http://schemas.openxmlformats.org/drawingml/2006/chart" xmlns:r="http://schemas.openxmlformats.org/officeDocument/2006/relationships" r:id="rId16"/>
          </a:graphicData>
        </a:graphic>
      </p:graphicFrame>
      <p:graphicFrame>
        <p:nvGraphicFramePr>
          <p:cNvPr id="77" name="Chart 76"/>
          <p:cNvGraphicFramePr/>
          <p:nvPr/>
        </p:nvGraphicFramePr>
        <p:xfrm>
          <a:off x="1512439" y="8223820"/>
          <a:ext cx="1916561" cy="1409700"/>
        </p:xfrm>
        <a:graphic>
          <a:graphicData uri="http://schemas.openxmlformats.org/drawingml/2006/chart">
            <c:chart xmlns:c="http://schemas.openxmlformats.org/drawingml/2006/chart" xmlns:r="http://schemas.openxmlformats.org/officeDocument/2006/relationships" r:id="rId17"/>
          </a:graphicData>
        </a:graphic>
      </p:graphicFrame>
      <p:graphicFrame>
        <p:nvGraphicFramePr>
          <p:cNvPr id="78" name="Chart 77"/>
          <p:cNvGraphicFramePr/>
          <p:nvPr>
            <p:extLst>
              <p:ext uri="{D42A27DB-BD31-4B8C-83A1-F6EECF244321}">
                <p14:modId xmlns:p14="http://schemas.microsoft.com/office/powerpoint/2010/main" val="3216091163"/>
              </p:ext>
            </p:extLst>
          </p:nvPr>
        </p:nvGraphicFramePr>
        <p:xfrm>
          <a:off x="4855277" y="7774435"/>
          <a:ext cx="1845979" cy="1409700"/>
        </p:xfrm>
        <a:graphic>
          <a:graphicData uri="http://schemas.openxmlformats.org/drawingml/2006/chart">
            <c:chart xmlns:c="http://schemas.openxmlformats.org/drawingml/2006/chart" xmlns:r="http://schemas.openxmlformats.org/officeDocument/2006/relationships" r:id="rId18"/>
          </a:graphicData>
        </a:graphic>
      </p:graphicFrame>
      <p:sp>
        <p:nvSpPr>
          <p:cNvPr id="79" name="TextBox 78"/>
          <p:cNvSpPr txBox="1"/>
          <p:nvPr/>
        </p:nvSpPr>
        <p:spPr>
          <a:xfrm>
            <a:off x="586961" y="6274922"/>
            <a:ext cx="803618" cy="461665"/>
          </a:xfrm>
          <a:prstGeom prst="rect">
            <a:avLst/>
          </a:prstGeom>
          <a:noFill/>
        </p:spPr>
        <p:txBody>
          <a:bodyPr wrap="none" rtlCol="0">
            <a:spAutoFit/>
          </a:bodyPr>
          <a:lstStyle/>
          <a:p>
            <a:pPr algn="ctr"/>
            <a:r>
              <a:rPr lang="en-AU" sz="1200" b="1" dirty="0"/>
              <a:t>No</a:t>
            </a:r>
          </a:p>
          <a:p>
            <a:pPr algn="ctr"/>
            <a:r>
              <a:rPr lang="en-AU" sz="1200" b="1" dirty="0"/>
              <a:t> Incidents</a:t>
            </a:r>
          </a:p>
        </p:txBody>
      </p:sp>
      <p:sp>
        <p:nvSpPr>
          <p:cNvPr id="60" name="TextBox 59"/>
          <p:cNvSpPr txBox="1"/>
          <p:nvPr/>
        </p:nvSpPr>
        <p:spPr>
          <a:xfrm>
            <a:off x="188640" y="1369050"/>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cxnSp>
        <p:nvCxnSpPr>
          <p:cNvPr id="84" name="Straight Connector 83"/>
          <p:cNvCxnSpPr/>
          <p:nvPr/>
        </p:nvCxnSpPr>
        <p:spPr>
          <a:xfrm>
            <a:off x="708032" y="1543364"/>
            <a:ext cx="77952" cy="281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610816" y="8655739"/>
            <a:ext cx="768352" cy="461665"/>
          </a:xfrm>
          <a:prstGeom prst="rect">
            <a:avLst/>
          </a:prstGeom>
          <a:noFill/>
        </p:spPr>
        <p:txBody>
          <a:bodyPr wrap="none" rtlCol="0">
            <a:spAutoFit/>
          </a:bodyPr>
          <a:lstStyle/>
          <a:p>
            <a:pPr algn="ctr"/>
            <a:r>
              <a:rPr lang="en-US" sz="1200" b="1" dirty="0"/>
              <a:t>No</a:t>
            </a:r>
          </a:p>
          <a:p>
            <a:pPr algn="ctr"/>
            <a:r>
              <a:rPr lang="en-US" sz="1200" b="1" dirty="0"/>
              <a:t>Incidents</a:t>
            </a:r>
            <a:endParaRPr lang="en-AU" sz="1200" b="1" dirty="0"/>
          </a:p>
        </p:txBody>
      </p:sp>
      <p:sp>
        <p:nvSpPr>
          <p:cNvPr id="86" name="Rectangle 85"/>
          <p:cNvSpPr/>
          <p:nvPr/>
        </p:nvSpPr>
        <p:spPr>
          <a:xfrm>
            <a:off x="249211" y="2119001"/>
            <a:ext cx="3097434" cy="246221"/>
          </a:xfrm>
          <a:prstGeom prst="rect">
            <a:avLst/>
          </a:prstGeom>
        </p:spPr>
        <p:txBody>
          <a:bodyPr wrap="square">
            <a:spAutoFit/>
          </a:bodyPr>
          <a:lstStyle/>
          <a:p>
            <a:pPr defTabSz="892175">
              <a:tabLst>
                <a:tab pos="623888" algn="l"/>
                <a:tab pos="806450" algn="l"/>
              </a:tabLst>
            </a:pPr>
            <a:r>
              <a:rPr lang="en-AU" sz="1000" dirty="0"/>
              <a:t>All requests were responded to within 10 days</a:t>
            </a:r>
          </a:p>
        </p:txBody>
      </p:sp>
      <p:sp>
        <p:nvSpPr>
          <p:cNvPr id="87" name="TextBox 86"/>
          <p:cNvSpPr txBox="1"/>
          <p:nvPr/>
        </p:nvSpPr>
        <p:spPr>
          <a:xfrm>
            <a:off x="3967919" y="8347469"/>
            <a:ext cx="768352" cy="461665"/>
          </a:xfrm>
          <a:prstGeom prst="rect">
            <a:avLst/>
          </a:prstGeom>
          <a:noFill/>
        </p:spPr>
        <p:txBody>
          <a:bodyPr wrap="none" rtlCol="0">
            <a:spAutoFit/>
          </a:bodyPr>
          <a:lstStyle/>
          <a:p>
            <a:pPr algn="ctr"/>
            <a:r>
              <a:rPr lang="en-US" sz="1200" b="1" dirty="0"/>
              <a:t>No</a:t>
            </a:r>
          </a:p>
          <a:p>
            <a:pPr algn="ctr"/>
            <a:r>
              <a:rPr lang="en-US" sz="1200" b="1" dirty="0"/>
              <a:t>Incidents</a:t>
            </a:r>
            <a:endParaRPr lang="en-AU" sz="1200" b="1" dirty="0"/>
          </a:p>
        </p:txBody>
      </p:sp>
      <p:sp>
        <p:nvSpPr>
          <p:cNvPr id="57" name="Rectangle 56"/>
          <p:cNvSpPr/>
          <p:nvPr/>
        </p:nvSpPr>
        <p:spPr>
          <a:xfrm>
            <a:off x="3596472" y="4391843"/>
            <a:ext cx="3234820" cy="553998"/>
          </a:xfrm>
          <a:prstGeom prst="rect">
            <a:avLst/>
          </a:prstGeom>
        </p:spPr>
        <p:txBody>
          <a:bodyPr wrap="square">
            <a:spAutoFit/>
          </a:bodyPr>
          <a:lstStyle/>
          <a:p>
            <a:r>
              <a:rPr lang="en-US" sz="1000" dirty="0"/>
              <a:t>This is an adjusted measure for 2023-24 based on deemed to satisfy development applications only to better align with the PDI Act categories and timeframes. </a:t>
            </a:r>
            <a:endParaRPr lang="en-AU" sz="1000" dirty="0"/>
          </a:p>
        </p:txBody>
      </p:sp>
      <p:sp>
        <p:nvSpPr>
          <p:cNvPr id="85" name="Rectangle 84"/>
          <p:cNvSpPr/>
          <p:nvPr/>
        </p:nvSpPr>
        <p:spPr>
          <a:xfrm>
            <a:off x="5307983" y="9653719"/>
            <a:ext cx="1402948" cy="230832"/>
          </a:xfrm>
          <a:prstGeom prst="rect">
            <a:avLst/>
          </a:prstGeom>
        </p:spPr>
        <p:txBody>
          <a:bodyPr wrap="none">
            <a:spAutoFit/>
          </a:bodyPr>
          <a:lstStyle/>
          <a:p>
            <a:r>
              <a:rPr lang="en-AU" sz="900" i="1" dirty="0">
                <a:solidFill>
                  <a:srgbClr val="292929"/>
                </a:solidFill>
              </a:rPr>
              <a:t>≥ Greater than or equal to</a:t>
            </a:r>
            <a:endParaRPr lang="en-AU" sz="900" dirty="0">
              <a:solidFill>
                <a:srgbClr val="292929"/>
              </a:solidFill>
            </a:endParaRPr>
          </a:p>
        </p:txBody>
      </p:sp>
      <p:sp>
        <p:nvSpPr>
          <p:cNvPr id="88" name="Rectangle 87"/>
          <p:cNvSpPr/>
          <p:nvPr/>
        </p:nvSpPr>
        <p:spPr>
          <a:xfrm>
            <a:off x="3546760" y="9154396"/>
            <a:ext cx="3429000" cy="400110"/>
          </a:xfrm>
          <a:prstGeom prst="rect">
            <a:avLst/>
          </a:prstGeom>
        </p:spPr>
        <p:txBody>
          <a:bodyPr>
            <a:spAutoFit/>
          </a:bodyPr>
          <a:lstStyle/>
          <a:p>
            <a:r>
              <a:rPr lang="en-US" sz="1000" dirty="0"/>
              <a:t>Case was deemed low risk within 24 hours, case was</a:t>
            </a:r>
          </a:p>
          <a:p>
            <a:r>
              <a:rPr lang="en-US" sz="1000" dirty="0"/>
              <a:t>Resolved within 48 hours</a:t>
            </a:r>
            <a:endParaRPr lang="en-AU" sz="1000" dirty="0"/>
          </a:p>
        </p:txBody>
      </p:sp>
      <p:sp>
        <p:nvSpPr>
          <p:cNvPr id="82" name="Rectangle 81">
            <a:extLst>
              <a:ext uri="{FF2B5EF4-FFF2-40B4-BE49-F238E27FC236}">
                <a16:creationId xmlns:a16="http://schemas.microsoft.com/office/drawing/2014/main" id="{D6DD9FB4-B612-A7CB-53D1-C8BBD3E5CBD0}"/>
              </a:ext>
            </a:extLst>
          </p:cNvPr>
          <p:cNvSpPr/>
          <p:nvPr/>
        </p:nvSpPr>
        <p:spPr>
          <a:xfrm>
            <a:off x="220654" y="4698540"/>
            <a:ext cx="3097434" cy="246221"/>
          </a:xfrm>
          <a:prstGeom prst="rect">
            <a:avLst/>
          </a:prstGeom>
        </p:spPr>
        <p:txBody>
          <a:bodyPr wrap="square">
            <a:spAutoFit/>
          </a:bodyPr>
          <a:lstStyle/>
          <a:p>
            <a:pPr defTabSz="892175">
              <a:tabLst>
                <a:tab pos="623888" algn="l"/>
                <a:tab pos="806450" algn="l"/>
              </a:tabLst>
            </a:pPr>
            <a:r>
              <a:rPr lang="en-AU" sz="1000" dirty="0"/>
              <a:t>Council no longer deals with wasps on private property</a:t>
            </a:r>
          </a:p>
        </p:txBody>
      </p:sp>
    </p:spTree>
    <p:extLst>
      <p:ext uri="{BB962C8B-B14F-4D97-AF65-F5344CB8AC3E}">
        <p14:creationId xmlns:p14="http://schemas.microsoft.com/office/powerpoint/2010/main" val="2174754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8435" y="7429085"/>
            <a:ext cx="5129319" cy="2492467"/>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3" name="Rectangle 2"/>
          <p:cNvSpPr/>
          <p:nvPr/>
        </p:nvSpPr>
        <p:spPr>
          <a:xfrm>
            <a:off x="194180" y="2874993"/>
            <a:ext cx="4119004" cy="2419426"/>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4" name="Chart 3"/>
          <p:cNvGraphicFramePr/>
          <p:nvPr/>
        </p:nvGraphicFramePr>
        <p:xfrm>
          <a:off x="854538" y="3757494"/>
          <a:ext cx="871145" cy="862228"/>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208490" y="272591"/>
            <a:ext cx="3234820"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6" name="Rectangle 5"/>
          <p:cNvSpPr/>
          <p:nvPr/>
        </p:nvSpPr>
        <p:spPr>
          <a:xfrm>
            <a:off x="708190" y="272480"/>
            <a:ext cx="2235420"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Stormwater Repairs - Hazardous</a:t>
            </a:r>
          </a:p>
        </p:txBody>
      </p:sp>
      <p:sp>
        <p:nvSpPr>
          <p:cNvPr id="7" name="Rectangle 6"/>
          <p:cNvSpPr/>
          <p:nvPr/>
        </p:nvSpPr>
        <p:spPr>
          <a:xfrm>
            <a:off x="145629" y="963410"/>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Responded and made safe within 24 hours</a:t>
            </a:r>
          </a:p>
        </p:txBody>
      </p:sp>
      <p:sp>
        <p:nvSpPr>
          <p:cNvPr id="8" name="Rectangle 7"/>
          <p:cNvSpPr/>
          <p:nvPr/>
        </p:nvSpPr>
        <p:spPr>
          <a:xfrm>
            <a:off x="264824" y="550089"/>
            <a:ext cx="3097434" cy="246221"/>
          </a:xfrm>
          <a:prstGeom prst="rect">
            <a:avLst/>
          </a:prstGeom>
        </p:spPr>
        <p:txBody>
          <a:bodyPr wrap="square">
            <a:spAutoFit/>
          </a:bodyPr>
          <a:lstStyle/>
          <a:p>
            <a:pPr defTabSz="892175">
              <a:tabLst>
                <a:tab pos="623888" algn="l"/>
                <a:tab pos="806450" algn="l"/>
              </a:tabLst>
            </a:pPr>
            <a:r>
              <a:rPr lang="en-AU" sz="1000" dirty="0"/>
              <a:t>Volume of  reports  =</a:t>
            </a:r>
            <a:r>
              <a:rPr lang="en-AU" sz="1000" b="1" dirty="0"/>
              <a:t> 0</a:t>
            </a:r>
          </a:p>
        </p:txBody>
      </p:sp>
      <p:sp>
        <p:nvSpPr>
          <p:cNvPr id="9" name="Rectangle 8"/>
          <p:cNvSpPr/>
          <p:nvPr/>
        </p:nvSpPr>
        <p:spPr>
          <a:xfrm>
            <a:off x="1677352" y="963410"/>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10" name="Rectangle 9"/>
          <p:cNvSpPr/>
          <p:nvPr/>
        </p:nvSpPr>
        <p:spPr>
          <a:xfrm>
            <a:off x="3573088" y="272591"/>
            <a:ext cx="3168005" cy="221820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11" name="Chart 10"/>
          <p:cNvGraphicFramePr/>
          <p:nvPr>
            <p:extLst>
              <p:ext uri="{D42A27DB-BD31-4B8C-83A1-F6EECF244321}">
                <p14:modId xmlns:p14="http://schemas.microsoft.com/office/powerpoint/2010/main" val="1497205469"/>
              </p:ext>
            </p:extLst>
          </p:nvPr>
        </p:nvGraphicFramePr>
        <p:xfrm>
          <a:off x="3911261" y="1298247"/>
          <a:ext cx="871145" cy="862228"/>
        </p:xfrm>
        <a:graphic>
          <a:graphicData uri="http://schemas.openxmlformats.org/drawingml/2006/chart">
            <c:chart xmlns:c="http://schemas.openxmlformats.org/drawingml/2006/chart" xmlns:r="http://schemas.openxmlformats.org/officeDocument/2006/relationships" r:id="rId3"/>
          </a:graphicData>
        </a:graphic>
      </p:graphicFrame>
      <p:cxnSp>
        <p:nvCxnSpPr>
          <p:cNvPr id="12" name="Straight Connector 11"/>
          <p:cNvCxnSpPr/>
          <p:nvPr/>
        </p:nvCxnSpPr>
        <p:spPr>
          <a:xfrm>
            <a:off x="4062314" y="1654780"/>
            <a:ext cx="84541" cy="21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564104" y="1449250"/>
            <a:ext cx="574196" cy="415498"/>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 80% </a:t>
            </a:r>
          </a:p>
        </p:txBody>
      </p:sp>
      <p:sp>
        <p:nvSpPr>
          <p:cNvPr id="14" name="Rectangle 13"/>
          <p:cNvSpPr/>
          <p:nvPr/>
        </p:nvSpPr>
        <p:spPr>
          <a:xfrm>
            <a:off x="4502392" y="272480"/>
            <a:ext cx="1309397"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Trees - Hazardous</a:t>
            </a:r>
          </a:p>
        </p:txBody>
      </p:sp>
      <p:sp>
        <p:nvSpPr>
          <p:cNvPr id="15" name="Rectangle 14"/>
          <p:cNvSpPr/>
          <p:nvPr/>
        </p:nvSpPr>
        <p:spPr>
          <a:xfrm>
            <a:off x="3501008" y="963410"/>
            <a:ext cx="1511893"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Responded and made safe within 24 hours</a:t>
            </a:r>
          </a:p>
        </p:txBody>
      </p:sp>
      <p:sp>
        <p:nvSpPr>
          <p:cNvPr id="16" name="Rectangle 15"/>
          <p:cNvSpPr/>
          <p:nvPr/>
        </p:nvSpPr>
        <p:spPr>
          <a:xfrm>
            <a:off x="3643659" y="550089"/>
            <a:ext cx="3097434" cy="246221"/>
          </a:xfrm>
          <a:prstGeom prst="rect">
            <a:avLst/>
          </a:prstGeom>
        </p:spPr>
        <p:txBody>
          <a:bodyPr wrap="square">
            <a:spAutoFit/>
          </a:bodyPr>
          <a:lstStyle/>
          <a:p>
            <a:pPr defTabSz="892175">
              <a:tabLst>
                <a:tab pos="623888" algn="l"/>
                <a:tab pos="806450" algn="l"/>
              </a:tabLst>
            </a:pPr>
            <a:r>
              <a:rPr lang="en-AU" sz="1000" dirty="0"/>
              <a:t>Volume of reports = 42</a:t>
            </a:r>
            <a:endParaRPr lang="en-AU" sz="1000" b="1" dirty="0"/>
          </a:p>
        </p:txBody>
      </p:sp>
      <p:sp>
        <p:nvSpPr>
          <p:cNvPr id="17" name="Rectangle 16"/>
          <p:cNvSpPr/>
          <p:nvPr/>
        </p:nvSpPr>
        <p:spPr>
          <a:xfrm>
            <a:off x="5013176" y="963410"/>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cxnSp>
        <p:nvCxnSpPr>
          <p:cNvPr id="18" name="Straight Connector 17"/>
          <p:cNvCxnSpPr/>
          <p:nvPr/>
        </p:nvCxnSpPr>
        <p:spPr>
          <a:xfrm flipV="1">
            <a:off x="1113648" y="4361172"/>
            <a:ext cx="62960" cy="616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88640" y="4225136"/>
            <a:ext cx="723275" cy="577081"/>
          </a:xfrm>
          <a:prstGeom prst="rect">
            <a:avLst/>
          </a:prstGeom>
          <a:noFill/>
        </p:spPr>
        <p:txBody>
          <a:bodyPr wrap="none" rtlCol="0">
            <a:spAutoFit/>
          </a:bodyPr>
          <a:lstStyle/>
          <a:p>
            <a:pPr algn="r"/>
            <a:r>
              <a:rPr lang="en-AU" sz="1050" i="1" dirty="0">
                <a:solidFill>
                  <a:srgbClr val="C00000"/>
                </a:solidFill>
              </a:rPr>
              <a:t>Target </a:t>
            </a:r>
          </a:p>
          <a:p>
            <a:pPr algn="r"/>
            <a:r>
              <a:rPr lang="en-AU" sz="1050" i="1" dirty="0">
                <a:solidFill>
                  <a:srgbClr val="C00000"/>
                </a:solidFill>
              </a:rPr>
              <a:t>Less than </a:t>
            </a:r>
          </a:p>
          <a:p>
            <a:pPr algn="r"/>
            <a:r>
              <a:rPr lang="en-AU" sz="1050" i="1" dirty="0">
                <a:solidFill>
                  <a:srgbClr val="C00000"/>
                </a:solidFill>
              </a:rPr>
              <a:t>12 week </a:t>
            </a:r>
          </a:p>
        </p:txBody>
      </p:sp>
      <p:sp>
        <p:nvSpPr>
          <p:cNvPr id="21" name="Rectangle 20"/>
          <p:cNvSpPr/>
          <p:nvPr/>
        </p:nvSpPr>
        <p:spPr>
          <a:xfrm>
            <a:off x="1315509" y="2874882"/>
            <a:ext cx="1876347"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Development Applications</a:t>
            </a:r>
          </a:p>
        </p:txBody>
      </p:sp>
      <p:sp>
        <p:nvSpPr>
          <p:cNvPr id="22" name="Rectangle 21"/>
          <p:cNvSpPr/>
          <p:nvPr/>
        </p:nvSpPr>
        <p:spPr>
          <a:xfrm>
            <a:off x="404664" y="3440832"/>
            <a:ext cx="1631719" cy="400110"/>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Average consent time from date of receipt</a:t>
            </a:r>
          </a:p>
        </p:txBody>
      </p:sp>
      <p:sp>
        <p:nvSpPr>
          <p:cNvPr id="23" name="Rectangle 22"/>
          <p:cNvSpPr/>
          <p:nvPr/>
        </p:nvSpPr>
        <p:spPr>
          <a:xfrm>
            <a:off x="264824" y="3152491"/>
            <a:ext cx="3097434" cy="246221"/>
          </a:xfrm>
          <a:prstGeom prst="rect">
            <a:avLst/>
          </a:prstGeom>
        </p:spPr>
        <p:txBody>
          <a:bodyPr wrap="square">
            <a:spAutoFit/>
          </a:bodyPr>
          <a:lstStyle/>
          <a:p>
            <a:pPr defTabSz="892175">
              <a:tabLst>
                <a:tab pos="623888" algn="l"/>
                <a:tab pos="806450" algn="l"/>
              </a:tabLst>
            </a:pPr>
            <a:r>
              <a:rPr lang="en-AU" sz="1000" dirty="0"/>
              <a:t>Volume of planning consents = </a:t>
            </a:r>
            <a:r>
              <a:rPr lang="en-AU" sz="1000" b="1" dirty="0"/>
              <a:t>198</a:t>
            </a:r>
          </a:p>
        </p:txBody>
      </p:sp>
      <p:sp>
        <p:nvSpPr>
          <p:cNvPr id="24" name="Rectangle 23"/>
          <p:cNvSpPr/>
          <p:nvPr/>
        </p:nvSpPr>
        <p:spPr>
          <a:xfrm>
            <a:off x="2395246" y="3300527"/>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25" name="Rectangle 24"/>
          <p:cNvSpPr/>
          <p:nvPr/>
        </p:nvSpPr>
        <p:spPr>
          <a:xfrm>
            <a:off x="918434" y="5370873"/>
            <a:ext cx="5129320" cy="1966021"/>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sp>
        <p:nvSpPr>
          <p:cNvPr id="26" name="Rectangle 25"/>
          <p:cNvSpPr/>
          <p:nvPr/>
        </p:nvSpPr>
        <p:spPr>
          <a:xfrm>
            <a:off x="1213608" y="5370762"/>
            <a:ext cx="4426474" cy="276999"/>
          </a:xfrm>
          <a:prstGeom prst="rect">
            <a:avLst/>
          </a:prstGeom>
        </p:spPr>
        <p:txBody>
          <a:bodyPr wrap="square">
            <a:spAutoFit/>
          </a:bodyPr>
          <a:lstStyle/>
          <a:p>
            <a:pPr algn="ctr" defTabSz="892175">
              <a:spcAft>
                <a:spcPts val="600"/>
              </a:spcAft>
              <a:tabLst>
                <a:tab pos="623888" algn="l"/>
                <a:tab pos="806450" algn="l"/>
              </a:tabLst>
            </a:pPr>
            <a:r>
              <a:rPr lang="en-AU" sz="1200" b="1" dirty="0">
                <a:solidFill>
                  <a:schemeClr val="accent1"/>
                </a:solidFill>
              </a:rPr>
              <a:t>Low Risk Infrastructure Requests – Average Time to Resolve</a:t>
            </a:r>
          </a:p>
        </p:txBody>
      </p:sp>
      <p:sp>
        <p:nvSpPr>
          <p:cNvPr id="27" name="Rectangle 26"/>
          <p:cNvSpPr/>
          <p:nvPr/>
        </p:nvSpPr>
        <p:spPr>
          <a:xfrm>
            <a:off x="1124744" y="5673080"/>
            <a:ext cx="3097434" cy="246221"/>
          </a:xfrm>
          <a:prstGeom prst="rect">
            <a:avLst/>
          </a:prstGeom>
        </p:spPr>
        <p:txBody>
          <a:bodyPr wrap="square">
            <a:spAutoFit/>
          </a:bodyPr>
          <a:lstStyle/>
          <a:p>
            <a:pPr defTabSz="892175">
              <a:tabLst>
                <a:tab pos="623888" algn="l"/>
                <a:tab pos="806450" algn="l"/>
              </a:tabLst>
            </a:pPr>
            <a:r>
              <a:rPr lang="en-AU" sz="1000" dirty="0"/>
              <a:t>Volume of Requests = </a:t>
            </a:r>
            <a:r>
              <a:rPr lang="en-AU" sz="1000" b="1" dirty="0"/>
              <a:t>714</a:t>
            </a:r>
          </a:p>
        </p:txBody>
      </p:sp>
      <p:sp>
        <p:nvSpPr>
          <p:cNvPr id="28" name="Rectangle 27"/>
          <p:cNvSpPr/>
          <p:nvPr/>
        </p:nvSpPr>
        <p:spPr>
          <a:xfrm>
            <a:off x="3788296" y="5820074"/>
            <a:ext cx="1584920"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29" name="Rectangle 28"/>
          <p:cNvSpPr/>
          <p:nvPr/>
        </p:nvSpPr>
        <p:spPr>
          <a:xfrm>
            <a:off x="4379939" y="2874993"/>
            <a:ext cx="2361153" cy="2403578"/>
          </a:xfrm>
          <a:prstGeom prst="rect">
            <a:avLst/>
          </a:prstGeom>
          <a:solidFill>
            <a:schemeClr val="bg1"/>
          </a:solid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p>
        </p:txBody>
      </p:sp>
      <p:graphicFrame>
        <p:nvGraphicFramePr>
          <p:cNvPr id="30" name="Chart 29"/>
          <p:cNvGraphicFramePr/>
          <p:nvPr/>
        </p:nvGraphicFramePr>
        <p:xfrm>
          <a:off x="4252598" y="3784042"/>
          <a:ext cx="2446558" cy="1236931"/>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p:cNvSpPr/>
          <p:nvPr/>
        </p:nvSpPr>
        <p:spPr>
          <a:xfrm>
            <a:off x="4411779" y="2875492"/>
            <a:ext cx="2329313" cy="461665"/>
          </a:xfrm>
          <a:prstGeom prst="rect">
            <a:avLst/>
          </a:prstGeom>
        </p:spPr>
        <p:txBody>
          <a:bodyPr wrap="square">
            <a:spAutoFit/>
          </a:bodyPr>
          <a:lstStyle/>
          <a:p>
            <a:pPr algn="ctr" defTabSz="892175">
              <a:tabLst>
                <a:tab pos="623888" algn="l"/>
                <a:tab pos="806450" algn="l"/>
              </a:tabLst>
            </a:pPr>
            <a:r>
              <a:rPr lang="en-AU" sz="1200" b="1" dirty="0">
                <a:solidFill>
                  <a:schemeClr val="accent1"/>
                </a:solidFill>
              </a:rPr>
              <a:t>Low Risk Infrastructure Requests – Number of New Requests</a:t>
            </a:r>
          </a:p>
        </p:txBody>
      </p:sp>
      <p:sp>
        <p:nvSpPr>
          <p:cNvPr id="32" name="Rectangle 31"/>
          <p:cNvSpPr/>
          <p:nvPr/>
        </p:nvSpPr>
        <p:spPr>
          <a:xfrm>
            <a:off x="4411007" y="3324892"/>
            <a:ext cx="2084332" cy="246221"/>
          </a:xfrm>
          <a:prstGeom prst="rect">
            <a:avLst/>
          </a:prstGeom>
        </p:spPr>
        <p:txBody>
          <a:bodyPr wrap="square">
            <a:spAutoFit/>
          </a:bodyPr>
          <a:lstStyle/>
          <a:p>
            <a:pPr defTabSz="892175">
              <a:tabLst>
                <a:tab pos="623888" algn="l"/>
                <a:tab pos="806450" algn="l"/>
              </a:tabLst>
            </a:pPr>
            <a:r>
              <a:rPr lang="en-AU" sz="1000" dirty="0"/>
              <a:t>Volume of new requests = </a:t>
            </a:r>
            <a:r>
              <a:rPr lang="en-AU" sz="1000" b="1" dirty="0"/>
              <a:t>786</a:t>
            </a:r>
          </a:p>
        </p:txBody>
      </p:sp>
      <p:sp>
        <p:nvSpPr>
          <p:cNvPr id="33" name="Rectangle 32"/>
          <p:cNvSpPr/>
          <p:nvPr/>
        </p:nvSpPr>
        <p:spPr>
          <a:xfrm>
            <a:off x="4719602" y="3602205"/>
            <a:ext cx="1681826" cy="246221"/>
          </a:xfrm>
          <a:prstGeom prst="rect">
            <a:avLst/>
          </a:prstGeom>
        </p:spPr>
        <p:txBody>
          <a:bodyPr wrap="square">
            <a:spAutoFit/>
          </a:bodyPr>
          <a:lstStyle/>
          <a:p>
            <a:pPr algn="ctr" defTabSz="892175">
              <a:spcAft>
                <a:spcPts val="600"/>
              </a:spcAft>
              <a:tabLst>
                <a:tab pos="623888" algn="l"/>
                <a:tab pos="806450" algn="l"/>
              </a:tabLst>
            </a:pPr>
            <a:r>
              <a:rPr lang="en-AU" sz="1000" b="1" dirty="0">
                <a:solidFill>
                  <a:schemeClr val="accent1"/>
                </a:solidFill>
              </a:rPr>
              <a:t>Trend over time</a:t>
            </a:r>
          </a:p>
        </p:txBody>
      </p:sp>
      <p:sp>
        <p:nvSpPr>
          <p:cNvPr id="34" name="Rectangle 33"/>
          <p:cNvSpPr/>
          <p:nvPr/>
        </p:nvSpPr>
        <p:spPr>
          <a:xfrm>
            <a:off x="2509847" y="7401272"/>
            <a:ext cx="1946495" cy="276999"/>
          </a:xfrm>
          <a:prstGeom prst="rect">
            <a:avLst/>
          </a:prstGeom>
        </p:spPr>
        <p:txBody>
          <a:bodyPr wrap="none">
            <a:spAutoFit/>
          </a:bodyPr>
          <a:lstStyle/>
          <a:p>
            <a:pPr defTabSz="892175">
              <a:spcAft>
                <a:spcPts val="600"/>
              </a:spcAft>
              <a:tabLst>
                <a:tab pos="623888" algn="l"/>
                <a:tab pos="806450" algn="l"/>
              </a:tabLst>
            </a:pPr>
            <a:r>
              <a:rPr lang="en-AU" sz="1200" b="1" dirty="0">
                <a:solidFill>
                  <a:schemeClr val="accent1"/>
                </a:solidFill>
              </a:rPr>
              <a:t>Overall Volume of Requests</a:t>
            </a:r>
          </a:p>
        </p:txBody>
      </p:sp>
      <p:graphicFrame>
        <p:nvGraphicFramePr>
          <p:cNvPr id="35" name="Chart 34"/>
          <p:cNvGraphicFramePr/>
          <p:nvPr/>
        </p:nvGraphicFramePr>
        <p:xfrm>
          <a:off x="887895" y="7974499"/>
          <a:ext cx="4948725" cy="1870710"/>
        </p:xfrm>
        <a:graphic>
          <a:graphicData uri="http://schemas.openxmlformats.org/drawingml/2006/chart">
            <c:chart xmlns:c="http://schemas.openxmlformats.org/drawingml/2006/chart" xmlns:r="http://schemas.openxmlformats.org/officeDocument/2006/relationships" r:id="rId5"/>
          </a:graphicData>
        </a:graphic>
      </p:graphicFrame>
      <p:sp>
        <p:nvSpPr>
          <p:cNvPr id="36" name="Rectangle 35"/>
          <p:cNvSpPr/>
          <p:nvPr/>
        </p:nvSpPr>
        <p:spPr>
          <a:xfrm>
            <a:off x="1006190" y="7578724"/>
            <a:ext cx="4953809" cy="400110"/>
          </a:xfrm>
          <a:prstGeom prst="rect">
            <a:avLst/>
          </a:prstGeom>
        </p:spPr>
        <p:txBody>
          <a:bodyPr wrap="square">
            <a:spAutoFit/>
          </a:bodyPr>
          <a:lstStyle/>
          <a:p>
            <a:r>
              <a:rPr lang="en-AU" sz="1000" dirty="0"/>
              <a:t>Trend in volume of requests/customer cases for which there is an adopted service standard, excluding the volume of phone calls</a:t>
            </a:r>
          </a:p>
        </p:txBody>
      </p:sp>
      <p:graphicFrame>
        <p:nvGraphicFramePr>
          <p:cNvPr id="37" name="Chart 36"/>
          <p:cNvGraphicFramePr/>
          <p:nvPr/>
        </p:nvGraphicFramePr>
        <p:xfrm>
          <a:off x="589192" y="1301586"/>
          <a:ext cx="871145" cy="862228"/>
        </p:xfrm>
        <a:graphic>
          <a:graphicData uri="http://schemas.openxmlformats.org/drawingml/2006/chart">
            <c:chart xmlns:c="http://schemas.openxmlformats.org/drawingml/2006/chart" xmlns:r="http://schemas.openxmlformats.org/officeDocument/2006/relationships" r:id="rId6"/>
          </a:graphicData>
        </a:graphic>
      </p:graphicFrame>
      <p:cxnSp>
        <p:nvCxnSpPr>
          <p:cNvPr id="38" name="Straight Connector 37"/>
          <p:cNvCxnSpPr/>
          <p:nvPr/>
        </p:nvCxnSpPr>
        <p:spPr>
          <a:xfrm>
            <a:off x="754843" y="1639034"/>
            <a:ext cx="62960" cy="2007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TextBox 38"/>
          <p:cNvSpPr txBox="1"/>
          <p:nvPr/>
        </p:nvSpPr>
        <p:spPr>
          <a:xfrm>
            <a:off x="235552" y="1460662"/>
            <a:ext cx="543739" cy="415498"/>
          </a:xfrm>
          <a:prstGeom prst="rect">
            <a:avLst/>
          </a:prstGeom>
          <a:noFill/>
        </p:spPr>
        <p:txBody>
          <a:bodyPr wrap="none" rtlCol="0">
            <a:spAutoFit/>
          </a:bodyPr>
          <a:lstStyle/>
          <a:p>
            <a:pPr algn="r"/>
            <a:r>
              <a:rPr lang="en-AU" sz="1050" i="1" dirty="0">
                <a:solidFill>
                  <a:srgbClr val="C00000"/>
                </a:solidFill>
              </a:rPr>
              <a:t>Target</a:t>
            </a:r>
          </a:p>
          <a:p>
            <a:pPr algn="r"/>
            <a:r>
              <a:rPr lang="en-AU" sz="1050" i="1" dirty="0">
                <a:solidFill>
                  <a:srgbClr val="C00000"/>
                </a:solidFill>
              </a:rPr>
              <a:t>≥ 80% </a:t>
            </a:r>
          </a:p>
        </p:txBody>
      </p:sp>
      <p:sp>
        <p:nvSpPr>
          <p:cNvPr id="40" name="TextBox 39"/>
          <p:cNvSpPr txBox="1"/>
          <p:nvPr/>
        </p:nvSpPr>
        <p:spPr>
          <a:xfrm>
            <a:off x="619681" y="1487905"/>
            <a:ext cx="803618" cy="461665"/>
          </a:xfrm>
          <a:prstGeom prst="rect">
            <a:avLst/>
          </a:prstGeom>
          <a:noFill/>
        </p:spPr>
        <p:txBody>
          <a:bodyPr wrap="none" rtlCol="0">
            <a:spAutoFit/>
          </a:bodyPr>
          <a:lstStyle/>
          <a:p>
            <a:pPr algn="ctr"/>
            <a:r>
              <a:rPr lang="en-AU" sz="1200" b="1" dirty="0"/>
              <a:t>No</a:t>
            </a:r>
          </a:p>
          <a:p>
            <a:pPr algn="ctr"/>
            <a:r>
              <a:rPr lang="en-AU" sz="1200" b="1" dirty="0"/>
              <a:t> Incidents</a:t>
            </a:r>
          </a:p>
        </p:txBody>
      </p:sp>
      <p:sp>
        <p:nvSpPr>
          <p:cNvPr id="41" name="Rectangle 40"/>
          <p:cNvSpPr/>
          <p:nvPr/>
        </p:nvSpPr>
        <p:spPr>
          <a:xfrm>
            <a:off x="188913" y="2553912"/>
            <a:ext cx="3804952" cy="307777"/>
          </a:xfrm>
          <a:prstGeom prst="rect">
            <a:avLst/>
          </a:prstGeom>
        </p:spPr>
        <p:txBody>
          <a:bodyPr wrap="none">
            <a:spAutoFit/>
          </a:bodyPr>
          <a:lstStyle/>
          <a:p>
            <a:pPr defTabSz="892175">
              <a:spcAft>
                <a:spcPts val="600"/>
              </a:spcAft>
              <a:tabLst>
                <a:tab pos="623888" algn="l"/>
                <a:tab pos="806450" algn="l"/>
              </a:tabLst>
            </a:pPr>
            <a:r>
              <a:rPr lang="en-AU" sz="1400" b="1" dirty="0">
                <a:solidFill>
                  <a:schemeClr val="tx2">
                    <a:lumMod val="75000"/>
                    <a:lumOff val="25000"/>
                  </a:schemeClr>
                </a:solidFill>
              </a:rPr>
              <a:t>5.3  Service Specific Standards – Other Indicators</a:t>
            </a:r>
          </a:p>
        </p:txBody>
      </p:sp>
      <p:sp>
        <p:nvSpPr>
          <p:cNvPr id="42" name="TextBox 41"/>
          <p:cNvSpPr txBox="1"/>
          <p:nvPr/>
        </p:nvSpPr>
        <p:spPr>
          <a:xfrm>
            <a:off x="1213199" y="4486705"/>
            <a:ext cx="1135681" cy="415498"/>
          </a:xfrm>
          <a:prstGeom prst="rect">
            <a:avLst/>
          </a:prstGeom>
          <a:noFill/>
        </p:spPr>
        <p:txBody>
          <a:bodyPr wrap="square" rtlCol="0">
            <a:spAutoFit/>
          </a:bodyPr>
          <a:lstStyle/>
          <a:p>
            <a:r>
              <a:rPr lang="en-AU" sz="1050" i="1" dirty="0">
                <a:solidFill>
                  <a:schemeClr val="accent5"/>
                </a:solidFill>
              </a:rPr>
              <a:t>Median Consent Time 7 weeks </a:t>
            </a:r>
          </a:p>
        </p:txBody>
      </p:sp>
      <p:cxnSp>
        <p:nvCxnSpPr>
          <p:cNvPr id="43" name="Straight Connector 42"/>
          <p:cNvCxnSpPr/>
          <p:nvPr/>
        </p:nvCxnSpPr>
        <p:spPr>
          <a:xfrm>
            <a:off x="1403964" y="4353857"/>
            <a:ext cx="62960" cy="57369"/>
          </a:xfrm>
          <a:prstGeom prst="line">
            <a:avLst/>
          </a:prstGeom>
          <a:ln w="1905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823596" y="4422850"/>
            <a:ext cx="290052" cy="1629"/>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45" name="Rectangle 44"/>
          <p:cNvSpPr/>
          <p:nvPr/>
        </p:nvSpPr>
        <p:spPr>
          <a:xfrm>
            <a:off x="980728" y="5961112"/>
            <a:ext cx="1853312" cy="246221"/>
          </a:xfrm>
          <a:prstGeom prst="rect">
            <a:avLst/>
          </a:prstGeom>
        </p:spPr>
        <p:txBody>
          <a:bodyPr wrap="square">
            <a:spAutoFit/>
          </a:bodyPr>
          <a:lstStyle/>
          <a:p>
            <a:pPr algn="ctr" defTabSz="892175">
              <a:tabLst>
                <a:tab pos="623888" algn="l"/>
                <a:tab pos="806450" algn="l"/>
              </a:tabLst>
            </a:pPr>
            <a:r>
              <a:rPr lang="en-AU" sz="1000" b="1" dirty="0">
                <a:solidFill>
                  <a:schemeClr val="accent1"/>
                </a:solidFill>
              </a:rPr>
              <a:t>Resolution time of requests</a:t>
            </a:r>
          </a:p>
        </p:txBody>
      </p:sp>
      <p:sp>
        <p:nvSpPr>
          <p:cNvPr id="46" name="Rectangle 45"/>
          <p:cNvSpPr/>
          <p:nvPr/>
        </p:nvSpPr>
        <p:spPr>
          <a:xfrm>
            <a:off x="1265961" y="6135325"/>
            <a:ext cx="2000127" cy="707886"/>
          </a:xfrm>
          <a:prstGeom prst="rect">
            <a:avLst/>
          </a:prstGeom>
        </p:spPr>
        <p:txBody>
          <a:bodyPr wrap="square">
            <a:spAutoFit/>
          </a:bodyPr>
          <a:lstStyle/>
          <a:p>
            <a:pPr defTabSz="892175">
              <a:spcAft>
                <a:spcPts val="600"/>
              </a:spcAft>
              <a:tabLst>
                <a:tab pos="623888" algn="l"/>
                <a:tab pos="806450" algn="l"/>
              </a:tabLst>
            </a:pPr>
            <a:r>
              <a:rPr lang="en-AU" sz="1000" dirty="0"/>
              <a:t>Average = 180</a:t>
            </a:r>
            <a:r>
              <a:rPr lang="en-AU" sz="1000" b="1" dirty="0"/>
              <a:t> days</a:t>
            </a:r>
          </a:p>
          <a:p>
            <a:pPr defTabSz="892175">
              <a:spcAft>
                <a:spcPts val="600"/>
              </a:spcAft>
              <a:tabLst>
                <a:tab pos="623888" algn="l"/>
                <a:tab pos="806450" algn="l"/>
              </a:tabLst>
            </a:pPr>
            <a:r>
              <a:rPr lang="en-AU" sz="1000" dirty="0"/>
              <a:t>Median = 24 </a:t>
            </a:r>
            <a:r>
              <a:rPr lang="en-AU" sz="1000" b="1" dirty="0"/>
              <a:t>days</a:t>
            </a:r>
          </a:p>
          <a:p>
            <a:pPr defTabSz="892175">
              <a:spcAft>
                <a:spcPts val="600"/>
              </a:spcAft>
              <a:tabLst>
                <a:tab pos="623888" algn="l"/>
                <a:tab pos="806450" algn="l"/>
              </a:tabLst>
            </a:pPr>
            <a:r>
              <a:rPr lang="en-AU" sz="1000" dirty="0"/>
              <a:t>80</a:t>
            </a:r>
            <a:r>
              <a:rPr lang="en-AU" sz="1000" baseline="30000" dirty="0"/>
              <a:t>th</a:t>
            </a:r>
            <a:r>
              <a:rPr lang="en-AU" sz="1000" dirty="0"/>
              <a:t> Percentile = 324 </a:t>
            </a:r>
            <a:r>
              <a:rPr lang="en-AU" sz="1000" b="1" dirty="0"/>
              <a:t>days</a:t>
            </a:r>
          </a:p>
        </p:txBody>
      </p:sp>
      <p:cxnSp>
        <p:nvCxnSpPr>
          <p:cNvPr id="47" name="Straight Connector 46"/>
          <p:cNvCxnSpPr/>
          <p:nvPr/>
        </p:nvCxnSpPr>
        <p:spPr>
          <a:xfrm>
            <a:off x="1466924" y="4411226"/>
            <a:ext cx="93185" cy="110587"/>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48" name="Chart 47"/>
          <p:cNvGraphicFramePr/>
          <p:nvPr/>
        </p:nvGraphicFramePr>
        <p:xfrm>
          <a:off x="1525073" y="1086520"/>
          <a:ext cx="1918237" cy="1501041"/>
        </p:xfrm>
        <a:graphic>
          <a:graphicData uri="http://schemas.openxmlformats.org/drawingml/2006/chart">
            <c:chart xmlns:c="http://schemas.openxmlformats.org/drawingml/2006/chart" xmlns:r="http://schemas.openxmlformats.org/officeDocument/2006/relationships" r:id="rId7"/>
          </a:graphicData>
        </a:graphic>
      </p:graphicFrame>
      <p:sp>
        <p:nvSpPr>
          <p:cNvPr id="49" name="TextBox 48"/>
          <p:cNvSpPr txBox="1"/>
          <p:nvPr/>
        </p:nvSpPr>
        <p:spPr>
          <a:xfrm>
            <a:off x="4077072" y="1568624"/>
            <a:ext cx="590226" cy="307777"/>
          </a:xfrm>
          <a:prstGeom prst="rect">
            <a:avLst/>
          </a:prstGeom>
          <a:noFill/>
        </p:spPr>
        <p:txBody>
          <a:bodyPr wrap="none" rtlCol="0">
            <a:spAutoFit/>
          </a:bodyPr>
          <a:lstStyle/>
          <a:p>
            <a:r>
              <a:rPr lang="en-AU" sz="1400" b="1" dirty="0"/>
              <a:t>100%</a:t>
            </a:r>
          </a:p>
        </p:txBody>
      </p:sp>
      <p:graphicFrame>
        <p:nvGraphicFramePr>
          <p:cNvPr id="50" name="Chart 49"/>
          <p:cNvGraphicFramePr/>
          <p:nvPr/>
        </p:nvGraphicFramePr>
        <p:xfrm>
          <a:off x="4869160" y="1144212"/>
          <a:ext cx="1872953" cy="140970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1" name="Chart 50"/>
          <p:cNvGraphicFramePr/>
          <p:nvPr/>
        </p:nvGraphicFramePr>
        <p:xfrm>
          <a:off x="2279094" y="3398712"/>
          <a:ext cx="2000245" cy="1557020"/>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52" name="Chart 51"/>
          <p:cNvGraphicFramePr/>
          <p:nvPr/>
        </p:nvGraphicFramePr>
        <p:xfrm>
          <a:off x="3191856" y="5914610"/>
          <a:ext cx="2728595" cy="1514475"/>
        </p:xfrm>
        <a:graphic>
          <a:graphicData uri="http://schemas.openxmlformats.org/drawingml/2006/chart">
            <c:chart xmlns:c="http://schemas.openxmlformats.org/drawingml/2006/chart" xmlns:r="http://schemas.openxmlformats.org/officeDocument/2006/relationships" r:id="rId10"/>
          </a:graphicData>
        </a:graphic>
      </p:graphicFrame>
      <p:sp>
        <p:nvSpPr>
          <p:cNvPr id="53" name="Rectangle 52"/>
          <p:cNvSpPr/>
          <p:nvPr/>
        </p:nvSpPr>
        <p:spPr>
          <a:xfrm>
            <a:off x="217574" y="4912930"/>
            <a:ext cx="4095609" cy="246221"/>
          </a:xfrm>
          <a:prstGeom prst="rect">
            <a:avLst/>
          </a:prstGeom>
        </p:spPr>
        <p:txBody>
          <a:bodyPr wrap="square">
            <a:spAutoFit/>
          </a:bodyPr>
          <a:lstStyle/>
          <a:p>
            <a:pPr defTabSz="892175">
              <a:tabLst>
                <a:tab pos="623888" algn="l"/>
                <a:tab pos="806450" algn="l"/>
              </a:tabLst>
            </a:pPr>
            <a:r>
              <a:rPr lang="en-AU" sz="1000" dirty="0"/>
              <a:t>Results are using applications in the state-wide portal</a:t>
            </a:r>
            <a:endParaRPr lang="en-AU" sz="1000" b="1" dirty="0"/>
          </a:p>
        </p:txBody>
      </p:sp>
      <p:sp>
        <p:nvSpPr>
          <p:cNvPr id="54" name="Rectangle 53"/>
          <p:cNvSpPr/>
          <p:nvPr/>
        </p:nvSpPr>
        <p:spPr>
          <a:xfrm>
            <a:off x="5453173" y="2525204"/>
            <a:ext cx="1402948" cy="230832"/>
          </a:xfrm>
          <a:prstGeom prst="rect">
            <a:avLst/>
          </a:prstGeom>
        </p:spPr>
        <p:txBody>
          <a:bodyPr wrap="none">
            <a:spAutoFit/>
          </a:bodyPr>
          <a:lstStyle/>
          <a:p>
            <a:r>
              <a:rPr lang="en-AU" sz="900" i="1" dirty="0">
                <a:solidFill>
                  <a:srgbClr val="292929"/>
                </a:solidFill>
              </a:rPr>
              <a:t>≥ Greater than or equal to</a:t>
            </a:r>
            <a:endParaRPr lang="en-AU" sz="900" dirty="0">
              <a:solidFill>
                <a:srgbClr val="292929"/>
              </a:solidFill>
            </a:endParaRPr>
          </a:p>
        </p:txBody>
      </p:sp>
      <p:sp>
        <p:nvSpPr>
          <p:cNvPr id="55" name="TextBox 54"/>
          <p:cNvSpPr txBox="1"/>
          <p:nvPr/>
        </p:nvSpPr>
        <p:spPr>
          <a:xfrm>
            <a:off x="1067061" y="4046080"/>
            <a:ext cx="415498" cy="307777"/>
          </a:xfrm>
          <a:prstGeom prst="rect">
            <a:avLst/>
          </a:prstGeom>
          <a:noFill/>
        </p:spPr>
        <p:txBody>
          <a:bodyPr wrap="none" rtlCol="0">
            <a:spAutoFit/>
          </a:bodyPr>
          <a:lstStyle/>
          <a:p>
            <a:r>
              <a:rPr lang="en-US" sz="1400" b="1" dirty="0"/>
              <a:t>6.8</a:t>
            </a:r>
            <a:endParaRPr lang="en-AU" sz="1400" b="1" dirty="0"/>
          </a:p>
        </p:txBody>
      </p:sp>
    </p:spTree>
    <p:extLst>
      <p:ext uri="{BB962C8B-B14F-4D97-AF65-F5344CB8AC3E}">
        <p14:creationId xmlns:p14="http://schemas.microsoft.com/office/powerpoint/2010/main" val="1000346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40" y="200472"/>
            <a:ext cx="3410614" cy="461665"/>
          </a:xfrm>
          <a:prstGeom prst="rect">
            <a:avLst/>
          </a:prstGeom>
          <a:noFill/>
        </p:spPr>
        <p:txBody>
          <a:bodyPr wrap="none" rtlCol="0">
            <a:spAutoFit/>
          </a:bodyPr>
          <a:lstStyle/>
          <a:p>
            <a:r>
              <a:rPr lang="en-US" sz="2400" b="1" dirty="0">
                <a:solidFill>
                  <a:schemeClr val="bg1"/>
                </a:solidFill>
              </a:rPr>
              <a:t>5. Capital Works Program</a:t>
            </a:r>
            <a:endParaRPr lang="en-AU" sz="2400" b="1" dirty="0">
              <a:solidFill>
                <a:schemeClr val="bg1"/>
              </a:solidFill>
            </a:endParaRPr>
          </a:p>
        </p:txBody>
      </p:sp>
      <p:sp>
        <p:nvSpPr>
          <p:cNvPr id="4" name="TextBox 3"/>
          <p:cNvSpPr txBox="1"/>
          <p:nvPr/>
        </p:nvSpPr>
        <p:spPr>
          <a:xfrm>
            <a:off x="212917" y="3856096"/>
            <a:ext cx="4920001" cy="307777"/>
          </a:xfrm>
          <a:prstGeom prst="rect">
            <a:avLst/>
          </a:prstGeom>
          <a:noFill/>
        </p:spPr>
        <p:txBody>
          <a:bodyPr wrap="none" rtlCol="0">
            <a:spAutoFit/>
          </a:bodyPr>
          <a:lstStyle/>
          <a:p>
            <a:r>
              <a:rPr lang="en-US" sz="1400" b="1" dirty="0"/>
              <a:t>Financial Performance by Asset Category (preliminary numbers)</a:t>
            </a:r>
            <a:endParaRPr lang="en-AU" sz="1400" b="1" dirty="0"/>
          </a:p>
        </p:txBody>
      </p:sp>
      <p:sp>
        <p:nvSpPr>
          <p:cNvPr id="14" name="TextBox 13"/>
          <p:cNvSpPr txBox="1"/>
          <p:nvPr/>
        </p:nvSpPr>
        <p:spPr>
          <a:xfrm>
            <a:off x="331489" y="1928664"/>
            <a:ext cx="928396" cy="307777"/>
          </a:xfrm>
          <a:prstGeom prst="rect">
            <a:avLst/>
          </a:prstGeom>
          <a:noFill/>
        </p:spPr>
        <p:txBody>
          <a:bodyPr wrap="none" rtlCol="0">
            <a:spAutoFit/>
          </a:bodyPr>
          <a:lstStyle/>
          <a:p>
            <a:r>
              <a:rPr lang="en-US" sz="1400" b="1" dirty="0"/>
              <a:t>Highlights</a:t>
            </a:r>
            <a:endParaRPr lang="en-AU" sz="1400" b="1" dirty="0"/>
          </a:p>
        </p:txBody>
      </p:sp>
      <p:sp>
        <p:nvSpPr>
          <p:cNvPr id="15" name="TextBox 14"/>
          <p:cNvSpPr txBox="1"/>
          <p:nvPr/>
        </p:nvSpPr>
        <p:spPr>
          <a:xfrm>
            <a:off x="210060" y="920552"/>
            <a:ext cx="6531308" cy="938719"/>
          </a:xfrm>
          <a:prstGeom prst="rect">
            <a:avLst/>
          </a:prstGeom>
          <a:noFill/>
        </p:spPr>
        <p:txBody>
          <a:bodyPr wrap="square" rtlCol="0">
            <a:spAutoFit/>
          </a:bodyPr>
          <a:lstStyle/>
          <a:p>
            <a:r>
              <a:rPr lang="en-US" sz="1100" dirty="0"/>
              <a:t>Quarter 4 of 2023-24 FY represents the </a:t>
            </a:r>
            <a:r>
              <a:rPr lang="en-US" sz="1100" dirty="0" err="1"/>
              <a:t>finalisation</a:t>
            </a:r>
            <a:r>
              <a:rPr lang="en-US" sz="1100" dirty="0"/>
              <a:t> of the 2023-24 Capital Works Program, with approximately $9.9M of infrastructure delivered during this period.</a:t>
            </a:r>
          </a:p>
          <a:p>
            <a:endParaRPr lang="en-US" sz="1100" dirty="0"/>
          </a:p>
          <a:p>
            <a:r>
              <a:rPr lang="en-US" sz="1100" dirty="0"/>
              <a:t>The primary focus of this quarter has been on completing projects that were under construction, as well as commencing early planning, scoping and design works for projects due to commence in Q1 or Q2 2024-25</a:t>
            </a:r>
          </a:p>
        </p:txBody>
      </p:sp>
      <p:sp>
        <p:nvSpPr>
          <p:cNvPr id="16" name="TextBox 15"/>
          <p:cNvSpPr txBox="1"/>
          <p:nvPr/>
        </p:nvSpPr>
        <p:spPr>
          <a:xfrm>
            <a:off x="260648" y="2164433"/>
            <a:ext cx="3168352" cy="1615827"/>
          </a:xfrm>
          <a:prstGeom prst="rect">
            <a:avLst/>
          </a:prstGeom>
          <a:noFill/>
        </p:spPr>
        <p:txBody>
          <a:bodyPr wrap="square" rtlCol="0">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rgbClr val="1C1F2A"/>
                </a:solidFill>
              </a:rPr>
              <a:t>Commenced work on Amy Gillett stage 4, including clearing the corridor of vegetation and delivering drainage upgrades.</a:t>
            </a:r>
            <a:endParaRPr lang="en-US" sz="1100" kern="0" noProof="0" dirty="0">
              <a:solidFill>
                <a:srgbClr val="1C1F2A"/>
              </a:solidFil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rgbClr val="1C1F2A"/>
                </a:solidFill>
              </a:rPr>
              <a:t>Delivered a new footpath for Glover St, </a:t>
            </a:r>
            <a:r>
              <a:rPr lang="en-US" sz="1100" kern="0" dirty="0" err="1">
                <a:solidFill>
                  <a:srgbClr val="1C1F2A"/>
                </a:solidFill>
              </a:rPr>
              <a:t>Kersbrook</a:t>
            </a:r>
            <a:r>
              <a:rPr lang="en-US" sz="1100" kern="0" dirty="0">
                <a:solidFill>
                  <a:srgbClr val="1C1F2A"/>
                </a:solidFill>
              </a:rPr>
              <a:t>, connecting the main street with the oval recreation space.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rgbClr val="1C1F2A"/>
                </a:solidFill>
              </a:rPr>
              <a:t>Upgraded the play space at Sherry Park, </a:t>
            </a:r>
            <a:r>
              <a:rPr lang="en-US" sz="1100" kern="0" dirty="0" err="1">
                <a:solidFill>
                  <a:srgbClr val="1C1F2A"/>
                </a:solidFill>
              </a:rPr>
              <a:t>Mylor</a:t>
            </a:r>
            <a:r>
              <a:rPr lang="en-US" sz="1100" kern="0" dirty="0">
                <a:solidFill>
                  <a:srgbClr val="1C1F2A"/>
                </a:solidFill>
              </a:rPr>
              <a:t>, to include a ninja course complete with ‘stopwatch’.</a:t>
            </a:r>
          </a:p>
        </p:txBody>
      </p:sp>
      <p:sp>
        <p:nvSpPr>
          <p:cNvPr id="17" name="TextBox 16"/>
          <p:cNvSpPr txBox="1"/>
          <p:nvPr/>
        </p:nvSpPr>
        <p:spPr>
          <a:xfrm>
            <a:off x="3599254" y="1928664"/>
            <a:ext cx="1096647" cy="307777"/>
          </a:xfrm>
          <a:prstGeom prst="rect">
            <a:avLst/>
          </a:prstGeom>
          <a:noFill/>
        </p:spPr>
        <p:txBody>
          <a:bodyPr wrap="none" rtlCol="0">
            <a:spAutoFit/>
          </a:bodyPr>
          <a:lstStyle/>
          <a:p>
            <a:r>
              <a:rPr lang="en-US" sz="1400" b="1" dirty="0"/>
              <a:t>What’s Next</a:t>
            </a:r>
            <a:endParaRPr lang="en-AU" sz="1400" b="1" dirty="0"/>
          </a:p>
        </p:txBody>
      </p:sp>
      <p:sp>
        <p:nvSpPr>
          <p:cNvPr id="18" name="Rectangle 17"/>
          <p:cNvSpPr/>
          <p:nvPr/>
        </p:nvSpPr>
        <p:spPr>
          <a:xfrm>
            <a:off x="3501008" y="2164433"/>
            <a:ext cx="3025503" cy="1107996"/>
          </a:xfrm>
          <a:prstGeom prst="rect">
            <a:avLst/>
          </a:prstGeom>
        </p:spPr>
        <p:txBody>
          <a:bodyPr wrap="square">
            <a:spAutoFit/>
          </a:bodyPr>
          <a:lstStyle/>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noProof="0" dirty="0">
                <a:solidFill>
                  <a:srgbClr val="1C1F2A"/>
                </a:solidFill>
              </a:rPr>
              <a:t>Complete the development of the Fabrik arts and heritage hub.</a:t>
            </a:r>
            <a:endParaRPr lang="en-US" sz="1100" kern="0" dirty="0">
              <a:solidFill>
                <a:srgbClr val="1C1F2A"/>
              </a:solidFill>
            </a:endParaRP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noProof="0" dirty="0" err="1">
                <a:solidFill>
                  <a:srgbClr val="1C1F2A"/>
                </a:solidFill>
              </a:rPr>
              <a:t>Finalise</a:t>
            </a:r>
            <a:r>
              <a:rPr lang="en-US" sz="1100" kern="0" noProof="0" dirty="0">
                <a:solidFill>
                  <a:srgbClr val="1C1F2A"/>
                </a:solidFill>
              </a:rPr>
              <a:t> projects that are in progress as of 30 June.</a:t>
            </a:r>
          </a:p>
          <a:p>
            <a:pPr marL="171450" marR="0" lvl="0" indent="-1714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kern="0" dirty="0">
                <a:solidFill>
                  <a:srgbClr val="1C1F2A"/>
                </a:solidFill>
              </a:rPr>
              <a:t>Commence work son the 2024/25 capital works program.</a:t>
            </a:r>
          </a:p>
        </p:txBody>
      </p:sp>
      <p:graphicFrame>
        <p:nvGraphicFramePr>
          <p:cNvPr id="7" name="Table 6">
            <a:extLst>
              <a:ext uri="{FF2B5EF4-FFF2-40B4-BE49-F238E27FC236}">
                <a16:creationId xmlns:a16="http://schemas.microsoft.com/office/drawing/2014/main" id="{15BA44F7-8705-D5A3-429E-90EF263A6A9E}"/>
              </a:ext>
            </a:extLst>
          </p:cNvPr>
          <p:cNvGraphicFramePr>
            <a:graphicFrameLocks noGrp="1"/>
          </p:cNvGraphicFramePr>
          <p:nvPr>
            <p:extLst>
              <p:ext uri="{D42A27DB-BD31-4B8C-83A1-F6EECF244321}">
                <p14:modId xmlns:p14="http://schemas.microsoft.com/office/powerpoint/2010/main" val="1596172551"/>
              </p:ext>
            </p:extLst>
          </p:nvPr>
        </p:nvGraphicFramePr>
        <p:xfrm>
          <a:off x="887393" y="4233266"/>
          <a:ext cx="5227229" cy="4946169"/>
        </p:xfrm>
        <a:graphic>
          <a:graphicData uri="http://schemas.openxmlformats.org/drawingml/2006/table">
            <a:tbl>
              <a:tblPr firstRow="1" firstCol="1" lastRow="1" bandRow="1">
                <a:tableStyleId>{B301B821-A1FF-4177-AEE7-76D212191A09}</a:tableStyleId>
              </a:tblPr>
              <a:tblGrid>
                <a:gridCol w="2589968">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1008112">
                  <a:extLst>
                    <a:ext uri="{9D8B030D-6E8A-4147-A177-3AD203B41FA5}">
                      <a16:colId xmlns:a16="http://schemas.microsoft.com/office/drawing/2014/main" val="20003"/>
                    </a:ext>
                  </a:extLst>
                </a:gridCol>
                <a:gridCol w="837061">
                  <a:extLst>
                    <a:ext uri="{9D8B030D-6E8A-4147-A177-3AD203B41FA5}">
                      <a16:colId xmlns:a16="http://schemas.microsoft.com/office/drawing/2014/main" val="20004"/>
                    </a:ext>
                  </a:extLst>
                </a:gridCol>
              </a:tblGrid>
              <a:tr h="575718">
                <a:tc>
                  <a:txBody>
                    <a:bodyPr/>
                    <a:lstStyle/>
                    <a:p>
                      <a:pPr algn="ctr">
                        <a:spcAft>
                          <a:spcPts val="0"/>
                        </a:spcAft>
                      </a:pPr>
                      <a:r>
                        <a:rPr lang="en-AU" sz="1000" dirty="0">
                          <a:effectLst/>
                        </a:rPr>
                        <a:t>Asset Category</a:t>
                      </a:r>
                      <a:endParaRPr lang="en-AU" sz="1300" dirty="0">
                        <a:solidFill>
                          <a:schemeClr val="bg1"/>
                        </a:solidFill>
                        <a:effectLst/>
                        <a:latin typeface="Garamond"/>
                        <a:ea typeface="Times New Roman"/>
                        <a:cs typeface="Times New Roman"/>
                      </a:endParaRPr>
                    </a:p>
                  </a:txBody>
                  <a:tcPr marL="68580" marR="68580" marT="0" marB="0" anchor="ctr"/>
                </a:tc>
                <a:tc>
                  <a:txBody>
                    <a:bodyPr/>
                    <a:lstStyle/>
                    <a:p>
                      <a:pPr algn="ctr">
                        <a:spcAft>
                          <a:spcPts val="0"/>
                        </a:spcAft>
                      </a:pPr>
                      <a:r>
                        <a:rPr lang="en-AU" sz="1000" dirty="0">
                          <a:effectLst/>
                        </a:rPr>
                        <a:t>YTD</a:t>
                      </a:r>
                      <a:endParaRPr lang="en-AU" sz="1300" dirty="0">
                        <a:effectLst/>
                      </a:endParaRPr>
                    </a:p>
                    <a:p>
                      <a:pPr algn="ctr">
                        <a:spcAft>
                          <a:spcPts val="0"/>
                        </a:spcAft>
                      </a:pPr>
                      <a:r>
                        <a:rPr lang="en-AU" sz="1000" dirty="0">
                          <a:effectLst/>
                        </a:rPr>
                        <a:t>Actuals</a:t>
                      </a:r>
                      <a:endParaRPr lang="en-AU" sz="1300" dirty="0">
                        <a:effectLst/>
                      </a:endParaRPr>
                    </a:p>
                    <a:p>
                      <a:pPr algn="ctr">
                        <a:spcAft>
                          <a:spcPts val="0"/>
                        </a:spcAft>
                      </a:pPr>
                      <a:r>
                        <a:rPr lang="en-AU" sz="1000" dirty="0">
                          <a:effectLst/>
                        </a:rPr>
                        <a:t>$’000</a:t>
                      </a:r>
                      <a:endParaRPr lang="en-AU" sz="1300" dirty="0">
                        <a:solidFill>
                          <a:schemeClr val="bg1"/>
                        </a:solidFill>
                        <a:effectLst/>
                        <a:latin typeface="Garamond"/>
                        <a:ea typeface="Times New Roman"/>
                        <a:cs typeface="Times New Roman"/>
                      </a:endParaRPr>
                    </a:p>
                  </a:txBody>
                  <a:tcPr marL="68580" marR="68580" marT="0" marB="0" anchor="ctr"/>
                </a:tc>
                <a:tc>
                  <a:txBody>
                    <a:bodyPr/>
                    <a:lstStyle/>
                    <a:p>
                      <a:pPr algn="ctr">
                        <a:spcAft>
                          <a:spcPts val="0"/>
                        </a:spcAft>
                      </a:pPr>
                      <a:r>
                        <a:rPr lang="en-AU" sz="1000" dirty="0">
                          <a:effectLst/>
                        </a:rPr>
                        <a:t>Annual Revised  Budget</a:t>
                      </a:r>
                      <a:endParaRPr lang="en-AU" sz="1300" dirty="0">
                        <a:effectLst/>
                      </a:endParaRPr>
                    </a:p>
                    <a:p>
                      <a:pPr algn="ctr">
                        <a:spcAft>
                          <a:spcPts val="0"/>
                        </a:spcAft>
                      </a:pPr>
                      <a:r>
                        <a:rPr lang="en-AU" sz="1000" dirty="0">
                          <a:effectLst/>
                        </a:rPr>
                        <a:t>$’000</a:t>
                      </a:r>
                      <a:endParaRPr lang="en-AU" sz="1300" b="1" dirty="0">
                        <a:solidFill>
                          <a:schemeClr val="bg1"/>
                        </a:solidFill>
                        <a:effectLst/>
                        <a:latin typeface="Garamond"/>
                        <a:ea typeface="Times New Roman"/>
                        <a:cs typeface="Times New Roman"/>
                      </a:endParaRPr>
                    </a:p>
                  </a:txBody>
                  <a:tcPr marL="68580" marR="68580" marT="0" marB="0" anchor="ctr">
                    <a:solidFill>
                      <a:schemeClr val="bg2">
                        <a:lumMod val="50000"/>
                      </a:schemeClr>
                    </a:solidFill>
                  </a:tcPr>
                </a:tc>
                <a:tc>
                  <a:txBody>
                    <a:bodyPr/>
                    <a:lstStyle/>
                    <a:p>
                      <a:pPr algn="ctr">
                        <a:spcAft>
                          <a:spcPts val="0"/>
                        </a:spcAft>
                      </a:pPr>
                      <a:r>
                        <a:rPr lang="en-AU" sz="1000" dirty="0">
                          <a:effectLst/>
                        </a:rPr>
                        <a:t>% Spent to Annual Budget $’000s</a:t>
                      </a:r>
                      <a:endParaRPr lang="en-AU" sz="1300" dirty="0">
                        <a:solidFill>
                          <a:schemeClr val="bg1"/>
                        </a:solidFill>
                        <a:effectLst/>
                        <a:latin typeface="Garamond"/>
                        <a:ea typeface="Times New Roman"/>
                        <a:cs typeface="Times New Roman"/>
                      </a:endParaRPr>
                    </a:p>
                  </a:txBody>
                  <a:tcPr marL="68580" marR="68580" marT="0" marB="0" anchor="ctr">
                    <a:solidFill>
                      <a:schemeClr val="bg2">
                        <a:lumMod val="50000"/>
                      </a:schemeClr>
                    </a:solidFill>
                  </a:tcPr>
                </a:tc>
                <a:extLst>
                  <a:ext uri="{0D108BD9-81ED-4DB2-BD59-A6C34878D82A}">
                    <a16:rowId xmlns:a16="http://schemas.microsoft.com/office/drawing/2014/main" val="10000"/>
                  </a:ext>
                </a:extLst>
              </a:tr>
              <a:tr h="225929">
                <a:tc>
                  <a:txBody>
                    <a:bodyPr/>
                    <a:lstStyle/>
                    <a:p>
                      <a:pPr algn="l" fontAlgn="b"/>
                      <a:r>
                        <a:rPr lang="en-AU" sz="1100" b="1" i="0" u="none" strike="noStrike" dirty="0">
                          <a:solidFill>
                            <a:srgbClr val="000000"/>
                          </a:solidFill>
                          <a:effectLst/>
                          <a:latin typeface="Calibri" panose="020F0502020204030204" pitchFamily="34" charset="0"/>
                        </a:rPr>
                        <a:t>Bridges</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460</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540</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85.1%</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1"/>
                  </a:ext>
                </a:extLst>
              </a:tr>
              <a:tr h="214452">
                <a:tc>
                  <a:txBody>
                    <a:bodyPr/>
                    <a:lstStyle/>
                    <a:p>
                      <a:pPr algn="l" fontAlgn="b"/>
                      <a:r>
                        <a:rPr lang="en-AU" sz="1100" b="1" i="0" u="none" strike="noStrike" dirty="0">
                          <a:solidFill>
                            <a:srgbClr val="000000"/>
                          </a:solidFill>
                          <a:effectLst/>
                          <a:latin typeface="Calibri" panose="020F0502020204030204" pitchFamily="34" charset="0"/>
                        </a:rPr>
                        <a:t>Buildings</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3,102</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 4,201</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73.9%</a:t>
                      </a:r>
                    </a:p>
                  </a:txBody>
                  <a:tcPr marL="0" marR="0" marT="0" marB="0" anchor="ctr"/>
                </a:tc>
                <a:extLst>
                  <a:ext uri="{0D108BD9-81ED-4DB2-BD59-A6C34878D82A}">
                    <a16:rowId xmlns:a16="http://schemas.microsoft.com/office/drawing/2014/main" val="10002"/>
                  </a:ext>
                </a:extLst>
              </a:tr>
              <a:tr h="214452">
                <a:tc>
                  <a:txBody>
                    <a:bodyPr/>
                    <a:lstStyle/>
                    <a:p>
                      <a:pPr algn="l" fontAlgn="b"/>
                      <a:r>
                        <a:rPr lang="en-AU" sz="1100" b="1" i="0" u="none" strike="noStrike" dirty="0">
                          <a:solidFill>
                            <a:srgbClr val="000000"/>
                          </a:solidFill>
                          <a:effectLst/>
                          <a:latin typeface="Calibri" panose="020F0502020204030204" pitchFamily="34" charset="0"/>
                        </a:rPr>
                        <a:t>Cemeteries</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1</a:t>
                      </a:r>
                      <a:r>
                        <a:rPr lang="en-AU" sz="1050" b="0" i="0" u="none" strike="noStrike" dirty="0">
                          <a:solidFill>
                            <a:srgbClr val="000000"/>
                          </a:solidFill>
                          <a:effectLst/>
                          <a:latin typeface="Arial" panose="020B0604020202020204" pitchFamily="34" charset="0"/>
                        </a:rPr>
                        <a:t>32</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 138</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96.0%</a:t>
                      </a:r>
                    </a:p>
                  </a:txBody>
                  <a:tcPr marL="0" marR="0" marT="0" marB="0" anchor="ctr"/>
                </a:tc>
                <a:extLst>
                  <a:ext uri="{0D108BD9-81ED-4DB2-BD59-A6C34878D82A}">
                    <a16:rowId xmlns:a16="http://schemas.microsoft.com/office/drawing/2014/main" val="10003"/>
                  </a:ext>
                </a:extLst>
              </a:tr>
              <a:tr h="225929">
                <a:tc>
                  <a:txBody>
                    <a:bodyPr/>
                    <a:lstStyle/>
                    <a:p>
                      <a:pPr algn="l" fontAlgn="b"/>
                      <a:r>
                        <a:rPr lang="en-AU" sz="1100" b="1" i="0" u="none" strike="noStrike" dirty="0">
                          <a:solidFill>
                            <a:srgbClr val="000000"/>
                          </a:solidFill>
                          <a:effectLst/>
                          <a:latin typeface="Calibri" panose="020F0502020204030204" pitchFamily="34" charset="0"/>
                        </a:rPr>
                        <a:t>CWMS</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49</a:t>
                      </a: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7</a:t>
                      </a:r>
                      <a:r>
                        <a:rPr lang="en-AU" sz="1050" b="0" i="0" u="none" strike="noStrike" dirty="0">
                          <a:solidFill>
                            <a:srgbClr val="000000"/>
                          </a:solidFill>
                          <a:effectLst/>
                          <a:latin typeface="Arial" panose="020B0604020202020204" pitchFamily="34" charset="0"/>
                        </a:rPr>
                        <a:t>5</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65.8%</a:t>
                      </a:r>
                    </a:p>
                  </a:txBody>
                  <a:tcPr marL="0" marR="0" marT="0" marB="0" anchor="ctr"/>
                </a:tc>
                <a:extLst>
                  <a:ext uri="{0D108BD9-81ED-4DB2-BD59-A6C34878D82A}">
                    <a16:rowId xmlns:a16="http://schemas.microsoft.com/office/drawing/2014/main" val="10004"/>
                  </a:ext>
                </a:extLst>
              </a:tr>
              <a:tr h="225929">
                <a:tc>
                  <a:txBody>
                    <a:bodyPr/>
                    <a:lstStyle/>
                    <a:p>
                      <a:pPr algn="l" fontAlgn="b"/>
                      <a:r>
                        <a:rPr lang="en-AU" sz="1100" b="1" i="0" u="none" strike="noStrike" dirty="0">
                          <a:solidFill>
                            <a:srgbClr val="000000"/>
                          </a:solidFill>
                          <a:effectLst/>
                          <a:latin typeface="Calibri" panose="020F0502020204030204" pitchFamily="34" charset="0"/>
                        </a:rPr>
                        <a:t>Footpaths</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1</a:t>
                      </a:r>
                      <a:r>
                        <a:rPr lang="en-AU" sz="1050" b="0" i="0" u="none" strike="noStrike" dirty="0">
                          <a:solidFill>
                            <a:srgbClr val="000000"/>
                          </a:solidFill>
                          <a:effectLst/>
                          <a:latin typeface="Arial" panose="020B0604020202020204" pitchFamily="34" charset="0"/>
                        </a:rPr>
                        <a:t>,004</a:t>
                      </a: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9</a:t>
                      </a:r>
                      <a:r>
                        <a:rPr lang="en-AU" sz="1050" b="0" i="0" u="none" strike="noStrike" dirty="0">
                          <a:solidFill>
                            <a:srgbClr val="000000"/>
                          </a:solidFill>
                          <a:effectLst/>
                          <a:latin typeface="Arial" panose="020B0604020202020204" pitchFamily="34" charset="0"/>
                        </a:rPr>
                        <a:t>10</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110.3%</a:t>
                      </a:r>
                    </a:p>
                  </a:txBody>
                  <a:tcPr marL="0" marR="0" marT="0" marB="0" anchor="ctr"/>
                </a:tc>
                <a:extLst>
                  <a:ext uri="{0D108BD9-81ED-4DB2-BD59-A6C34878D82A}">
                    <a16:rowId xmlns:a16="http://schemas.microsoft.com/office/drawing/2014/main" val="10005"/>
                  </a:ext>
                </a:extLst>
              </a:tr>
              <a:tr h="225929">
                <a:tc>
                  <a:txBody>
                    <a:bodyPr/>
                    <a:lstStyle/>
                    <a:p>
                      <a:pPr algn="l" fontAlgn="b"/>
                      <a:r>
                        <a:rPr lang="en-US" sz="1100" b="1" i="0" u="none" strike="noStrike" dirty="0">
                          <a:solidFill>
                            <a:srgbClr val="000000"/>
                          </a:solidFill>
                          <a:effectLst/>
                          <a:latin typeface="Calibri" panose="020F0502020204030204" pitchFamily="34" charset="0"/>
                        </a:rPr>
                        <a:t>Guardrails</a:t>
                      </a:r>
                      <a:endParaRPr lang="en-AU" sz="1100" b="1" i="0" u="none" strike="noStrike" dirty="0">
                        <a:solidFill>
                          <a:srgbClr val="000000"/>
                        </a:solidFill>
                        <a:effectLst/>
                        <a:latin typeface="Calibri" panose="020F0502020204030204" pitchFamily="34" charset="0"/>
                      </a:endParaRP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0.0%</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609829291"/>
                  </a:ext>
                </a:extLst>
              </a:tr>
              <a:tr h="226637">
                <a:tc>
                  <a:txBody>
                    <a:bodyPr/>
                    <a:lstStyle/>
                    <a:p>
                      <a:pPr algn="l" fontAlgn="b"/>
                      <a:r>
                        <a:rPr lang="en-AU" sz="1100" b="1" i="0" u="none" strike="noStrike" dirty="0">
                          <a:solidFill>
                            <a:srgbClr val="000000"/>
                          </a:solidFill>
                          <a:effectLst/>
                          <a:latin typeface="Calibri" panose="020F0502020204030204" pitchFamily="34" charset="0"/>
                        </a:rPr>
                        <a:t>Kerbing </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35</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40</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86.7%</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06"/>
                  </a:ext>
                </a:extLst>
              </a:tr>
              <a:tr h="428905">
                <a:tc>
                  <a:txBody>
                    <a:bodyPr/>
                    <a:lstStyle/>
                    <a:p>
                      <a:pPr algn="l" fontAlgn="b"/>
                      <a:r>
                        <a:rPr lang="en-US" sz="1100" b="1" i="0" u="none" strike="noStrike" dirty="0">
                          <a:solidFill>
                            <a:srgbClr val="000000"/>
                          </a:solidFill>
                          <a:effectLst/>
                          <a:latin typeface="Calibri" panose="020F0502020204030204" pitchFamily="34" charset="0"/>
                        </a:rPr>
                        <a:t>Local Roads &amp; Community Infrastructure Program (LRCIP) – phase 1</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450</a:t>
                      </a: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4</a:t>
                      </a:r>
                      <a:r>
                        <a:rPr lang="en-AU" sz="1050" b="0" i="0" u="none" strike="noStrike" dirty="0">
                          <a:solidFill>
                            <a:srgbClr val="000000"/>
                          </a:solidFill>
                          <a:effectLst/>
                          <a:latin typeface="Arial" panose="020B0604020202020204" pitchFamily="34" charset="0"/>
                        </a:rPr>
                        <a:t>59</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98.1%</a:t>
                      </a:r>
                    </a:p>
                  </a:txBody>
                  <a:tcPr marL="0" marR="0" marT="0" marB="0" anchor="ctr"/>
                </a:tc>
                <a:extLst>
                  <a:ext uri="{0D108BD9-81ED-4DB2-BD59-A6C34878D82A}">
                    <a16:rowId xmlns:a16="http://schemas.microsoft.com/office/drawing/2014/main" val="10007"/>
                  </a:ext>
                </a:extLst>
              </a:tr>
              <a:tr h="428905">
                <a:tc>
                  <a:txBody>
                    <a:bodyPr/>
                    <a:lstStyle/>
                    <a:p>
                      <a:pPr algn="l" fontAlgn="b"/>
                      <a:r>
                        <a:rPr lang="en-US" sz="1100" b="1" i="0" u="none" strike="noStrike" dirty="0">
                          <a:solidFill>
                            <a:srgbClr val="000000"/>
                          </a:solidFill>
                          <a:effectLst/>
                          <a:latin typeface="Calibri" panose="020F0502020204030204" pitchFamily="34" charset="0"/>
                        </a:rPr>
                        <a:t>Other - Retaining Walls, Street Furniture &amp; Traffic Management</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470</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561</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83.7%</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2016011558"/>
                  </a:ext>
                </a:extLst>
              </a:tr>
              <a:tr h="313547">
                <a:tc>
                  <a:txBody>
                    <a:bodyPr/>
                    <a:lstStyle/>
                    <a:p>
                      <a:pPr algn="l" fontAlgn="b"/>
                      <a:r>
                        <a:rPr lang="en-AU" sz="1100" b="1" i="0" u="none" strike="noStrike" dirty="0">
                          <a:solidFill>
                            <a:srgbClr val="000000"/>
                          </a:solidFill>
                          <a:effectLst/>
                          <a:latin typeface="Calibri" panose="020F0502020204030204" pitchFamily="34" charset="0"/>
                        </a:rPr>
                        <a:t>Roads</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7,888</a:t>
                      </a: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8</a:t>
                      </a:r>
                      <a:r>
                        <a:rPr lang="en-AU" sz="1050" b="0" i="0" u="none" strike="noStrike" dirty="0">
                          <a:solidFill>
                            <a:srgbClr val="000000"/>
                          </a:solidFill>
                          <a:effectLst/>
                          <a:latin typeface="Arial" panose="020B0604020202020204" pitchFamily="34" charset="0"/>
                        </a:rPr>
                        <a:t>,049</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98.0%</a:t>
                      </a:r>
                    </a:p>
                  </a:txBody>
                  <a:tcPr marL="0" marR="0" marT="0" marB="0" anchor="ctr"/>
                </a:tc>
                <a:extLst>
                  <a:ext uri="{0D108BD9-81ED-4DB2-BD59-A6C34878D82A}">
                    <a16:rowId xmlns:a16="http://schemas.microsoft.com/office/drawing/2014/main" val="10009"/>
                  </a:ext>
                </a:extLst>
              </a:tr>
              <a:tr h="226637">
                <a:tc>
                  <a:txBody>
                    <a:bodyPr/>
                    <a:lstStyle/>
                    <a:p>
                      <a:pPr algn="l" fontAlgn="b"/>
                      <a:r>
                        <a:rPr lang="en-AU" sz="1100" b="1" i="0" u="none" strike="noStrike" dirty="0">
                          <a:solidFill>
                            <a:srgbClr val="000000"/>
                          </a:solidFill>
                          <a:effectLst/>
                          <a:latin typeface="Calibri" panose="020F0502020204030204" pitchFamily="34" charset="0"/>
                        </a:rPr>
                        <a:t>Sport &amp; Recreation</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1,550</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1</a:t>
                      </a:r>
                      <a:r>
                        <a:rPr lang="en-AU" sz="1050" b="0" i="0" u="none" strike="noStrike" dirty="0">
                          <a:solidFill>
                            <a:srgbClr val="000000"/>
                          </a:solidFill>
                          <a:effectLst/>
                          <a:latin typeface="Arial" panose="020B0604020202020204" pitchFamily="34" charset="0"/>
                        </a:rPr>
                        <a:t>,692</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91.6%</a:t>
                      </a:r>
                    </a:p>
                  </a:txBody>
                  <a:tcPr marL="0" marR="0" marT="0" marB="0" anchor="ctr"/>
                </a:tc>
                <a:extLst>
                  <a:ext uri="{0D108BD9-81ED-4DB2-BD59-A6C34878D82A}">
                    <a16:rowId xmlns:a16="http://schemas.microsoft.com/office/drawing/2014/main" val="10013"/>
                  </a:ext>
                </a:extLst>
              </a:tr>
              <a:tr h="226637">
                <a:tc>
                  <a:txBody>
                    <a:bodyPr/>
                    <a:lstStyle/>
                    <a:p>
                      <a:pPr algn="l" fontAlgn="b"/>
                      <a:r>
                        <a:rPr lang="en-AU" sz="1100" b="1" i="0" u="none" strike="noStrike" dirty="0">
                          <a:solidFill>
                            <a:srgbClr val="000000"/>
                          </a:solidFill>
                          <a:effectLst/>
                          <a:latin typeface="Calibri" panose="020F0502020204030204" pitchFamily="34" charset="0"/>
                        </a:rPr>
                        <a:t>Stormwater</a:t>
                      </a:r>
                    </a:p>
                  </a:txBody>
                  <a:tcPr marL="108000" marR="0" marT="0" marB="0" anchor="ctr"/>
                </a:tc>
                <a:tc>
                  <a:txBody>
                    <a:bodyPr/>
                    <a:lstStyle/>
                    <a:p>
                      <a:pPr algn="ctr" fontAlgn="b"/>
                      <a:r>
                        <a:rPr lang="en-AU" sz="1050" b="0" i="0" u="none" strike="noStrike" dirty="0">
                          <a:solidFill>
                            <a:srgbClr val="000000"/>
                          </a:solidFill>
                          <a:effectLst/>
                          <a:latin typeface="Arial" panose="020B0604020202020204" pitchFamily="34" charset="0"/>
                        </a:rPr>
                        <a:t>116</a:t>
                      </a: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3</a:t>
                      </a:r>
                      <a:r>
                        <a:rPr lang="en-AU" sz="1050" b="0" i="0" u="none" strike="noStrike" dirty="0">
                          <a:solidFill>
                            <a:srgbClr val="000000"/>
                          </a:solidFill>
                          <a:effectLst/>
                          <a:latin typeface="Arial" panose="020B0604020202020204" pitchFamily="34" charset="0"/>
                        </a:rPr>
                        <a:t>93</a:t>
                      </a:r>
                    </a:p>
                  </a:txBody>
                  <a:tcPr marL="0" marR="0" marT="0" marB="0" anchor="ctr"/>
                </a:tc>
                <a:tc>
                  <a:txBody>
                    <a:bodyPr/>
                    <a:lstStyle/>
                    <a:p>
                      <a:pPr algn="ctr" fontAlgn="b"/>
                      <a:r>
                        <a:rPr lang="en-AU" sz="1050" b="0" i="0" u="none" strike="noStrike" dirty="0">
                          <a:solidFill>
                            <a:srgbClr val="000000"/>
                          </a:solidFill>
                          <a:effectLst/>
                          <a:latin typeface="Arial" panose="020B0604020202020204" pitchFamily="34" charset="0"/>
                        </a:rPr>
                        <a:t>29.6%</a:t>
                      </a:r>
                    </a:p>
                  </a:txBody>
                  <a:tcPr marL="0" marR="0" marT="0" marB="0" anchor="ctr"/>
                </a:tc>
                <a:extLst>
                  <a:ext uri="{0D108BD9-81ED-4DB2-BD59-A6C34878D82A}">
                    <a16:rowId xmlns:a16="http://schemas.microsoft.com/office/drawing/2014/main" val="10014"/>
                  </a:ext>
                </a:extLst>
              </a:tr>
              <a:tr h="226637">
                <a:tc>
                  <a:txBody>
                    <a:bodyPr/>
                    <a:lstStyle/>
                    <a:p>
                      <a:pPr algn="l" fontAlgn="b"/>
                      <a:r>
                        <a:rPr lang="en-AU" sz="1100" b="1" i="0" u="none" strike="noStrike" dirty="0">
                          <a:solidFill>
                            <a:srgbClr val="000000"/>
                          </a:solidFill>
                          <a:effectLst/>
                          <a:latin typeface="Calibri" panose="020F0502020204030204" pitchFamily="34" charset="0"/>
                        </a:rPr>
                        <a:t>Fleet</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1,917</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2,227</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86.1%</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15"/>
                  </a:ext>
                </a:extLst>
              </a:tr>
              <a:tr h="226637">
                <a:tc>
                  <a:txBody>
                    <a:bodyPr/>
                    <a:lstStyle/>
                    <a:p>
                      <a:pPr algn="l" fontAlgn="b"/>
                      <a:r>
                        <a:rPr lang="en-AU" sz="1100" b="1" i="0" u="none" strike="noStrike" dirty="0">
                          <a:solidFill>
                            <a:srgbClr val="000000"/>
                          </a:solidFill>
                          <a:effectLst/>
                          <a:latin typeface="Calibri" panose="020F0502020204030204" pitchFamily="34" charset="0"/>
                        </a:rPr>
                        <a:t>ICT</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791</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1,035</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76.4%</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0016"/>
                  </a:ext>
                </a:extLst>
              </a:tr>
              <a:tr h="226637">
                <a:tc>
                  <a:txBody>
                    <a:bodyPr/>
                    <a:lstStyle/>
                    <a:p>
                      <a:pPr algn="l" fontAlgn="b"/>
                      <a:r>
                        <a:rPr lang="en-AU" sz="1100" b="1" i="0" u="none" strike="noStrike" dirty="0">
                          <a:solidFill>
                            <a:srgbClr val="000000"/>
                          </a:solidFill>
                          <a:effectLst/>
                          <a:latin typeface="Calibri" panose="020F0502020204030204" pitchFamily="34" charset="0"/>
                        </a:rPr>
                        <a:t>Plant &amp; Equipment</a:t>
                      </a: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24</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60</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39.5%</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1883988372"/>
                  </a:ext>
                </a:extLst>
              </a:tr>
              <a:tr h="226637">
                <a:tc>
                  <a:txBody>
                    <a:bodyPr/>
                    <a:lstStyle/>
                    <a:p>
                      <a:pPr algn="l" fontAlgn="b"/>
                      <a:r>
                        <a:rPr lang="en-US" sz="1100" b="1" i="0" u="none" strike="noStrike" dirty="0">
                          <a:solidFill>
                            <a:srgbClr val="000000"/>
                          </a:solidFill>
                          <a:effectLst/>
                          <a:latin typeface="Calibri" panose="020F0502020204030204" pitchFamily="34" charset="0"/>
                        </a:rPr>
                        <a:t>Project Management Costs</a:t>
                      </a:r>
                      <a:endParaRPr lang="en-AU" sz="1100" b="1" i="0" u="none" strike="noStrike" dirty="0">
                        <a:solidFill>
                          <a:srgbClr val="000000"/>
                        </a:solidFill>
                        <a:effectLst/>
                        <a:latin typeface="Calibri" panose="020F0502020204030204" pitchFamily="34" charset="0"/>
                      </a:endParaRPr>
                    </a:p>
                  </a:txBody>
                  <a:tcPr marL="108000" marR="0" marT="0" marB="0" anchor="ctr"/>
                </a:tc>
                <a:tc>
                  <a:txBody>
                    <a:bodyPr/>
                    <a:lstStyle/>
                    <a:p>
                      <a:pPr algn="ctr" fontAlgn="b"/>
                      <a:r>
                        <a:rPr lang="en-US" sz="1050" b="0" i="0" u="none" strike="noStrike" dirty="0">
                          <a:solidFill>
                            <a:srgbClr val="000000"/>
                          </a:solidFill>
                          <a:effectLst/>
                          <a:latin typeface="Arial" panose="020B0604020202020204" pitchFamily="34" charset="0"/>
                        </a:rPr>
                        <a:t>-</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1,511</a:t>
                      </a:r>
                      <a:endParaRPr lang="en-AU" sz="1050" b="0" i="0" u="none" strike="noStrike" dirty="0">
                        <a:solidFill>
                          <a:srgbClr val="000000"/>
                        </a:solidFill>
                        <a:effectLst/>
                        <a:latin typeface="Arial" panose="020B0604020202020204" pitchFamily="34" charset="0"/>
                      </a:endParaRPr>
                    </a:p>
                  </a:txBody>
                  <a:tcPr marL="0" marR="0" marT="0" marB="0" anchor="ctr"/>
                </a:tc>
                <a:tc>
                  <a:txBody>
                    <a:bodyPr/>
                    <a:lstStyle/>
                    <a:p>
                      <a:pPr algn="ctr" fontAlgn="b"/>
                      <a:r>
                        <a:rPr lang="en-US" sz="1050" b="0" i="0" u="none" strike="noStrike" dirty="0">
                          <a:solidFill>
                            <a:srgbClr val="000000"/>
                          </a:solidFill>
                          <a:effectLst/>
                          <a:latin typeface="Arial" panose="020B0604020202020204" pitchFamily="34" charset="0"/>
                        </a:rPr>
                        <a:t>0.0%</a:t>
                      </a:r>
                      <a:endParaRPr lang="en-AU" sz="1050" b="0" i="0" u="none" strike="noStrike" dirty="0">
                        <a:solidFill>
                          <a:srgbClr val="000000"/>
                        </a:solidFill>
                        <a:effectLst/>
                        <a:latin typeface="Arial" panose="020B0604020202020204" pitchFamily="34" charset="0"/>
                      </a:endParaRPr>
                    </a:p>
                  </a:txBody>
                  <a:tcPr marL="0" marR="0" marT="0" marB="0" anchor="ctr"/>
                </a:tc>
                <a:extLst>
                  <a:ext uri="{0D108BD9-81ED-4DB2-BD59-A6C34878D82A}">
                    <a16:rowId xmlns:a16="http://schemas.microsoft.com/office/drawing/2014/main" val="3360961715"/>
                  </a:ext>
                </a:extLst>
              </a:tr>
              <a:tr h="246133">
                <a:tc>
                  <a:txBody>
                    <a:bodyPr/>
                    <a:lstStyle/>
                    <a:p>
                      <a:endParaRPr lang="en-AU" sz="1100" dirty="0">
                        <a:effectLst/>
                        <a:latin typeface="Calibri"/>
                      </a:endParaRPr>
                    </a:p>
                  </a:txBody>
                  <a:tcPr marL="68580" marR="68580" marT="0" marB="0" anchor="ctr">
                    <a:solidFill>
                      <a:schemeClr val="bg1">
                        <a:lumMod val="75000"/>
                      </a:schemeClr>
                    </a:solidFill>
                  </a:tcPr>
                </a:tc>
                <a:tc>
                  <a:txBody>
                    <a:bodyPr/>
                    <a:lstStyle/>
                    <a:p>
                      <a:pPr algn="ctr" fontAlgn="b"/>
                      <a:r>
                        <a:rPr lang="en-US" sz="1200" b="1" i="0" u="none" strike="noStrike" dirty="0">
                          <a:solidFill>
                            <a:srgbClr val="000000"/>
                          </a:solidFill>
                          <a:effectLst/>
                          <a:latin typeface="Arial" panose="020B0604020202020204" pitchFamily="34" charset="0"/>
                        </a:rPr>
                        <a:t>17,988</a:t>
                      </a:r>
                      <a:endParaRPr lang="en-AU" sz="1200" b="1" i="0" u="none" strike="noStrike" dirty="0">
                        <a:solidFill>
                          <a:srgbClr val="000000"/>
                        </a:solidFill>
                        <a:effectLst/>
                        <a:latin typeface="Arial" panose="020B0604020202020204" pitchFamily="34" charset="0"/>
                      </a:endParaRPr>
                    </a:p>
                  </a:txBody>
                  <a:tcPr marL="0" marR="0" marT="0" marB="0" anchor="ctr">
                    <a:solidFill>
                      <a:schemeClr val="bg1">
                        <a:lumMod val="75000"/>
                      </a:schemeClr>
                    </a:solidFill>
                  </a:tcPr>
                </a:tc>
                <a:tc>
                  <a:txBody>
                    <a:bodyPr/>
                    <a:lstStyle/>
                    <a:p>
                      <a:pPr algn="ctr" fontAlgn="b"/>
                      <a:r>
                        <a:rPr lang="en-US" sz="1200" b="1" i="0" u="none" strike="noStrike" dirty="0">
                          <a:solidFill>
                            <a:srgbClr val="000000"/>
                          </a:solidFill>
                          <a:effectLst/>
                          <a:latin typeface="Arial" panose="020B0604020202020204" pitchFamily="34" charset="0"/>
                        </a:rPr>
                        <a:t>21,891</a:t>
                      </a:r>
                      <a:endParaRPr lang="en-AU" sz="1200" b="1" i="0" u="none" strike="noStrike" dirty="0">
                        <a:solidFill>
                          <a:srgbClr val="000000"/>
                        </a:solidFill>
                        <a:effectLst/>
                        <a:latin typeface="Arial" panose="020B0604020202020204" pitchFamily="34" charset="0"/>
                      </a:endParaRPr>
                    </a:p>
                  </a:txBody>
                  <a:tcPr marL="0" marR="0" marT="0" marB="0" anchor="ctr">
                    <a:solidFill>
                      <a:schemeClr val="bg1">
                        <a:lumMod val="75000"/>
                      </a:schemeClr>
                    </a:solidFill>
                  </a:tcPr>
                </a:tc>
                <a:tc>
                  <a:txBody>
                    <a:bodyPr/>
                    <a:lstStyle/>
                    <a:p>
                      <a:pPr algn="ctr" fontAlgn="b"/>
                      <a:r>
                        <a:rPr lang="en-US" sz="1200" b="1" i="0" u="none" strike="noStrike" dirty="0">
                          <a:solidFill>
                            <a:srgbClr val="000000"/>
                          </a:solidFill>
                          <a:effectLst/>
                          <a:latin typeface="Arial" panose="020B0604020202020204" pitchFamily="34" charset="0"/>
                        </a:rPr>
                        <a:t>82.2%</a:t>
                      </a:r>
                      <a:endParaRPr lang="en-AU" sz="1200" b="1" i="0" u="none" strike="noStrike" dirty="0">
                        <a:solidFill>
                          <a:srgbClr val="000000"/>
                        </a:solidFill>
                        <a:effectLst/>
                        <a:latin typeface="Arial" panose="020B0604020202020204" pitchFamily="34" charset="0"/>
                      </a:endParaRPr>
                    </a:p>
                  </a:txBody>
                  <a:tcPr marL="0" marR="0" marT="0" marB="0" anchor="ctr">
                    <a:solidFill>
                      <a:schemeClr val="bg1">
                        <a:lumMod val="75000"/>
                      </a:schemeClr>
                    </a:solidFill>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25961816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Table 53"/>
          <p:cNvGraphicFramePr>
            <a:graphicFrameLocks noGrp="1"/>
          </p:cNvGraphicFramePr>
          <p:nvPr/>
        </p:nvGraphicFramePr>
        <p:xfrm>
          <a:off x="153990" y="666249"/>
          <a:ext cx="3971909" cy="4255004"/>
        </p:xfrm>
        <a:graphic>
          <a:graphicData uri="http://schemas.openxmlformats.org/drawingml/2006/table">
            <a:tbl>
              <a:tblPr firstRow="1" bandRow="1">
                <a:tableStyleId>{3B4B98B0-60AC-42C2-AFA5-B58CD77FA1E5}</a:tableStyleId>
              </a:tblPr>
              <a:tblGrid>
                <a:gridCol w="117132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720465">
                  <a:extLst>
                    <a:ext uri="{9D8B030D-6E8A-4147-A177-3AD203B41FA5}">
                      <a16:colId xmlns:a16="http://schemas.microsoft.com/office/drawing/2014/main" val="20002"/>
                    </a:ext>
                  </a:extLst>
                </a:gridCol>
              </a:tblGrid>
              <a:tr h="379919">
                <a:tc>
                  <a:txBody>
                    <a:bodyPr/>
                    <a:lstStyle/>
                    <a:p>
                      <a:pPr algn="ctr"/>
                      <a:r>
                        <a:rPr lang="en-US" sz="1050" dirty="0">
                          <a:solidFill>
                            <a:schemeClr val="bg1"/>
                          </a:solidFill>
                        </a:rPr>
                        <a:t>Strategic Goal</a:t>
                      </a:r>
                      <a:endParaRPr lang="en-AU" sz="1050" dirty="0">
                        <a:solidFill>
                          <a:schemeClr val="bg1"/>
                        </a:solidFill>
                      </a:endParaRPr>
                    </a:p>
                  </a:txBody>
                  <a:tcPr marL="36000" marR="36000" marT="46800" anchor="ctr">
                    <a:solidFill>
                      <a:schemeClr val="accent1"/>
                    </a:solidFill>
                  </a:tcPr>
                </a:tc>
                <a:tc>
                  <a:txBody>
                    <a:bodyPr/>
                    <a:lstStyle/>
                    <a:p>
                      <a:pPr algn="ctr"/>
                      <a:r>
                        <a:rPr lang="en-AU" sz="1000" dirty="0">
                          <a:solidFill>
                            <a:schemeClr val="bg1"/>
                          </a:solidFill>
                        </a:rPr>
                        <a:t>Performance Indicators</a:t>
                      </a:r>
                    </a:p>
                  </a:txBody>
                  <a:tcPr marL="0" marR="36000" anchor="ctr">
                    <a:solidFill>
                      <a:schemeClr val="accent1"/>
                    </a:solidFill>
                  </a:tcPr>
                </a:tc>
                <a:tc>
                  <a:txBody>
                    <a:bodyPr/>
                    <a:lstStyle/>
                    <a:p>
                      <a:pPr algn="ctr"/>
                      <a:r>
                        <a:rPr lang="en-AU" sz="1000" dirty="0">
                          <a:solidFill>
                            <a:schemeClr val="bg1"/>
                          </a:solidFill>
                        </a:rPr>
                        <a:t>Annual Business Plan</a:t>
                      </a:r>
                    </a:p>
                    <a:p>
                      <a:pPr algn="ctr"/>
                      <a:r>
                        <a:rPr lang="en-AU" sz="1000" baseline="0" dirty="0">
                          <a:solidFill>
                            <a:schemeClr val="bg1"/>
                          </a:solidFill>
                        </a:rPr>
                        <a:t>Strategic Initiatives</a:t>
                      </a:r>
                      <a:endParaRPr lang="en-AU" sz="1000" dirty="0">
                        <a:solidFill>
                          <a:schemeClr val="bg1"/>
                        </a:solidFill>
                      </a:endParaRPr>
                    </a:p>
                  </a:txBody>
                  <a:tcPr marL="36000" marR="36000" anchor="ctr">
                    <a:solidFill>
                      <a:schemeClr val="accent1"/>
                    </a:solidFill>
                  </a:tcPr>
                </a:tc>
                <a:extLst>
                  <a:ext uri="{0D108BD9-81ED-4DB2-BD59-A6C34878D82A}">
                    <a16:rowId xmlns:a16="http://schemas.microsoft.com/office/drawing/2014/main" val="10000"/>
                  </a:ext>
                </a:extLst>
              </a:tr>
              <a:tr h="7467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1" i="0" dirty="0">
                        <a:solidFill>
                          <a:schemeClr val="tx1"/>
                        </a:solidFill>
                      </a:endParaRPr>
                    </a:p>
                  </a:txBody>
                  <a:tcPr anchor="ctr">
                    <a:solidFill>
                      <a:schemeClr val="bg1">
                        <a:lumMod val="95000"/>
                      </a:schemeClr>
                    </a:solidFill>
                  </a:tcPr>
                </a:tc>
                <a:tc>
                  <a:txBody>
                    <a:bodyPr/>
                    <a:lstStyle/>
                    <a:p>
                      <a:endParaRPr lang="en-AU" sz="1000" dirty="0"/>
                    </a:p>
                  </a:txBody>
                  <a:tcPr>
                    <a:solidFill>
                      <a:schemeClr val="bg1">
                        <a:lumMod val="95000"/>
                      </a:schemeClr>
                    </a:solidFill>
                  </a:tcPr>
                </a:tc>
                <a:tc>
                  <a:txBody>
                    <a:bodyPr/>
                    <a:lstStyle/>
                    <a:p>
                      <a:endParaRPr lang="en-AU" sz="1000" dirty="0"/>
                    </a:p>
                  </a:txBody>
                  <a:tcPr>
                    <a:solidFill>
                      <a:schemeClr val="bg1">
                        <a:lumMod val="95000"/>
                      </a:schemeClr>
                    </a:solidFill>
                  </a:tcPr>
                </a:tc>
                <a:extLst>
                  <a:ext uri="{0D108BD9-81ED-4DB2-BD59-A6C34878D82A}">
                    <a16:rowId xmlns:a16="http://schemas.microsoft.com/office/drawing/2014/main" val="10001"/>
                  </a:ext>
                </a:extLst>
              </a:tr>
              <a:tr h="77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1" i="0" dirty="0">
                        <a:solidFill>
                          <a:schemeClr val="tx1"/>
                        </a:solidFill>
                      </a:endParaRPr>
                    </a:p>
                  </a:txBody>
                  <a:tcPr anchor="ctr">
                    <a:noFill/>
                  </a:tcPr>
                </a:tc>
                <a:tc>
                  <a:txBody>
                    <a:bodyPr/>
                    <a:lstStyle/>
                    <a:p>
                      <a:endParaRPr lang="en-AU" sz="1000" dirty="0"/>
                    </a:p>
                  </a:txBody>
                  <a:tcPr>
                    <a:noFill/>
                  </a:tcPr>
                </a:tc>
                <a:tc>
                  <a:txBody>
                    <a:bodyPr/>
                    <a:lstStyle/>
                    <a:p>
                      <a:endParaRPr lang="en-AU" sz="1000" dirty="0"/>
                    </a:p>
                  </a:txBody>
                  <a:tcPr>
                    <a:noFill/>
                  </a:tcPr>
                </a:tc>
                <a:extLst>
                  <a:ext uri="{0D108BD9-81ED-4DB2-BD59-A6C34878D82A}">
                    <a16:rowId xmlns:a16="http://schemas.microsoft.com/office/drawing/2014/main" val="10002"/>
                  </a:ext>
                </a:extLst>
              </a:tr>
              <a:tr h="77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1" i="0" dirty="0">
                        <a:solidFill>
                          <a:schemeClr val="tx1"/>
                        </a:solidFill>
                      </a:endParaRPr>
                    </a:p>
                  </a:txBody>
                  <a:tcPr anchor="ctr">
                    <a:solidFill>
                      <a:schemeClr val="bg1">
                        <a:lumMod val="95000"/>
                      </a:schemeClr>
                    </a:solidFill>
                  </a:tcPr>
                </a:tc>
                <a:tc>
                  <a:txBody>
                    <a:bodyPr/>
                    <a:lstStyle/>
                    <a:p>
                      <a:endParaRPr lang="en-AU" sz="1000" dirty="0"/>
                    </a:p>
                  </a:txBody>
                  <a:tcPr>
                    <a:solidFill>
                      <a:schemeClr val="bg1">
                        <a:lumMod val="95000"/>
                      </a:schemeClr>
                    </a:solidFill>
                  </a:tcPr>
                </a:tc>
                <a:tc>
                  <a:txBody>
                    <a:bodyPr/>
                    <a:lstStyle/>
                    <a:p>
                      <a:endParaRPr lang="en-AU" sz="1000" dirty="0"/>
                    </a:p>
                  </a:txBody>
                  <a:tcPr>
                    <a:solidFill>
                      <a:schemeClr val="bg1">
                        <a:lumMod val="95000"/>
                      </a:schemeClr>
                    </a:solidFill>
                  </a:tcPr>
                </a:tc>
                <a:extLst>
                  <a:ext uri="{0D108BD9-81ED-4DB2-BD59-A6C34878D82A}">
                    <a16:rowId xmlns:a16="http://schemas.microsoft.com/office/drawing/2014/main" val="10003"/>
                  </a:ext>
                </a:extLst>
              </a:tr>
              <a:tr h="77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1" i="0" dirty="0">
                        <a:solidFill>
                          <a:schemeClr val="tx1"/>
                        </a:solidFill>
                      </a:endParaRPr>
                    </a:p>
                  </a:txBody>
                  <a:tcPr anchor="ctr">
                    <a:noFill/>
                  </a:tcPr>
                </a:tc>
                <a:tc>
                  <a:txBody>
                    <a:bodyPr/>
                    <a:lstStyle/>
                    <a:p>
                      <a:endParaRPr lang="en-AU" sz="1000" dirty="0"/>
                    </a:p>
                  </a:txBody>
                  <a:tcPr>
                    <a:noFill/>
                  </a:tcPr>
                </a:tc>
                <a:tc>
                  <a:txBody>
                    <a:bodyPr/>
                    <a:lstStyle/>
                    <a:p>
                      <a:endParaRPr lang="en-AU" sz="1000" dirty="0"/>
                    </a:p>
                  </a:txBody>
                  <a:tcPr>
                    <a:noFill/>
                  </a:tcPr>
                </a:tc>
                <a:extLst>
                  <a:ext uri="{0D108BD9-81ED-4DB2-BD59-A6C34878D82A}">
                    <a16:rowId xmlns:a16="http://schemas.microsoft.com/office/drawing/2014/main" val="10004"/>
                  </a:ext>
                </a:extLst>
              </a:tr>
              <a:tr h="7780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50" b="1" i="0" dirty="0">
                        <a:solidFill>
                          <a:schemeClr val="tx1"/>
                        </a:solidFill>
                      </a:endParaRPr>
                    </a:p>
                  </a:txBody>
                  <a:tcPr anchor="ctr">
                    <a:solidFill>
                      <a:schemeClr val="bg1">
                        <a:lumMod val="95000"/>
                      </a:schemeClr>
                    </a:solidFill>
                  </a:tcPr>
                </a:tc>
                <a:tc>
                  <a:txBody>
                    <a:bodyPr/>
                    <a:lstStyle/>
                    <a:p>
                      <a:endParaRPr lang="en-AU" sz="1000" dirty="0"/>
                    </a:p>
                  </a:txBody>
                  <a:tcPr>
                    <a:solidFill>
                      <a:schemeClr val="bg1">
                        <a:lumMod val="95000"/>
                      </a:schemeClr>
                    </a:solidFill>
                  </a:tcPr>
                </a:tc>
                <a:tc>
                  <a:txBody>
                    <a:bodyPr/>
                    <a:lstStyle/>
                    <a:p>
                      <a:endParaRPr lang="en-AU" sz="1000" dirty="0"/>
                    </a:p>
                  </a:txBody>
                  <a:tcPr>
                    <a:solidFill>
                      <a:schemeClr val="bg1">
                        <a:lumMod val="95000"/>
                      </a:schemeClr>
                    </a:solidFill>
                  </a:tcPr>
                </a:tc>
                <a:extLst>
                  <a:ext uri="{0D108BD9-81ED-4DB2-BD59-A6C34878D82A}">
                    <a16:rowId xmlns:a16="http://schemas.microsoft.com/office/drawing/2014/main" val="10005"/>
                  </a:ext>
                </a:extLst>
              </a:tr>
            </a:tbl>
          </a:graphicData>
        </a:graphic>
      </p:graphicFrame>
      <p:sp>
        <p:nvSpPr>
          <p:cNvPr id="2" name="TextBox 1"/>
          <p:cNvSpPr txBox="1"/>
          <p:nvPr/>
        </p:nvSpPr>
        <p:spPr>
          <a:xfrm>
            <a:off x="188913" y="189298"/>
            <a:ext cx="2993833" cy="461665"/>
          </a:xfrm>
          <a:prstGeom prst="rect">
            <a:avLst/>
          </a:prstGeom>
          <a:noFill/>
        </p:spPr>
        <p:txBody>
          <a:bodyPr wrap="none" rtlCol="0">
            <a:spAutoFit/>
          </a:bodyPr>
          <a:lstStyle/>
          <a:p>
            <a:r>
              <a:rPr lang="en-US" sz="2400" b="1" dirty="0">
                <a:solidFill>
                  <a:schemeClr val="bg1"/>
                </a:solidFill>
              </a:rPr>
              <a:t>1. Executive Summary</a:t>
            </a:r>
            <a:endParaRPr lang="en-AU" sz="2400" b="1" dirty="0">
              <a:solidFill>
                <a:schemeClr val="bg1"/>
              </a:solidFill>
            </a:endParaRPr>
          </a:p>
        </p:txBody>
      </p:sp>
      <p:graphicFrame>
        <p:nvGraphicFramePr>
          <p:cNvPr id="50" name="Chart 49"/>
          <p:cNvGraphicFramePr/>
          <p:nvPr>
            <p:extLst>
              <p:ext uri="{D42A27DB-BD31-4B8C-83A1-F6EECF244321}">
                <p14:modId xmlns:p14="http://schemas.microsoft.com/office/powerpoint/2010/main" val="380144711"/>
              </p:ext>
            </p:extLst>
          </p:nvPr>
        </p:nvGraphicFramePr>
        <p:xfrm>
          <a:off x="2239671" y="971617"/>
          <a:ext cx="900000" cy="900000"/>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p:cNvSpPr/>
          <p:nvPr/>
        </p:nvSpPr>
        <p:spPr>
          <a:xfrm>
            <a:off x="1338423" y="1437650"/>
            <a:ext cx="991372" cy="369332"/>
          </a:xfrm>
          <a:prstGeom prst="rect">
            <a:avLst/>
          </a:prstGeom>
        </p:spPr>
        <p:txBody>
          <a:bodyPr wrap="square">
            <a:spAutoFit/>
          </a:bodyPr>
          <a:lstStyle/>
          <a:p>
            <a:pPr lvl="0" algn="ctr"/>
            <a:r>
              <a:rPr lang="en-AU" sz="900" b="1" dirty="0">
                <a:solidFill>
                  <a:schemeClr val="accent5">
                    <a:lumMod val="75000"/>
                  </a:schemeClr>
                </a:solidFill>
                <a:latin typeface="+mj-lt"/>
              </a:rPr>
              <a:t>3 of 6 Targets met or exceeded</a:t>
            </a:r>
          </a:p>
        </p:txBody>
      </p:sp>
      <p:sp>
        <p:nvSpPr>
          <p:cNvPr id="62" name="Rectangle 61"/>
          <p:cNvSpPr/>
          <p:nvPr/>
        </p:nvSpPr>
        <p:spPr>
          <a:xfrm>
            <a:off x="1279306" y="4503916"/>
            <a:ext cx="1113204" cy="369332"/>
          </a:xfrm>
          <a:prstGeom prst="rect">
            <a:avLst/>
          </a:prstGeom>
        </p:spPr>
        <p:txBody>
          <a:bodyPr wrap="square">
            <a:spAutoFit/>
          </a:bodyPr>
          <a:lstStyle/>
          <a:p>
            <a:pPr lvl="0" algn="ctr"/>
            <a:r>
              <a:rPr lang="en-AU" sz="900" b="1" dirty="0">
                <a:solidFill>
                  <a:schemeClr val="accent5">
                    <a:lumMod val="75000"/>
                  </a:schemeClr>
                </a:solidFill>
                <a:latin typeface="+mj-lt"/>
              </a:rPr>
              <a:t>5 of 8 Targets met, N/A or exceeded</a:t>
            </a:r>
          </a:p>
        </p:txBody>
      </p:sp>
      <p:graphicFrame>
        <p:nvGraphicFramePr>
          <p:cNvPr id="63" name="Chart 62"/>
          <p:cNvGraphicFramePr/>
          <p:nvPr>
            <p:extLst>
              <p:ext uri="{D42A27DB-BD31-4B8C-83A1-F6EECF244321}">
                <p14:modId xmlns:p14="http://schemas.microsoft.com/office/powerpoint/2010/main" val="1811878019"/>
              </p:ext>
            </p:extLst>
          </p:nvPr>
        </p:nvGraphicFramePr>
        <p:xfrm>
          <a:off x="2239671" y="1745110"/>
          <a:ext cx="900000" cy="9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6" name="Chart 65"/>
          <p:cNvGraphicFramePr/>
          <p:nvPr>
            <p:extLst>
              <p:ext uri="{D42A27DB-BD31-4B8C-83A1-F6EECF244321}">
                <p14:modId xmlns:p14="http://schemas.microsoft.com/office/powerpoint/2010/main" val="412484036"/>
              </p:ext>
            </p:extLst>
          </p:nvPr>
        </p:nvGraphicFramePr>
        <p:xfrm>
          <a:off x="2248098" y="2498911"/>
          <a:ext cx="900000" cy="9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79" name="Chart 78"/>
          <p:cNvGraphicFramePr/>
          <p:nvPr>
            <p:extLst>
              <p:ext uri="{D42A27DB-BD31-4B8C-83A1-F6EECF244321}">
                <p14:modId xmlns:p14="http://schemas.microsoft.com/office/powerpoint/2010/main" val="1296975573"/>
              </p:ext>
            </p:extLst>
          </p:nvPr>
        </p:nvGraphicFramePr>
        <p:xfrm>
          <a:off x="2255751" y="3286988"/>
          <a:ext cx="900000" cy="90000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2" name="Chart 81"/>
          <p:cNvGraphicFramePr/>
          <p:nvPr>
            <p:extLst>
              <p:ext uri="{D42A27DB-BD31-4B8C-83A1-F6EECF244321}">
                <p14:modId xmlns:p14="http://schemas.microsoft.com/office/powerpoint/2010/main" val="1846124925"/>
              </p:ext>
            </p:extLst>
          </p:nvPr>
        </p:nvGraphicFramePr>
        <p:xfrm>
          <a:off x="2266889" y="4081477"/>
          <a:ext cx="900000" cy="900000"/>
        </p:xfrm>
        <a:graphic>
          <a:graphicData uri="http://schemas.openxmlformats.org/drawingml/2006/chart">
            <c:chart xmlns:c="http://schemas.openxmlformats.org/drawingml/2006/chart" xmlns:r="http://schemas.openxmlformats.org/officeDocument/2006/relationships" r:id="rId7"/>
          </a:graphicData>
        </a:graphic>
      </p:graphicFrame>
      <p:sp>
        <p:nvSpPr>
          <p:cNvPr id="88" name="TextBox 87"/>
          <p:cNvSpPr txBox="1"/>
          <p:nvPr/>
        </p:nvSpPr>
        <p:spPr>
          <a:xfrm>
            <a:off x="231986" y="5123175"/>
            <a:ext cx="1205029" cy="276999"/>
          </a:xfrm>
          <a:prstGeom prst="rect">
            <a:avLst/>
          </a:prstGeom>
          <a:noFill/>
        </p:spPr>
        <p:txBody>
          <a:bodyPr wrap="square" rtlCol="0">
            <a:spAutoFit/>
          </a:bodyPr>
          <a:lstStyle/>
          <a:p>
            <a:r>
              <a:rPr lang="en-US" sz="1200" b="1" dirty="0">
                <a:solidFill>
                  <a:schemeClr val="accent1"/>
                </a:solidFill>
              </a:rPr>
              <a:t>Highlights</a:t>
            </a:r>
            <a:endParaRPr lang="en-AU" sz="1200" b="1" dirty="0">
              <a:solidFill>
                <a:schemeClr val="accent1"/>
              </a:solidFill>
            </a:endParaRPr>
          </a:p>
        </p:txBody>
      </p:sp>
      <p:sp>
        <p:nvSpPr>
          <p:cNvPr id="94" name="Rectangle 93"/>
          <p:cNvSpPr/>
          <p:nvPr/>
        </p:nvSpPr>
        <p:spPr>
          <a:xfrm>
            <a:off x="4205523" y="666250"/>
            <a:ext cx="2510980" cy="1607181"/>
          </a:xfrm>
          <a:prstGeom prst="rect">
            <a:avLst/>
          </a:prstGeom>
          <a:gradFill flip="none" rotWithShape="1">
            <a:gsLst>
              <a:gs pos="0">
                <a:schemeClr val="bg1">
                  <a:lumMod val="85000"/>
                </a:schemeClr>
              </a:gs>
              <a:gs pos="25000">
                <a:schemeClr val="bg1">
                  <a:lumMod val="95000"/>
                </a:schemeClr>
              </a:gs>
              <a:gs pos="100000">
                <a:schemeClr val="bg1"/>
              </a:gs>
            </a:gsLst>
            <a:lin ang="5400000" scaled="1"/>
            <a:tileRect/>
          </a:gra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TextBox 94"/>
          <p:cNvSpPr txBox="1"/>
          <p:nvPr/>
        </p:nvSpPr>
        <p:spPr>
          <a:xfrm>
            <a:off x="4478404" y="692812"/>
            <a:ext cx="1965218" cy="276999"/>
          </a:xfrm>
          <a:prstGeom prst="rect">
            <a:avLst/>
          </a:prstGeom>
          <a:noFill/>
        </p:spPr>
        <p:txBody>
          <a:bodyPr wrap="none" rtlCol="0">
            <a:spAutoFit/>
          </a:bodyPr>
          <a:lstStyle/>
          <a:p>
            <a:pPr algn="ctr"/>
            <a:r>
              <a:rPr lang="en-AU" sz="1200" b="1" dirty="0">
                <a:solidFill>
                  <a:schemeClr val="tx1">
                    <a:lumMod val="75000"/>
                    <a:lumOff val="25000"/>
                  </a:schemeClr>
                </a:solidFill>
              </a:rPr>
              <a:t>Customer Service Standards</a:t>
            </a:r>
          </a:p>
        </p:txBody>
      </p:sp>
      <p:grpSp>
        <p:nvGrpSpPr>
          <p:cNvPr id="96" name="Group 95"/>
          <p:cNvGrpSpPr>
            <a:grpSpLocks noChangeAspect="1"/>
          </p:cNvGrpSpPr>
          <p:nvPr/>
        </p:nvGrpSpPr>
        <p:grpSpPr>
          <a:xfrm>
            <a:off x="4551636" y="1021485"/>
            <a:ext cx="243401" cy="243401"/>
            <a:chOff x="3413912" y="3880965"/>
            <a:chExt cx="1380792" cy="1380792"/>
          </a:xfrm>
        </p:grpSpPr>
        <p:sp>
          <p:nvSpPr>
            <p:cNvPr id="97" name="Oval 96"/>
            <p:cNvSpPr/>
            <p:nvPr/>
          </p:nvSpPr>
          <p:spPr>
            <a:xfrm>
              <a:off x="3493424" y="4134678"/>
              <a:ext cx="1214971" cy="1003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8" name="Oval 3"/>
            <p:cNvSpPr/>
            <p:nvPr/>
          </p:nvSpPr>
          <p:spPr>
            <a:xfrm>
              <a:off x="3413912" y="3880965"/>
              <a:ext cx="1380792" cy="1380792"/>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rgbClr val="79CF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99" name="TextBox 98"/>
          <p:cNvSpPr txBox="1"/>
          <p:nvPr/>
        </p:nvSpPr>
        <p:spPr>
          <a:xfrm>
            <a:off x="4842682" y="943130"/>
            <a:ext cx="314510" cy="400110"/>
          </a:xfrm>
          <a:prstGeom prst="rect">
            <a:avLst/>
          </a:prstGeom>
          <a:noFill/>
        </p:spPr>
        <p:txBody>
          <a:bodyPr wrap="none" rtlCol="0">
            <a:spAutoFit/>
          </a:bodyPr>
          <a:lstStyle/>
          <a:p>
            <a:r>
              <a:rPr lang="en-AU" sz="2000" b="1" dirty="0"/>
              <a:t>9</a:t>
            </a:r>
          </a:p>
        </p:txBody>
      </p:sp>
      <p:sp>
        <p:nvSpPr>
          <p:cNvPr id="100" name="TextBox 99"/>
          <p:cNvSpPr txBox="1"/>
          <p:nvPr/>
        </p:nvSpPr>
        <p:spPr>
          <a:xfrm>
            <a:off x="5163522" y="943130"/>
            <a:ext cx="863729" cy="400110"/>
          </a:xfrm>
          <a:prstGeom prst="rect">
            <a:avLst/>
          </a:prstGeom>
          <a:noFill/>
        </p:spPr>
        <p:txBody>
          <a:bodyPr wrap="square" rtlCol="0">
            <a:spAutoFit/>
          </a:bodyPr>
          <a:lstStyle/>
          <a:p>
            <a:r>
              <a:rPr lang="en-AU" sz="1000" dirty="0"/>
              <a:t>Targets met or exceeded</a:t>
            </a:r>
          </a:p>
        </p:txBody>
      </p:sp>
      <p:sp>
        <p:nvSpPr>
          <p:cNvPr id="101" name="TextBox 100"/>
          <p:cNvSpPr txBox="1"/>
          <p:nvPr/>
        </p:nvSpPr>
        <p:spPr>
          <a:xfrm>
            <a:off x="4842771" y="1756926"/>
            <a:ext cx="314510" cy="400110"/>
          </a:xfrm>
          <a:prstGeom prst="rect">
            <a:avLst/>
          </a:prstGeom>
          <a:noFill/>
        </p:spPr>
        <p:txBody>
          <a:bodyPr wrap="none" rtlCol="0">
            <a:spAutoFit/>
          </a:bodyPr>
          <a:lstStyle/>
          <a:p>
            <a:r>
              <a:rPr lang="en-US" sz="2000" b="1" dirty="0"/>
              <a:t>1</a:t>
            </a:r>
            <a:endParaRPr lang="en-AU" sz="2000" b="1" dirty="0"/>
          </a:p>
        </p:txBody>
      </p:sp>
      <p:sp>
        <p:nvSpPr>
          <p:cNvPr id="102" name="TextBox 101"/>
          <p:cNvSpPr txBox="1"/>
          <p:nvPr/>
        </p:nvSpPr>
        <p:spPr>
          <a:xfrm>
            <a:off x="5163522" y="1833871"/>
            <a:ext cx="1047972" cy="246221"/>
          </a:xfrm>
          <a:prstGeom prst="rect">
            <a:avLst/>
          </a:prstGeom>
          <a:noFill/>
        </p:spPr>
        <p:txBody>
          <a:bodyPr wrap="square" rtlCol="0">
            <a:spAutoFit/>
          </a:bodyPr>
          <a:lstStyle/>
          <a:p>
            <a:r>
              <a:rPr lang="en-AU" sz="1000" dirty="0"/>
              <a:t>Target not met</a:t>
            </a:r>
          </a:p>
        </p:txBody>
      </p:sp>
      <p:sp>
        <p:nvSpPr>
          <p:cNvPr id="103" name="TextBox 102"/>
          <p:cNvSpPr txBox="1"/>
          <p:nvPr/>
        </p:nvSpPr>
        <p:spPr>
          <a:xfrm>
            <a:off x="4842771" y="1348758"/>
            <a:ext cx="314510" cy="400110"/>
          </a:xfrm>
          <a:prstGeom prst="rect">
            <a:avLst/>
          </a:prstGeom>
          <a:noFill/>
        </p:spPr>
        <p:txBody>
          <a:bodyPr wrap="none" rtlCol="0">
            <a:spAutoFit/>
          </a:bodyPr>
          <a:lstStyle/>
          <a:p>
            <a:r>
              <a:rPr lang="en-US" sz="2000" b="1" dirty="0"/>
              <a:t>6</a:t>
            </a:r>
            <a:endParaRPr lang="en-AU" sz="2000" b="1" dirty="0"/>
          </a:p>
        </p:txBody>
      </p:sp>
      <p:sp>
        <p:nvSpPr>
          <p:cNvPr id="104" name="TextBox 103"/>
          <p:cNvSpPr txBox="1"/>
          <p:nvPr/>
        </p:nvSpPr>
        <p:spPr>
          <a:xfrm>
            <a:off x="5163522" y="1348758"/>
            <a:ext cx="1206668" cy="400110"/>
          </a:xfrm>
          <a:prstGeom prst="rect">
            <a:avLst/>
          </a:prstGeom>
          <a:noFill/>
        </p:spPr>
        <p:txBody>
          <a:bodyPr wrap="square" rtlCol="0">
            <a:spAutoFit/>
          </a:bodyPr>
          <a:lstStyle/>
          <a:p>
            <a:r>
              <a:rPr lang="en-AU" sz="1000" dirty="0"/>
              <a:t>N/A or No Incidents reported</a:t>
            </a:r>
          </a:p>
        </p:txBody>
      </p:sp>
      <p:grpSp>
        <p:nvGrpSpPr>
          <p:cNvPr id="105" name="Group 104"/>
          <p:cNvGrpSpPr>
            <a:grpSpLocks noChangeAspect="1"/>
          </p:cNvGrpSpPr>
          <p:nvPr/>
        </p:nvGrpSpPr>
        <p:grpSpPr>
          <a:xfrm>
            <a:off x="4551636" y="1834581"/>
            <a:ext cx="244800" cy="244800"/>
            <a:chOff x="6758479" y="3880965"/>
            <a:chExt cx="1380792" cy="1380792"/>
          </a:xfrm>
        </p:grpSpPr>
        <p:sp>
          <p:nvSpPr>
            <p:cNvPr id="106" name="Oval 105"/>
            <p:cNvSpPr/>
            <p:nvPr/>
          </p:nvSpPr>
          <p:spPr>
            <a:xfrm>
              <a:off x="6886622" y="4134678"/>
              <a:ext cx="1044804" cy="10448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7" name="Oval 3"/>
            <p:cNvSpPr/>
            <p:nvPr/>
          </p:nvSpPr>
          <p:spPr>
            <a:xfrm>
              <a:off x="6758479" y="3880965"/>
              <a:ext cx="1380792" cy="1380792"/>
            </a:xfrm>
            <a:custGeom>
              <a:avLst/>
              <a:gdLst/>
              <a:ahLst/>
              <a:cxnLst/>
              <a:rect l="l" t="t" r="r" b="b"/>
              <a:pathLst>
                <a:path w="1380792" h="1380792">
                  <a:moveTo>
                    <a:pt x="689653" y="800362"/>
                  </a:moveTo>
                  <a:cubicBezTo>
                    <a:pt x="499781" y="800362"/>
                    <a:pt x="334762" y="892468"/>
                    <a:pt x="253161" y="1028916"/>
                  </a:cubicBezTo>
                  <a:lnTo>
                    <a:pt x="250785" y="1040986"/>
                  </a:lnTo>
                  <a:cubicBezTo>
                    <a:pt x="250785" y="1070290"/>
                    <a:pt x="273949" y="1094044"/>
                    <a:pt x="302523" y="1094044"/>
                  </a:cubicBezTo>
                  <a:cubicBezTo>
                    <a:pt x="319399" y="1094045"/>
                    <a:pt x="334387" y="1085759"/>
                    <a:pt x="343115" y="1072409"/>
                  </a:cubicBezTo>
                  <a:lnTo>
                    <a:pt x="345316" y="1073508"/>
                  </a:lnTo>
                  <a:cubicBezTo>
                    <a:pt x="424407" y="972904"/>
                    <a:pt x="549386" y="909037"/>
                    <a:pt x="689653" y="909037"/>
                  </a:cubicBezTo>
                  <a:cubicBezTo>
                    <a:pt x="828826" y="909037"/>
                    <a:pt x="952949" y="971912"/>
                    <a:pt x="1032088" y="1071199"/>
                  </a:cubicBezTo>
                  <a:lnTo>
                    <a:pt x="1034366" y="1069690"/>
                  </a:lnTo>
                  <a:cubicBezTo>
                    <a:pt x="1043584" y="1080218"/>
                    <a:pt x="1057006" y="1086670"/>
                    <a:pt x="1071897" y="1086669"/>
                  </a:cubicBezTo>
                  <a:cubicBezTo>
                    <a:pt x="1100471" y="1086669"/>
                    <a:pt x="1123635" y="1062915"/>
                    <a:pt x="1123634" y="1033611"/>
                  </a:cubicBezTo>
                  <a:lnTo>
                    <a:pt x="1121105" y="1020762"/>
                  </a:lnTo>
                  <a:cubicBezTo>
                    <a:pt x="1037734" y="888711"/>
                    <a:pt x="875613" y="800362"/>
                    <a:pt x="689653" y="800362"/>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rgbClr val="FF5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08" name="Group 107"/>
          <p:cNvGrpSpPr>
            <a:grpSpLocks noChangeAspect="1"/>
          </p:cNvGrpSpPr>
          <p:nvPr/>
        </p:nvGrpSpPr>
        <p:grpSpPr>
          <a:xfrm>
            <a:off x="4551636" y="1406923"/>
            <a:ext cx="243401" cy="243401"/>
            <a:chOff x="3413912" y="3880965"/>
            <a:chExt cx="1380792" cy="1380792"/>
          </a:xfrm>
        </p:grpSpPr>
        <p:sp>
          <p:nvSpPr>
            <p:cNvPr id="109" name="Oval 108"/>
            <p:cNvSpPr/>
            <p:nvPr/>
          </p:nvSpPr>
          <p:spPr>
            <a:xfrm>
              <a:off x="3493424" y="4134678"/>
              <a:ext cx="1214971" cy="100377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0" name="Oval 3"/>
            <p:cNvSpPr/>
            <p:nvPr/>
          </p:nvSpPr>
          <p:spPr>
            <a:xfrm>
              <a:off x="3413912" y="3880965"/>
              <a:ext cx="1380792" cy="1380792"/>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11" name="Rectangle 110"/>
          <p:cNvSpPr/>
          <p:nvPr/>
        </p:nvSpPr>
        <p:spPr>
          <a:xfrm>
            <a:off x="4211539" y="2341226"/>
            <a:ext cx="2504964" cy="2580027"/>
          </a:xfrm>
          <a:prstGeom prst="rect">
            <a:avLst/>
          </a:prstGeom>
          <a:gradFill flip="none" rotWithShape="1">
            <a:gsLst>
              <a:gs pos="0">
                <a:schemeClr val="bg1">
                  <a:lumMod val="85000"/>
                </a:schemeClr>
              </a:gs>
              <a:gs pos="25000">
                <a:schemeClr val="bg1">
                  <a:lumMod val="95000"/>
                </a:schemeClr>
              </a:gs>
              <a:gs pos="100000">
                <a:schemeClr val="bg1"/>
              </a:gs>
            </a:gsLst>
            <a:lin ang="5400000" scaled="1"/>
            <a:tileRect/>
          </a:gradFill>
          <a:ln w="190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2" name="TextBox 111"/>
          <p:cNvSpPr txBox="1"/>
          <p:nvPr/>
        </p:nvSpPr>
        <p:spPr>
          <a:xfrm>
            <a:off x="4722407" y="2368222"/>
            <a:ext cx="1483228" cy="276999"/>
          </a:xfrm>
          <a:prstGeom prst="rect">
            <a:avLst/>
          </a:prstGeom>
          <a:noFill/>
        </p:spPr>
        <p:txBody>
          <a:bodyPr wrap="none" rtlCol="0">
            <a:spAutoFit/>
          </a:bodyPr>
          <a:lstStyle/>
          <a:p>
            <a:pPr algn="ctr"/>
            <a:r>
              <a:rPr lang="en-AU" sz="1200" b="1" dirty="0">
                <a:solidFill>
                  <a:schemeClr val="tx1">
                    <a:lumMod val="75000"/>
                    <a:lumOff val="25000"/>
                  </a:schemeClr>
                </a:solidFill>
              </a:rPr>
              <a:t>Capital Performance</a:t>
            </a:r>
          </a:p>
        </p:txBody>
      </p:sp>
      <p:sp>
        <p:nvSpPr>
          <p:cNvPr id="119" name="TextBox 118"/>
          <p:cNvSpPr txBox="1"/>
          <p:nvPr/>
        </p:nvSpPr>
        <p:spPr>
          <a:xfrm>
            <a:off x="4388165" y="3316181"/>
            <a:ext cx="2186875" cy="1277273"/>
          </a:xfrm>
          <a:prstGeom prst="rect">
            <a:avLst/>
          </a:prstGeom>
          <a:noFill/>
        </p:spPr>
        <p:txBody>
          <a:bodyPr wrap="square" rtlCol="0">
            <a:spAutoFit/>
          </a:bodyPr>
          <a:lstStyle/>
          <a:p>
            <a:r>
              <a:rPr lang="en-US" sz="1100" dirty="0"/>
              <a:t>The primary focus of this quarter has been on completing projects that were under construction, as well as commencing early planning, scoping and design works for projects due to commence in Q1 or Q2 2024-25</a:t>
            </a:r>
          </a:p>
        </p:txBody>
      </p:sp>
      <p:pic>
        <p:nvPicPr>
          <p:cNvPr id="120" name="Picture 2"/>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32911" y1="77922" x2="32911" y2="77922"/>
                      </a14:backgroundRemoval>
                    </a14:imgEffect>
                  </a14:imgLayer>
                </a14:imgProps>
              </a:ext>
              <a:ext uri="{28A0092B-C50C-407E-A947-70E740481C1C}">
                <a14:useLocalDpi xmlns:a14="http://schemas.microsoft.com/office/drawing/2010/main" val="0"/>
              </a:ext>
            </a:extLst>
          </a:blip>
          <a:srcRect/>
          <a:stretch>
            <a:fillRect/>
          </a:stretch>
        </p:blipFill>
        <p:spPr bwMode="auto">
          <a:xfrm>
            <a:off x="212269" y="1205061"/>
            <a:ext cx="326900" cy="32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1" name="TextBox 120"/>
          <p:cNvSpPr txBox="1"/>
          <p:nvPr/>
        </p:nvSpPr>
        <p:spPr>
          <a:xfrm>
            <a:off x="461492" y="1205061"/>
            <a:ext cx="968123" cy="415498"/>
          </a:xfrm>
          <a:prstGeom prst="rect">
            <a:avLst/>
          </a:prstGeom>
          <a:noFill/>
        </p:spPr>
        <p:txBody>
          <a:bodyPr wrap="square" rtlCol="0">
            <a:spAutoFit/>
          </a:bodyPr>
          <a:lstStyle/>
          <a:p>
            <a:r>
              <a:rPr lang="en-US" sz="1050" b="1" dirty="0">
                <a:solidFill>
                  <a:schemeClr val="accent6"/>
                </a:solidFill>
              </a:rPr>
              <a:t>Built Environment</a:t>
            </a:r>
            <a:endParaRPr lang="en-AU" sz="1050" b="1" dirty="0">
              <a:solidFill>
                <a:schemeClr val="accent6"/>
              </a:solidFill>
            </a:endParaRPr>
          </a:p>
        </p:txBody>
      </p:sp>
      <p:pic>
        <p:nvPicPr>
          <p:cNvPr id="122"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3186" y="2043514"/>
            <a:ext cx="348256" cy="334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3" name="TextBox 122"/>
          <p:cNvSpPr txBox="1"/>
          <p:nvPr/>
        </p:nvSpPr>
        <p:spPr>
          <a:xfrm>
            <a:off x="468893" y="2013699"/>
            <a:ext cx="968123" cy="415498"/>
          </a:xfrm>
          <a:prstGeom prst="rect">
            <a:avLst/>
          </a:prstGeom>
          <a:noFill/>
        </p:spPr>
        <p:txBody>
          <a:bodyPr wrap="square" rtlCol="0">
            <a:spAutoFit/>
          </a:bodyPr>
          <a:lstStyle/>
          <a:p>
            <a:r>
              <a:rPr lang="en-US" sz="1050" b="1" dirty="0">
                <a:solidFill>
                  <a:schemeClr val="accent4"/>
                </a:solidFill>
              </a:rPr>
              <a:t>Community Wellbeing</a:t>
            </a:r>
            <a:endParaRPr lang="en-AU" sz="1050" b="1" dirty="0">
              <a:solidFill>
                <a:schemeClr val="accent4"/>
              </a:solidFill>
            </a:endParaRPr>
          </a:p>
        </p:txBody>
      </p:sp>
      <p:pic>
        <p:nvPicPr>
          <p:cNvPr id="124" name="Picture 2"/>
          <p:cNvPicPr>
            <a:picLocks noChangeAspect="1" noChangeArrowheads="1"/>
          </p:cNvPicPr>
          <p:nvPr/>
        </p:nvPicPr>
        <p:blipFill>
          <a:blip r:embed="rId11" cstate="print">
            <a:extLst>
              <a:ext uri="{BEBA8EAE-BF5A-486C-A8C5-ECC9F3942E4B}">
                <a14:imgProps xmlns:a14="http://schemas.microsoft.com/office/drawing/2010/main">
                  <a14:imgLayer r:embed="rId12">
                    <a14:imgEffect>
                      <a14:backgroundRemoval t="10000" b="90000" l="10000" r="90000">
                        <a14:foregroundMark x1="47573" y1="46429" x2="47573" y2="46429"/>
                      </a14:backgroundRemoval>
                    </a14:imgEffect>
                  </a14:imgLayer>
                </a14:imgProps>
              </a:ext>
              <a:ext uri="{28A0092B-C50C-407E-A947-70E740481C1C}">
                <a14:useLocalDpi xmlns:a14="http://schemas.microsoft.com/office/drawing/2010/main" val="0"/>
              </a:ext>
            </a:extLst>
          </a:blip>
          <a:srcRect/>
          <a:stretch>
            <a:fillRect/>
          </a:stretch>
        </p:blipFill>
        <p:spPr bwMode="auto">
          <a:xfrm>
            <a:off x="194911" y="2815272"/>
            <a:ext cx="397307" cy="3255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5" name="TextBox 124"/>
          <p:cNvSpPr txBox="1"/>
          <p:nvPr/>
        </p:nvSpPr>
        <p:spPr>
          <a:xfrm>
            <a:off x="554379" y="2860066"/>
            <a:ext cx="968123" cy="253916"/>
          </a:xfrm>
          <a:prstGeom prst="rect">
            <a:avLst/>
          </a:prstGeom>
          <a:noFill/>
        </p:spPr>
        <p:txBody>
          <a:bodyPr wrap="square" rtlCol="0">
            <a:spAutoFit/>
          </a:bodyPr>
          <a:lstStyle/>
          <a:p>
            <a:r>
              <a:rPr lang="en-US" sz="1050" b="1" dirty="0">
                <a:solidFill>
                  <a:srgbClr val="604B3C"/>
                </a:solidFill>
              </a:rPr>
              <a:t>Economy</a:t>
            </a:r>
            <a:endParaRPr lang="en-AU" sz="1050" b="1" dirty="0">
              <a:solidFill>
                <a:srgbClr val="604B3C"/>
              </a:solidFill>
            </a:endParaRPr>
          </a:p>
        </p:txBody>
      </p:sp>
      <p:pic>
        <p:nvPicPr>
          <p:cNvPr id="126" name="Picture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26468" y="3581146"/>
            <a:ext cx="365020" cy="31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7" name="TextBox 126"/>
          <p:cNvSpPr txBox="1"/>
          <p:nvPr/>
        </p:nvSpPr>
        <p:spPr>
          <a:xfrm>
            <a:off x="515385" y="3531782"/>
            <a:ext cx="968123" cy="415498"/>
          </a:xfrm>
          <a:prstGeom prst="rect">
            <a:avLst/>
          </a:prstGeom>
          <a:noFill/>
        </p:spPr>
        <p:txBody>
          <a:bodyPr wrap="square" rtlCol="0">
            <a:spAutoFit/>
          </a:bodyPr>
          <a:lstStyle/>
          <a:p>
            <a:r>
              <a:rPr lang="en-US" sz="1050" b="1" dirty="0">
                <a:solidFill>
                  <a:schemeClr val="accent2"/>
                </a:solidFill>
              </a:rPr>
              <a:t>Natural Environment</a:t>
            </a:r>
            <a:endParaRPr lang="en-AU" sz="1050" b="1" dirty="0">
              <a:solidFill>
                <a:schemeClr val="accent2"/>
              </a:solidFill>
            </a:endParaRPr>
          </a:p>
        </p:txBody>
      </p:sp>
      <p:pic>
        <p:nvPicPr>
          <p:cNvPr id="128" name="Picture 127"/>
          <p:cNvPicPr>
            <a:picLocks noChangeAspect="1"/>
          </p:cNvPicPr>
          <p:nvPr/>
        </p:nvPicPr>
        <p:blipFill rotWithShape="1">
          <a:blip r:embed="rId14">
            <a:extLst>
              <a:ext uri="{BEBA8EAE-BF5A-486C-A8C5-ECC9F3942E4B}">
                <a14:imgProps xmlns:a14="http://schemas.microsoft.com/office/drawing/2010/main">
                  <a14:imgLayer r:embed="rId15">
                    <a14:imgEffect>
                      <a14:backgroundRemoval t="13002" b="90334" l="1325" r="11929">
                        <a14:foregroundMark x1="11129" y1="26984" x2="11129" y2="26984"/>
                        <a14:foregroundMark x1="7053" y1="30159" x2="7053" y2="30159"/>
                        <a14:foregroundMark x1="7367" y1="47619" x2="7367" y2="47619"/>
                        <a14:foregroundMark x1="7994" y1="58730" x2="7994" y2="58730"/>
                        <a14:foregroundMark x1="7994" y1="58730" x2="7994" y2="58730"/>
                        <a14:backgroundMark x1="7367" y1="44444" x2="7367" y2="44444"/>
                        <a14:backgroundMark x1="7837" y1="57143" x2="7837" y2="57143"/>
                      </a14:backgroundRemoval>
                    </a14:imgEffect>
                  </a14:imgLayer>
                </a14:imgProps>
              </a:ext>
            </a:extLst>
          </a:blip>
          <a:srcRect t="3336" r="86745" b="-1"/>
          <a:stretch/>
        </p:blipFill>
        <p:spPr>
          <a:xfrm>
            <a:off x="183322" y="4415857"/>
            <a:ext cx="411518" cy="296338"/>
          </a:xfrm>
          <a:prstGeom prst="rect">
            <a:avLst/>
          </a:prstGeom>
        </p:spPr>
      </p:pic>
      <p:sp>
        <p:nvSpPr>
          <p:cNvPr id="129" name="TextBox 128"/>
          <p:cNvSpPr txBox="1"/>
          <p:nvPr/>
        </p:nvSpPr>
        <p:spPr>
          <a:xfrm>
            <a:off x="521442" y="4437068"/>
            <a:ext cx="968123" cy="253916"/>
          </a:xfrm>
          <a:prstGeom prst="rect">
            <a:avLst/>
          </a:prstGeom>
          <a:noFill/>
        </p:spPr>
        <p:txBody>
          <a:bodyPr wrap="square" rtlCol="0">
            <a:spAutoFit/>
          </a:bodyPr>
          <a:lstStyle/>
          <a:p>
            <a:r>
              <a:rPr lang="en-US" sz="1050" b="1" dirty="0">
                <a:solidFill>
                  <a:schemeClr val="accent1"/>
                </a:solidFill>
              </a:rPr>
              <a:t>Organisation</a:t>
            </a:r>
            <a:endParaRPr lang="en-AU" sz="1050" b="1" dirty="0">
              <a:solidFill>
                <a:schemeClr val="accent1"/>
              </a:solidFill>
            </a:endParaRPr>
          </a:p>
        </p:txBody>
      </p:sp>
      <p:sp>
        <p:nvSpPr>
          <p:cNvPr id="138" name="TextBox 137"/>
          <p:cNvSpPr txBox="1"/>
          <p:nvPr/>
        </p:nvSpPr>
        <p:spPr>
          <a:xfrm>
            <a:off x="261287" y="5351710"/>
            <a:ext cx="3568768" cy="5201424"/>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t>AHC received an honourable mention at the 2024 National Awards for Local Government, for our project implementing the activities of the “Our Watch Toolkit for Local Government”. </a:t>
            </a:r>
            <a:r>
              <a:rPr lang="en-US" sz="1100" dirty="0">
                <a:effectLst/>
              </a:rPr>
              <a:t>The first steps of which are </a:t>
            </a:r>
            <a:r>
              <a:rPr lang="en-US" sz="1100" dirty="0"/>
              <a:t>organisation focused activities promoting and supporting w</a:t>
            </a:r>
            <a:r>
              <a:rPr lang="en-US" sz="1100" dirty="0">
                <a:effectLst/>
              </a:rPr>
              <a:t>orkplace equality &amp; respect. </a:t>
            </a:r>
          </a:p>
          <a:p>
            <a:pPr marL="171450" indent="-171450">
              <a:spcAft>
                <a:spcPts val="600"/>
              </a:spcAft>
              <a:buFont typeface="Arial" panose="020B0604020202020204" pitchFamily="34" charset="0"/>
              <a:buChar char="•"/>
            </a:pPr>
            <a:r>
              <a:rPr lang="en-US" sz="1100" dirty="0">
                <a:effectLst/>
              </a:rPr>
              <a:t>The Towards Community Led Emergency Preparedness project won the LG Professionals Excellence in Emergency Management Award.</a:t>
            </a:r>
          </a:p>
          <a:p>
            <a:pPr marL="171450" indent="-171450">
              <a:spcAft>
                <a:spcPts val="600"/>
              </a:spcAft>
              <a:buFont typeface="Arial" panose="020B0604020202020204" pitchFamily="34" charset="0"/>
              <a:buChar char="•"/>
            </a:pPr>
            <a:r>
              <a:rPr lang="en-US" sz="1100" dirty="0">
                <a:effectLst/>
              </a:rPr>
              <a:t>EV chargers have been installed at the Woodside office, Stirling office and Heathfield depot and are now operational. As part of this, the u</a:t>
            </a:r>
            <a:r>
              <a:rPr lang="en-US" sz="1100" b="0" i="0" u="none" strike="noStrike" dirty="0">
                <a:solidFill>
                  <a:srgbClr val="000000"/>
                </a:solidFill>
                <a:effectLst/>
                <a:latin typeface="Calibri" panose="020F0502020204030204" pitchFamily="34" charset="0"/>
              </a:rPr>
              <a:t>pgrade of main switchboard at the Stirling Office and Library was required and will provide the basic infrastructure required for any future solar and battery storage options.</a:t>
            </a:r>
          </a:p>
          <a:p>
            <a:pPr marL="171450" indent="-171450">
              <a:spcAft>
                <a:spcPts val="600"/>
              </a:spcAft>
              <a:buFont typeface="Arial" panose="020B0604020202020204" pitchFamily="34" charset="0"/>
              <a:buChar char="•"/>
            </a:pPr>
            <a:r>
              <a:rPr lang="en-US" sz="1100" dirty="0"/>
              <a:t>The draft 2024-25 Annual Business Plan went to public consultation in May. 215 participants provided feedback via email, online survey, petition, or in person</a:t>
            </a:r>
            <a:r>
              <a:rPr lang="en-US" sz="1100" dirty="0">
                <a:solidFill>
                  <a:srgbClr val="000000"/>
                </a:solidFill>
                <a:latin typeface="Calibri" panose="020F0502020204030204" pitchFamily="34" charset="0"/>
              </a:rPr>
              <a:t>, and was officially endorsed by Council on 1 July.</a:t>
            </a:r>
          </a:p>
          <a:p>
            <a:pPr marL="171450" indent="-171450">
              <a:spcAft>
                <a:spcPts val="600"/>
              </a:spcAft>
              <a:buFont typeface="Arial" panose="020B0604020202020204" pitchFamily="34" charset="0"/>
              <a:buChar char="•"/>
            </a:pPr>
            <a:r>
              <a:rPr lang="en-US" sz="1100" dirty="0">
                <a:solidFill>
                  <a:srgbClr val="000000"/>
                </a:solidFill>
                <a:latin typeface="Calibri" panose="020F0502020204030204" pitchFamily="34" charset="0"/>
              </a:rPr>
              <a:t>The </a:t>
            </a:r>
            <a:r>
              <a:rPr lang="en-US" sz="1100" dirty="0">
                <a:solidFill>
                  <a:srgbClr val="1C1F2A"/>
                </a:solidFill>
              </a:rPr>
              <a:t>Animal Management Plan has been approved by both the Council and by the Dog and Cat Management Board</a:t>
            </a:r>
          </a:p>
          <a:p>
            <a:pPr marL="171450" indent="-171450">
              <a:spcAft>
                <a:spcPts val="600"/>
              </a:spcAft>
              <a:buFont typeface="Arial" panose="020B0604020202020204" pitchFamily="34" charset="0"/>
              <a:buChar char="•"/>
            </a:pPr>
            <a:endParaRPr lang="en-US" sz="1100" dirty="0">
              <a:solidFill>
                <a:srgbClr val="000000"/>
              </a:solidFill>
              <a:latin typeface="Calibri" panose="020F0502020204030204" pitchFamily="34" charset="0"/>
            </a:endParaRPr>
          </a:p>
          <a:p>
            <a:pPr marL="171450" indent="-171450">
              <a:spcAft>
                <a:spcPts val="600"/>
              </a:spcAft>
              <a:buFont typeface="Arial" panose="020B0604020202020204" pitchFamily="34" charset="0"/>
              <a:buChar char="•"/>
            </a:pPr>
            <a:endParaRPr lang="en-US" sz="1100" dirty="0">
              <a:effectLst/>
            </a:endParaRPr>
          </a:p>
          <a:p>
            <a:pPr marL="171450" indent="-171450">
              <a:spcAft>
                <a:spcPts val="600"/>
              </a:spcAft>
              <a:buFont typeface="Arial" panose="020B0604020202020204" pitchFamily="34" charset="0"/>
              <a:buChar char="•"/>
            </a:pPr>
            <a:endParaRPr lang="en-US" sz="1100" dirty="0">
              <a:solidFill>
                <a:srgbClr val="292929"/>
              </a:solidFill>
            </a:endParaRPr>
          </a:p>
        </p:txBody>
      </p:sp>
      <p:sp>
        <p:nvSpPr>
          <p:cNvPr id="131" name="Rectangle 130"/>
          <p:cNvSpPr/>
          <p:nvPr/>
        </p:nvSpPr>
        <p:spPr>
          <a:xfrm>
            <a:off x="1330716" y="3728671"/>
            <a:ext cx="1113203" cy="369332"/>
          </a:xfrm>
          <a:prstGeom prst="rect">
            <a:avLst/>
          </a:prstGeom>
        </p:spPr>
        <p:txBody>
          <a:bodyPr wrap="square">
            <a:spAutoFit/>
          </a:bodyPr>
          <a:lstStyle/>
          <a:p>
            <a:pPr lvl="0" algn="ctr"/>
            <a:r>
              <a:rPr lang="en-AU" sz="900" b="1" dirty="0">
                <a:solidFill>
                  <a:schemeClr val="accent5">
                    <a:lumMod val="75000"/>
                  </a:schemeClr>
                </a:solidFill>
                <a:latin typeface="+mj-lt"/>
              </a:rPr>
              <a:t>6 of 7 Targets met, N/A or exceeded</a:t>
            </a:r>
          </a:p>
        </p:txBody>
      </p:sp>
      <p:sp>
        <p:nvSpPr>
          <p:cNvPr id="6" name="Rectangle 5"/>
          <p:cNvSpPr/>
          <p:nvPr/>
        </p:nvSpPr>
        <p:spPr>
          <a:xfrm>
            <a:off x="4477438" y="2740079"/>
            <a:ext cx="837089" cy="369332"/>
          </a:xfrm>
          <a:prstGeom prst="rect">
            <a:avLst/>
          </a:prstGeom>
        </p:spPr>
        <p:txBody>
          <a:bodyPr wrap="none">
            <a:spAutoFit/>
          </a:bodyPr>
          <a:lstStyle/>
          <a:p>
            <a:pPr algn="r"/>
            <a:r>
              <a:rPr lang="en-AU" b="1" dirty="0"/>
              <a:t>$9.9m </a:t>
            </a:r>
            <a:endParaRPr lang="en-AU" dirty="0"/>
          </a:p>
        </p:txBody>
      </p:sp>
      <p:sp>
        <p:nvSpPr>
          <p:cNvPr id="8" name="Rectangle 7"/>
          <p:cNvSpPr/>
          <p:nvPr/>
        </p:nvSpPr>
        <p:spPr>
          <a:xfrm>
            <a:off x="5292981" y="2720752"/>
            <a:ext cx="1127984" cy="430887"/>
          </a:xfrm>
          <a:prstGeom prst="rect">
            <a:avLst/>
          </a:prstGeom>
        </p:spPr>
        <p:txBody>
          <a:bodyPr wrap="square">
            <a:spAutoFit/>
          </a:bodyPr>
          <a:lstStyle/>
          <a:p>
            <a:r>
              <a:rPr lang="en-AU" sz="1100" dirty="0"/>
              <a:t>of infrastructure delivered </a:t>
            </a:r>
          </a:p>
        </p:txBody>
      </p:sp>
      <p:sp>
        <p:nvSpPr>
          <p:cNvPr id="135" name="Rectangle 134"/>
          <p:cNvSpPr/>
          <p:nvPr/>
        </p:nvSpPr>
        <p:spPr>
          <a:xfrm>
            <a:off x="2845034" y="1020245"/>
            <a:ext cx="1545943" cy="230832"/>
          </a:xfrm>
          <a:prstGeom prst="rect">
            <a:avLst/>
          </a:prstGeom>
        </p:spPr>
        <p:txBody>
          <a:bodyPr wrap="square">
            <a:spAutoFit/>
          </a:bodyPr>
          <a:lstStyle/>
          <a:p>
            <a:pPr lvl="0"/>
            <a:r>
              <a:rPr lang="en-AU" sz="900" b="1" dirty="0">
                <a:solidFill>
                  <a:schemeClr val="accent2"/>
                </a:solidFill>
              </a:rPr>
              <a:t>Continuing (15)</a:t>
            </a:r>
            <a:endParaRPr lang="en-AU" sz="900" b="1" dirty="0">
              <a:solidFill>
                <a:schemeClr val="accent2"/>
              </a:solidFill>
              <a:latin typeface="+mj-lt"/>
            </a:endParaRPr>
          </a:p>
        </p:txBody>
      </p:sp>
      <p:sp>
        <p:nvSpPr>
          <p:cNvPr id="85" name="Oval 306"/>
          <p:cNvSpPr>
            <a:spLocks noChangeAspect="1"/>
          </p:cNvSpPr>
          <p:nvPr/>
        </p:nvSpPr>
        <p:spPr>
          <a:xfrm>
            <a:off x="1686152" y="1856596"/>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92" name="Group 91"/>
          <p:cNvGrpSpPr>
            <a:grpSpLocks noChangeAspect="1"/>
          </p:cNvGrpSpPr>
          <p:nvPr/>
        </p:nvGrpSpPr>
        <p:grpSpPr>
          <a:xfrm>
            <a:off x="1666974" y="2633825"/>
            <a:ext cx="318858" cy="285722"/>
            <a:chOff x="3343061" y="6674708"/>
            <a:chExt cx="1098164" cy="1098164"/>
          </a:xfrm>
        </p:grpSpPr>
        <p:sp>
          <p:nvSpPr>
            <p:cNvPr id="113" name="Oval 112"/>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14" name="Rounded Rectangle 198"/>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7" name="Rectangle 6">
            <a:extLst>
              <a:ext uri="{FF2B5EF4-FFF2-40B4-BE49-F238E27FC236}">
                <a16:creationId xmlns:a16="http://schemas.microsoft.com/office/drawing/2014/main" id="{8111ED31-E62F-38C7-A703-BAA6314F7F07}"/>
              </a:ext>
            </a:extLst>
          </p:cNvPr>
          <p:cNvSpPr/>
          <p:nvPr/>
        </p:nvSpPr>
        <p:spPr>
          <a:xfrm>
            <a:off x="2971756" y="1190785"/>
            <a:ext cx="1311248" cy="230832"/>
          </a:xfrm>
          <a:prstGeom prst="rect">
            <a:avLst/>
          </a:prstGeom>
        </p:spPr>
        <p:txBody>
          <a:bodyPr wrap="square">
            <a:spAutoFit/>
          </a:bodyPr>
          <a:lstStyle/>
          <a:p>
            <a:pPr lvl="0"/>
            <a:r>
              <a:rPr lang="en-AU" sz="900" b="1" dirty="0">
                <a:solidFill>
                  <a:schemeClr val="accent5">
                    <a:lumMod val="75000"/>
                  </a:schemeClr>
                </a:solidFill>
              </a:rPr>
              <a:t>Completed (10)</a:t>
            </a:r>
            <a:endParaRPr lang="en-AU" sz="900" b="1" dirty="0">
              <a:solidFill>
                <a:schemeClr val="accent5">
                  <a:lumMod val="75000"/>
                </a:schemeClr>
              </a:solidFill>
              <a:latin typeface="+mj-lt"/>
            </a:endParaRPr>
          </a:p>
        </p:txBody>
      </p:sp>
      <p:sp>
        <p:nvSpPr>
          <p:cNvPr id="15" name="Rectangle 14">
            <a:extLst>
              <a:ext uri="{FF2B5EF4-FFF2-40B4-BE49-F238E27FC236}">
                <a16:creationId xmlns:a16="http://schemas.microsoft.com/office/drawing/2014/main" id="{C1CC1B4E-2374-E498-F063-63F75A74E9B6}"/>
              </a:ext>
            </a:extLst>
          </p:cNvPr>
          <p:cNvSpPr/>
          <p:nvPr/>
        </p:nvSpPr>
        <p:spPr>
          <a:xfrm>
            <a:off x="2930882" y="1494264"/>
            <a:ext cx="1311248" cy="230832"/>
          </a:xfrm>
          <a:prstGeom prst="rect">
            <a:avLst/>
          </a:prstGeom>
        </p:spPr>
        <p:txBody>
          <a:bodyPr wrap="square">
            <a:spAutoFit/>
          </a:bodyPr>
          <a:lstStyle/>
          <a:p>
            <a:pPr lvl="0"/>
            <a:r>
              <a:rPr lang="en-AU" sz="900" b="1" dirty="0">
                <a:solidFill>
                  <a:schemeClr val="accent4">
                    <a:lumMod val="60000"/>
                    <a:lumOff val="40000"/>
                  </a:schemeClr>
                </a:solidFill>
              </a:rPr>
              <a:t>Deferred (2)</a:t>
            </a:r>
            <a:endParaRPr lang="en-AU" sz="900" b="1" dirty="0">
              <a:solidFill>
                <a:schemeClr val="accent4">
                  <a:lumMod val="60000"/>
                  <a:lumOff val="40000"/>
                </a:schemeClr>
              </a:solidFill>
              <a:latin typeface="+mj-lt"/>
            </a:endParaRPr>
          </a:p>
        </p:txBody>
      </p:sp>
      <p:sp>
        <p:nvSpPr>
          <p:cNvPr id="17" name="Rectangle 16">
            <a:extLst>
              <a:ext uri="{FF2B5EF4-FFF2-40B4-BE49-F238E27FC236}">
                <a16:creationId xmlns:a16="http://schemas.microsoft.com/office/drawing/2014/main" id="{CBF7291B-C89E-ECD6-AA65-FB53A9F408A9}"/>
              </a:ext>
            </a:extLst>
          </p:cNvPr>
          <p:cNvSpPr/>
          <p:nvPr/>
        </p:nvSpPr>
        <p:spPr>
          <a:xfrm>
            <a:off x="3017327" y="4578672"/>
            <a:ext cx="1311248" cy="230832"/>
          </a:xfrm>
          <a:prstGeom prst="rect">
            <a:avLst/>
          </a:prstGeom>
        </p:spPr>
        <p:txBody>
          <a:bodyPr wrap="square">
            <a:spAutoFit/>
          </a:bodyPr>
          <a:lstStyle/>
          <a:p>
            <a:pPr lvl="0"/>
            <a:r>
              <a:rPr lang="en-AU" sz="900" b="1" dirty="0">
                <a:solidFill>
                  <a:schemeClr val="accent4">
                    <a:lumMod val="60000"/>
                    <a:lumOff val="40000"/>
                  </a:schemeClr>
                </a:solidFill>
              </a:rPr>
              <a:t>Deferred (1)</a:t>
            </a:r>
            <a:endParaRPr lang="en-AU" sz="900" b="1" dirty="0">
              <a:solidFill>
                <a:schemeClr val="accent4">
                  <a:lumMod val="60000"/>
                  <a:lumOff val="40000"/>
                </a:schemeClr>
              </a:solidFill>
              <a:latin typeface="+mj-lt"/>
            </a:endParaRPr>
          </a:p>
        </p:txBody>
      </p:sp>
      <p:grpSp>
        <p:nvGrpSpPr>
          <p:cNvPr id="22" name="Group 21">
            <a:extLst>
              <a:ext uri="{FF2B5EF4-FFF2-40B4-BE49-F238E27FC236}">
                <a16:creationId xmlns:a16="http://schemas.microsoft.com/office/drawing/2014/main" id="{8B260851-CC07-CF0A-F254-F7855BC36E49}"/>
              </a:ext>
            </a:extLst>
          </p:cNvPr>
          <p:cNvGrpSpPr>
            <a:grpSpLocks noChangeAspect="1"/>
          </p:cNvGrpSpPr>
          <p:nvPr/>
        </p:nvGrpSpPr>
        <p:grpSpPr>
          <a:xfrm>
            <a:off x="1685829" y="3424521"/>
            <a:ext cx="318858" cy="285722"/>
            <a:chOff x="3343061" y="6674708"/>
            <a:chExt cx="1098164" cy="1098164"/>
          </a:xfrm>
        </p:grpSpPr>
        <p:sp>
          <p:nvSpPr>
            <p:cNvPr id="23" name="Oval 22">
              <a:extLst>
                <a:ext uri="{FF2B5EF4-FFF2-40B4-BE49-F238E27FC236}">
                  <a16:creationId xmlns:a16="http://schemas.microsoft.com/office/drawing/2014/main" id="{D41FC295-60B7-622A-C89D-8943305EF7A5}"/>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4" name="Rounded Rectangle 198">
              <a:extLst>
                <a:ext uri="{FF2B5EF4-FFF2-40B4-BE49-F238E27FC236}">
                  <a16:creationId xmlns:a16="http://schemas.microsoft.com/office/drawing/2014/main" id="{0B3FACB6-8F82-A93C-19A2-C7A92625C8A2}"/>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3" name="Rectangle 2">
            <a:extLst>
              <a:ext uri="{FF2B5EF4-FFF2-40B4-BE49-F238E27FC236}">
                <a16:creationId xmlns:a16="http://schemas.microsoft.com/office/drawing/2014/main" id="{7E96983A-2670-BAB2-1976-4D699E5B8CE0}"/>
              </a:ext>
            </a:extLst>
          </p:cNvPr>
          <p:cNvSpPr/>
          <p:nvPr/>
        </p:nvSpPr>
        <p:spPr>
          <a:xfrm>
            <a:off x="2994915" y="2241921"/>
            <a:ext cx="1311248" cy="230832"/>
          </a:xfrm>
          <a:prstGeom prst="rect">
            <a:avLst/>
          </a:prstGeom>
        </p:spPr>
        <p:txBody>
          <a:bodyPr wrap="square">
            <a:spAutoFit/>
          </a:bodyPr>
          <a:lstStyle/>
          <a:p>
            <a:pPr lvl="0"/>
            <a:r>
              <a:rPr lang="en-AU" sz="900" b="1" dirty="0">
                <a:solidFill>
                  <a:schemeClr val="accent5">
                    <a:lumMod val="75000"/>
                  </a:schemeClr>
                </a:solidFill>
              </a:rPr>
              <a:t>Completed (3)</a:t>
            </a:r>
            <a:endParaRPr lang="en-AU" sz="900" b="1" dirty="0">
              <a:solidFill>
                <a:schemeClr val="accent5">
                  <a:lumMod val="75000"/>
                </a:schemeClr>
              </a:solidFill>
              <a:latin typeface="+mj-lt"/>
            </a:endParaRPr>
          </a:p>
        </p:txBody>
      </p:sp>
      <p:grpSp>
        <p:nvGrpSpPr>
          <p:cNvPr id="9" name="Group 8">
            <a:extLst>
              <a:ext uri="{FF2B5EF4-FFF2-40B4-BE49-F238E27FC236}">
                <a16:creationId xmlns:a16="http://schemas.microsoft.com/office/drawing/2014/main" id="{C9E636E4-EA85-DA4A-5AA8-780FE095C88C}"/>
              </a:ext>
            </a:extLst>
          </p:cNvPr>
          <p:cNvGrpSpPr>
            <a:grpSpLocks noChangeAspect="1"/>
          </p:cNvGrpSpPr>
          <p:nvPr/>
        </p:nvGrpSpPr>
        <p:grpSpPr>
          <a:xfrm>
            <a:off x="1652181" y="1122025"/>
            <a:ext cx="318858" cy="285722"/>
            <a:chOff x="3343061" y="6674708"/>
            <a:chExt cx="1098164" cy="1098164"/>
          </a:xfrm>
        </p:grpSpPr>
        <p:sp>
          <p:nvSpPr>
            <p:cNvPr id="10" name="Oval 9">
              <a:extLst>
                <a:ext uri="{FF2B5EF4-FFF2-40B4-BE49-F238E27FC236}">
                  <a16:creationId xmlns:a16="http://schemas.microsoft.com/office/drawing/2014/main" id="{80FDE26A-01E3-0915-DDA3-F25315F392B3}"/>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1" name="Rounded Rectangle 198">
              <a:extLst>
                <a:ext uri="{FF2B5EF4-FFF2-40B4-BE49-F238E27FC236}">
                  <a16:creationId xmlns:a16="http://schemas.microsoft.com/office/drawing/2014/main" id="{193E9FA5-547F-3D10-DFCB-9463CB20BCCF}"/>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12" name="Rectangle 11">
            <a:extLst>
              <a:ext uri="{FF2B5EF4-FFF2-40B4-BE49-F238E27FC236}">
                <a16:creationId xmlns:a16="http://schemas.microsoft.com/office/drawing/2014/main" id="{E43F6959-2016-3972-A4CD-45453645AE8D}"/>
              </a:ext>
            </a:extLst>
          </p:cNvPr>
          <p:cNvSpPr/>
          <p:nvPr/>
        </p:nvSpPr>
        <p:spPr>
          <a:xfrm>
            <a:off x="1357574" y="2150367"/>
            <a:ext cx="991372" cy="369332"/>
          </a:xfrm>
          <a:prstGeom prst="rect">
            <a:avLst/>
          </a:prstGeom>
        </p:spPr>
        <p:txBody>
          <a:bodyPr wrap="square">
            <a:spAutoFit/>
          </a:bodyPr>
          <a:lstStyle/>
          <a:p>
            <a:pPr lvl="0" algn="ctr"/>
            <a:r>
              <a:rPr lang="en-AU" sz="900" b="1" dirty="0">
                <a:solidFill>
                  <a:schemeClr val="accent4">
                    <a:lumMod val="60000"/>
                    <a:lumOff val="40000"/>
                  </a:schemeClr>
                </a:solidFill>
                <a:latin typeface="+mj-lt"/>
              </a:rPr>
              <a:t>0 of 4 Targets met or exceeded</a:t>
            </a:r>
          </a:p>
        </p:txBody>
      </p:sp>
      <p:sp>
        <p:nvSpPr>
          <p:cNvPr id="13" name="Rectangle 12">
            <a:extLst>
              <a:ext uri="{FF2B5EF4-FFF2-40B4-BE49-F238E27FC236}">
                <a16:creationId xmlns:a16="http://schemas.microsoft.com/office/drawing/2014/main" id="{4E81AE68-3285-C824-FD58-60A40D748B88}"/>
              </a:ext>
            </a:extLst>
          </p:cNvPr>
          <p:cNvSpPr/>
          <p:nvPr/>
        </p:nvSpPr>
        <p:spPr>
          <a:xfrm>
            <a:off x="1269801" y="2938290"/>
            <a:ext cx="1113203" cy="369332"/>
          </a:xfrm>
          <a:prstGeom prst="rect">
            <a:avLst/>
          </a:prstGeom>
        </p:spPr>
        <p:txBody>
          <a:bodyPr wrap="square">
            <a:spAutoFit/>
          </a:bodyPr>
          <a:lstStyle/>
          <a:p>
            <a:pPr lvl="0" algn="ctr"/>
            <a:r>
              <a:rPr lang="en-AU" sz="900" b="1" dirty="0">
                <a:solidFill>
                  <a:schemeClr val="accent5">
                    <a:lumMod val="75000"/>
                  </a:schemeClr>
                </a:solidFill>
                <a:latin typeface="+mj-lt"/>
              </a:rPr>
              <a:t>2 of 3 Targets met, N/A or exceeded</a:t>
            </a:r>
          </a:p>
        </p:txBody>
      </p:sp>
      <p:sp>
        <p:nvSpPr>
          <p:cNvPr id="18" name="Rectangle 17">
            <a:extLst>
              <a:ext uri="{FF2B5EF4-FFF2-40B4-BE49-F238E27FC236}">
                <a16:creationId xmlns:a16="http://schemas.microsoft.com/office/drawing/2014/main" id="{1C9B631F-3EC3-46EB-9134-B22701690A9D}"/>
              </a:ext>
            </a:extLst>
          </p:cNvPr>
          <p:cNvSpPr/>
          <p:nvPr/>
        </p:nvSpPr>
        <p:spPr>
          <a:xfrm>
            <a:off x="2821876" y="1633452"/>
            <a:ext cx="1311248" cy="230832"/>
          </a:xfrm>
          <a:prstGeom prst="rect">
            <a:avLst/>
          </a:prstGeom>
        </p:spPr>
        <p:txBody>
          <a:bodyPr wrap="square">
            <a:spAutoFit/>
          </a:bodyPr>
          <a:lstStyle/>
          <a:p>
            <a:pPr lvl="0"/>
            <a:r>
              <a:rPr lang="en-AU" sz="900" b="1" dirty="0">
                <a:solidFill>
                  <a:srgbClr val="9A0000"/>
                </a:solidFill>
              </a:rPr>
              <a:t>Cancelled (2)</a:t>
            </a:r>
            <a:endParaRPr lang="en-AU" sz="900" b="1" dirty="0">
              <a:solidFill>
                <a:srgbClr val="9A0000"/>
              </a:solidFill>
              <a:latin typeface="+mj-lt"/>
            </a:endParaRPr>
          </a:p>
        </p:txBody>
      </p:sp>
      <p:sp>
        <p:nvSpPr>
          <p:cNvPr id="25" name="Rectangle 24">
            <a:extLst>
              <a:ext uri="{FF2B5EF4-FFF2-40B4-BE49-F238E27FC236}">
                <a16:creationId xmlns:a16="http://schemas.microsoft.com/office/drawing/2014/main" id="{713ECC14-33F1-761C-0750-EF5091ED7992}"/>
              </a:ext>
            </a:extLst>
          </p:cNvPr>
          <p:cNvSpPr/>
          <p:nvPr/>
        </p:nvSpPr>
        <p:spPr>
          <a:xfrm>
            <a:off x="2979614" y="2955997"/>
            <a:ext cx="1311248" cy="230832"/>
          </a:xfrm>
          <a:prstGeom prst="rect">
            <a:avLst/>
          </a:prstGeom>
        </p:spPr>
        <p:txBody>
          <a:bodyPr wrap="square">
            <a:spAutoFit/>
          </a:bodyPr>
          <a:lstStyle/>
          <a:p>
            <a:pPr lvl="0"/>
            <a:r>
              <a:rPr lang="en-AU" sz="900" b="1" dirty="0">
                <a:solidFill>
                  <a:schemeClr val="accent5">
                    <a:lumMod val="75000"/>
                  </a:schemeClr>
                </a:solidFill>
              </a:rPr>
              <a:t>Completed (2)</a:t>
            </a:r>
            <a:endParaRPr lang="en-AU" sz="900" b="1" dirty="0">
              <a:solidFill>
                <a:schemeClr val="accent5">
                  <a:lumMod val="75000"/>
                </a:schemeClr>
              </a:solidFill>
              <a:latin typeface="+mj-lt"/>
            </a:endParaRPr>
          </a:p>
        </p:txBody>
      </p:sp>
      <p:grpSp>
        <p:nvGrpSpPr>
          <p:cNvPr id="26" name="Group 25">
            <a:extLst>
              <a:ext uri="{FF2B5EF4-FFF2-40B4-BE49-F238E27FC236}">
                <a16:creationId xmlns:a16="http://schemas.microsoft.com/office/drawing/2014/main" id="{248592A9-D572-5C25-5C84-D034D890110D}"/>
              </a:ext>
            </a:extLst>
          </p:cNvPr>
          <p:cNvGrpSpPr>
            <a:grpSpLocks noChangeAspect="1"/>
          </p:cNvGrpSpPr>
          <p:nvPr/>
        </p:nvGrpSpPr>
        <p:grpSpPr>
          <a:xfrm>
            <a:off x="1669543" y="4223545"/>
            <a:ext cx="318858" cy="285722"/>
            <a:chOff x="3343061" y="6674708"/>
            <a:chExt cx="1098164" cy="1098164"/>
          </a:xfrm>
        </p:grpSpPr>
        <p:sp>
          <p:nvSpPr>
            <p:cNvPr id="27" name="Oval 26">
              <a:extLst>
                <a:ext uri="{FF2B5EF4-FFF2-40B4-BE49-F238E27FC236}">
                  <a16:creationId xmlns:a16="http://schemas.microsoft.com/office/drawing/2014/main" id="{8740C109-FED2-CDD2-1E04-14B48E399DD8}"/>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8" name="Rounded Rectangle 198">
              <a:extLst>
                <a:ext uri="{FF2B5EF4-FFF2-40B4-BE49-F238E27FC236}">
                  <a16:creationId xmlns:a16="http://schemas.microsoft.com/office/drawing/2014/main" id="{B2B9BE18-2B58-24C1-A446-6BC58C1FBE2C}"/>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29" name="Rectangle 28">
            <a:extLst>
              <a:ext uri="{FF2B5EF4-FFF2-40B4-BE49-F238E27FC236}">
                <a16:creationId xmlns:a16="http://schemas.microsoft.com/office/drawing/2014/main" id="{38688F9D-CB9C-C4CE-C295-B408ED838DFC}"/>
              </a:ext>
            </a:extLst>
          </p:cNvPr>
          <p:cNvSpPr/>
          <p:nvPr/>
        </p:nvSpPr>
        <p:spPr>
          <a:xfrm>
            <a:off x="2973173" y="1869866"/>
            <a:ext cx="1545943" cy="230832"/>
          </a:xfrm>
          <a:prstGeom prst="rect">
            <a:avLst/>
          </a:prstGeom>
        </p:spPr>
        <p:txBody>
          <a:bodyPr wrap="square">
            <a:spAutoFit/>
          </a:bodyPr>
          <a:lstStyle/>
          <a:p>
            <a:pPr lvl="0"/>
            <a:r>
              <a:rPr lang="en-AU" sz="900" b="1" dirty="0">
                <a:solidFill>
                  <a:schemeClr val="accent2"/>
                </a:solidFill>
              </a:rPr>
              <a:t>Continuing (6)</a:t>
            </a:r>
            <a:endParaRPr lang="en-AU" sz="900" b="1" dirty="0">
              <a:solidFill>
                <a:schemeClr val="accent2"/>
              </a:solidFill>
              <a:latin typeface="+mj-lt"/>
            </a:endParaRPr>
          </a:p>
        </p:txBody>
      </p:sp>
      <p:sp>
        <p:nvSpPr>
          <p:cNvPr id="30" name="Rectangle 29">
            <a:extLst>
              <a:ext uri="{FF2B5EF4-FFF2-40B4-BE49-F238E27FC236}">
                <a16:creationId xmlns:a16="http://schemas.microsoft.com/office/drawing/2014/main" id="{8D5D8257-D282-0A85-4496-D84873F18625}"/>
              </a:ext>
            </a:extLst>
          </p:cNvPr>
          <p:cNvSpPr/>
          <p:nvPr/>
        </p:nvSpPr>
        <p:spPr>
          <a:xfrm>
            <a:off x="3059461" y="4198527"/>
            <a:ext cx="1545943" cy="230832"/>
          </a:xfrm>
          <a:prstGeom prst="rect">
            <a:avLst/>
          </a:prstGeom>
        </p:spPr>
        <p:txBody>
          <a:bodyPr wrap="square">
            <a:spAutoFit/>
          </a:bodyPr>
          <a:lstStyle/>
          <a:p>
            <a:pPr lvl="0"/>
            <a:r>
              <a:rPr lang="en-AU" sz="900" b="1" dirty="0">
                <a:solidFill>
                  <a:schemeClr val="accent2"/>
                </a:solidFill>
              </a:rPr>
              <a:t>Continuing (5)</a:t>
            </a:r>
            <a:endParaRPr lang="en-AU" sz="900" b="1" dirty="0">
              <a:solidFill>
                <a:schemeClr val="accent2"/>
              </a:solidFill>
              <a:latin typeface="+mj-lt"/>
            </a:endParaRPr>
          </a:p>
        </p:txBody>
      </p:sp>
      <p:sp>
        <p:nvSpPr>
          <p:cNvPr id="31" name="Rectangle 30">
            <a:extLst>
              <a:ext uri="{FF2B5EF4-FFF2-40B4-BE49-F238E27FC236}">
                <a16:creationId xmlns:a16="http://schemas.microsoft.com/office/drawing/2014/main" id="{4AF16C62-3C37-EEA6-1A3F-6CB521B99B2C}"/>
              </a:ext>
            </a:extLst>
          </p:cNvPr>
          <p:cNvSpPr/>
          <p:nvPr/>
        </p:nvSpPr>
        <p:spPr>
          <a:xfrm>
            <a:off x="2980589" y="3419795"/>
            <a:ext cx="1545943" cy="230832"/>
          </a:xfrm>
          <a:prstGeom prst="rect">
            <a:avLst/>
          </a:prstGeom>
        </p:spPr>
        <p:txBody>
          <a:bodyPr wrap="square">
            <a:spAutoFit/>
          </a:bodyPr>
          <a:lstStyle/>
          <a:p>
            <a:pPr lvl="0"/>
            <a:r>
              <a:rPr lang="en-AU" sz="900" b="1" dirty="0">
                <a:solidFill>
                  <a:schemeClr val="accent2"/>
                </a:solidFill>
              </a:rPr>
              <a:t>Continuing (4)</a:t>
            </a:r>
            <a:endParaRPr lang="en-AU" sz="900" b="1" dirty="0">
              <a:solidFill>
                <a:schemeClr val="accent2"/>
              </a:solidFill>
              <a:latin typeface="+mj-lt"/>
            </a:endParaRPr>
          </a:p>
        </p:txBody>
      </p:sp>
      <p:sp>
        <p:nvSpPr>
          <p:cNvPr id="32" name="Rectangle 31">
            <a:extLst>
              <a:ext uri="{FF2B5EF4-FFF2-40B4-BE49-F238E27FC236}">
                <a16:creationId xmlns:a16="http://schemas.microsoft.com/office/drawing/2014/main" id="{08FC7F50-00E9-36FF-3565-97B112E2648B}"/>
              </a:ext>
            </a:extLst>
          </p:cNvPr>
          <p:cNvSpPr/>
          <p:nvPr/>
        </p:nvSpPr>
        <p:spPr>
          <a:xfrm>
            <a:off x="3035818" y="3782445"/>
            <a:ext cx="1311248" cy="230832"/>
          </a:xfrm>
          <a:prstGeom prst="rect">
            <a:avLst/>
          </a:prstGeom>
        </p:spPr>
        <p:txBody>
          <a:bodyPr wrap="square">
            <a:spAutoFit/>
          </a:bodyPr>
          <a:lstStyle/>
          <a:p>
            <a:pPr lvl="0"/>
            <a:r>
              <a:rPr lang="en-AU" sz="900" b="1" dirty="0">
                <a:solidFill>
                  <a:schemeClr val="accent5">
                    <a:lumMod val="75000"/>
                  </a:schemeClr>
                </a:solidFill>
              </a:rPr>
              <a:t>Completed (3)</a:t>
            </a:r>
            <a:endParaRPr lang="en-AU" sz="900" b="1" dirty="0">
              <a:solidFill>
                <a:schemeClr val="accent5">
                  <a:lumMod val="75000"/>
                </a:schemeClr>
              </a:solidFill>
              <a:latin typeface="+mj-lt"/>
            </a:endParaRPr>
          </a:p>
        </p:txBody>
      </p:sp>
      <p:sp>
        <p:nvSpPr>
          <p:cNvPr id="4" name="TextBox 3">
            <a:extLst>
              <a:ext uri="{FF2B5EF4-FFF2-40B4-BE49-F238E27FC236}">
                <a16:creationId xmlns:a16="http://schemas.microsoft.com/office/drawing/2014/main" id="{A19F6D9F-5CD5-E7AF-798A-A7DFC4D8005B}"/>
              </a:ext>
            </a:extLst>
          </p:cNvPr>
          <p:cNvSpPr txBox="1"/>
          <p:nvPr/>
        </p:nvSpPr>
        <p:spPr>
          <a:xfrm>
            <a:off x="4002889" y="5138669"/>
            <a:ext cx="1802375" cy="276999"/>
          </a:xfrm>
          <a:prstGeom prst="rect">
            <a:avLst/>
          </a:prstGeom>
          <a:noFill/>
        </p:spPr>
        <p:txBody>
          <a:bodyPr wrap="square" rtlCol="0">
            <a:spAutoFit/>
          </a:bodyPr>
          <a:lstStyle/>
          <a:p>
            <a:r>
              <a:rPr lang="en-US" sz="1200" b="1" dirty="0">
                <a:solidFill>
                  <a:schemeClr val="accent1"/>
                </a:solidFill>
              </a:rPr>
              <a:t>Risk and Challenges</a:t>
            </a:r>
            <a:endParaRPr lang="en-AU" sz="1200" b="1" dirty="0">
              <a:solidFill>
                <a:schemeClr val="accent1"/>
              </a:solidFill>
            </a:endParaRPr>
          </a:p>
        </p:txBody>
      </p:sp>
      <p:sp>
        <p:nvSpPr>
          <p:cNvPr id="5" name="TextBox 4">
            <a:extLst>
              <a:ext uri="{FF2B5EF4-FFF2-40B4-BE49-F238E27FC236}">
                <a16:creationId xmlns:a16="http://schemas.microsoft.com/office/drawing/2014/main" id="{891D8BCA-8F4B-7E91-98EC-D4B305B09D32}"/>
              </a:ext>
            </a:extLst>
          </p:cNvPr>
          <p:cNvSpPr txBox="1"/>
          <p:nvPr/>
        </p:nvSpPr>
        <p:spPr>
          <a:xfrm>
            <a:off x="3830055" y="5356940"/>
            <a:ext cx="2714889" cy="2200602"/>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en-US" sz="1100" dirty="0"/>
              <a:t>Volunteering continues to be lower than pre-pandemic levels and follows the national trends</a:t>
            </a:r>
            <a:r>
              <a:rPr lang="en-US" sz="1100" dirty="0">
                <a:effectLst/>
              </a:rPr>
              <a:t>. We are anticipating levels to increase in the next financial year with the reopening of Fabrik Arts and Heritage Hub.</a:t>
            </a:r>
          </a:p>
          <a:p>
            <a:pPr marL="171450" indent="-171450">
              <a:spcAft>
                <a:spcPts val="600"/>
              </a:spcAft>
              <a:buFont typeface="Arial" panose="020B0604020202020204" pitchFamily="34" charset="0"/>
              <a:buChar char="•"/>
            </a:pPr>
            <a:r>
              <a:rPr lang="en-US" sz="1100" dirty="0">
                <a:solidFill>
                  <a:srgbClr val="292929"/>
                </a:solidFill>
              </a:rPr>
              <a:t>The transition to the new CRM system has meant that there are a few customer service measures that could not be produced this quarter, however will become available as the build and rollout continues into the next financial year.</a:t>
            </a:r>
          </a:p>
        </p:txBody>
      </p:sp>
    </p:spTree>
    <p:extLst>
      <p:ext uri="{BB962C8B-B14F-4D97-AF65-F5344CB8AC3E}">
        <p14:creationId xmlns:p14="http://schemas.microsoft.com/office/powerpoint/2010/main" val="691261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40" y="200472"/>
            <a:ext cx="2773388" cy="461665"/>
          </a:xfrm>
          <a:prstGeom prst="rect">
            <a:avLst/>
          </a:prstGeom>
          <a:noFill/>
        </p:spPr>
        <p:txBody>
          <a:bodyPr wrap="none" rtlCol="0">
            <a:spAutoFit/>
          </a:bodyPr>
          <a:lstStyle/>
          <a:p>
            <a:r>
              <a:rPr lang="en-US" sz="2400" b="1" dirty="0">
                <a:solidFill>
                  <a:schemeClr val="bg1"/>
                </a:solidFill>
              </a:rPr>
              <a:t>6. Savings Strategies</a:t>
            </a:r>
            <a:endParaRPr lang="en-AU" sz="2400" b="1" dirty="0">
              <a:solidFill>
                <a:schemeClr val="bg1"/>
              </a:solidFill>
            </a:endParaRPr>
          </a:p>
        </p:txBody>
      </p:sp>
      <p:graphicFrame>
        <p:nvGraphicFramePr>
          <p:cNvPr id="19" name="Table 19">
            <a:extLst>
              <a:ext uri="{FF2B5EF4-FFF2-40B4-BE49-F238E27FC236}">
                <a16:creationId xmlns:a16="http://schemas.microsoft.com/office/drawing/2014/main" id="{2C27759E-2CB4-1EED-1312-C74CF093B8F2}"/>
              </a:ext>
            </a:extLst>
          </p:cNvPr>
          <p:cNvGraphicFramePr>
            <a:graphicFrameLocks noGrp="1"/>
          </p:cNvGraphicFramePr>
          <p:nvPr>
            <p:extLst>
              <p:ext uri="{D42A27DB-BD31-4B8C-83A1-F6EECF244321}">
                <p14:modId xmlns:p14="http://schemas.microsoft.com/office/powerpoint/2010/main" val="1111995396"/>
              </p:ext>
            </p:extLst>
          </p:nvPr>
        </p:nvGraphicFramePr>
        <p:xfrm>
          <a:off x="142864" y="2072680"/>
          <a:ext cx="6552727" cy="7254768"/>
        </p:xfrm>
        <a:graphic>
          <a:graphicData uri="http://schemas.openxmlformats.org/drawingml/2006/table">
            <a:tbl>
              <a:tblPr firstRow="1" lastRow="1" bandRow="1">
                <a:tableStyleId>{5C22544A-7EE6-4342-B048-85BDC9FD1C3A}</a:tableStyleId>
              </a:tblPr>
              <a:tblGrid>
                <a:gridCol w="3672408">
                  <a:extLst>
                    <a:ext uri="{9D8B030D-6E8A-4147-A177-3AD203B41FA5}">
                      <a16:colId xmlns:a16="http://schemas.microsoft.com/office/drawing/2014/main" val="1380471465"/>
                    </a:ext>
                  </a:extLst>
                </a:gridCol>
                <a:gridCol w="1461265">
                  <a:extLst>
                    <a:ext uri="{9D8B030D-6E8A-4147-A177-3AD203B41FA5}">
                      <a16:colId xmlns:a16="http://schemas.microsoft.com/office/drawing/2014/main" val="926820142"/>
                    </a:ext>
                  </a:extLst>
                </a:gridCol>
                <a:gridCol w="698975">
                  <a:extLst>
                    <a:ext uri="{9D8B030D-6E8A-4147-A177-3AD203B41FA5}">
                      <a16:colId xmlns:a16="http://schemas.microsoft.com/office/drawing/2014/main" val="2087259631"/>
                    </a:ext>
                  </a:extLst>
                </a:gridCol>
                <a:gridCol w="720079">
                  <a:extLst>
                    <a:ext uri="{9D8B030D-6E8A-4147-A177-3AD203B41FA5}">
                      <a16:colId xmlns:a16="http://schemas.microsoft.com/office/drawing/2014/main" val="827269686"/>
                    </a:ext>
                  </a:extLst>
                </a:gridCol>
              </a:tblGrid>
              <a:tr h="327532">
                <a:tc>
                  <a:txBody>
                    <a:bodyPr/>
                    <a:lstStyle/>
                    <a:p>
                      <a:r>
                        <a:rPr lang="en-US" sz="1400" dirty="0"/>
                        <a:t>Administrative Savings Strategies</a:t>
                      </a:r>
                      <a:endParaRPr lang="en-AU" sz="1400" dirty="0"/>
                    </a:p>
                  </a:txBody>
                  <a:tcPr/>
                </a:tc>
                <a:tc>
                  <a:txBody>
                    <a:bodyPr/>
                    <a:lstStyle/>
                    <a:p>
                      <a:pPr lvl="0" algn="ctr"/>
                      <a:r>
                        <a:rPr lang="en-US" sz="1050" dirty="0"/>
                        <a:t>Status</a:t>
                      </a:r>
                      <a:endParaRPr lang="en-AU" sz="1050" dirty="0"/>
                    </a:p>
                  </a:txBody>
                  <a:tcPr anchor="ctr"/>
                </a:tc>
                <a:tc>
                  <a:txBody>
                    <a:bodyPr/>
                    <a:lstStyle/>
                    <a:p>
                      <a:pPr lvl="0" algn="ctr"/>
                      <a:r>
                        <a:rPr lang="en-US" sz="1050" dirty="0"/>
                        <a:t>Planned</a:t>
                      </a:r>
                      <a:endParaRPr lang="en-AU" sz="1050" dirty="0"/>
                    </a:p>
                  </a:txBody>
                  <a:tcPr anchor="ctr"/>
                </a:tc>
                <a:tc>
                  <a:txBody>
                    <a:bodyPr/>
                    <a:lstStyle/>
                    <a:p>
                      <a:pPr lvl="0" algn="ctr"/>
                      <a:r>
                        <a:rPr lang="en-US" sz="1050" dirty="0"/>
                        <a:t>Achieved</a:t>
                      </a:r>
                      <a:endParaRPr lang="en-AU" sz="1050" dirty="0"/>
                    </a:p>
                  </a:txBody>
                  <a:tcPr anchor="ctr"/>
                </a:tc>
                <a:extLst>
                  <a:ext uri="{0D108BD9-81ED-4DB2-BD59-A6C34878D82A}">
                    <a16:rowId xmlns:a16="http://schemas.microsoft.com/office/drawing/2014/main" val="3028310036"/>
                  </a:ext>
                </a:extLst>
              </a:tr>
              <a:tr h="360284">
                <a:tc>
                  <a:txBody>
                    <a:bodyPr/>
                    <a:lstStyle/>
                    <a:p>
                      <a:pPr algn="l" fontAlgn="b"/>
                      <a:r>
                        <a:rPr lang="en-AU" sz="1100" b="1" i="0" u="none" strike="noStrike" dirty="0">
                          <a:solidFill>
                            <a:srgbClr val="000000"/>
                          </a:solidFill>
                          <a:effectLst/>
                          <a:latin typeface="Calibri" panose="020F0502020204030204" pitchFamily="34" charset="0"/>
                        </a:rPr>
                        <a:t>Remove media monitoring</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$14,250 </a:t>
                      </a:r>
                    </a:p>
                  </a:txBody>
                  <a:tcPr marL="0" marR="45720" marT="0" marB="0" anchor="ctr"/>
                </a:tc>
                <a:tc>
                  <a:txBody>
                    <a:bodyPr/>
                    <a:lstStyle/>
                    <a:p>
                      <a:pPr algn="r" fontAlgn="b"/>
                      <a:r>
                        <a:rPr lang="en-US" sz="1100" b="1" i="0" u="none" strike="noStrike" dirty="0">
                          <a:solidFill>
                            <a:srgbClr val="000000"/>
                          </a:solidFill>
                          <a:effectLst/>
                          <a:latin typeface="Calibri" panose="020F0502020204030204" pitchFamily="34" charset="0"/>
                        </a:rPr>
                        <a:t>$0</a:t>
                      </a:r>
                      <a:endParaRPr lang="en-AU" sz="1100" b="1" i="0" u="none" strike="noStrike" dirty="0">
                        <a:solidFill>
                          <a:srgbClr val="000000"/>
                        </a:solidFill>
                        <a:effectLst/>
                        <a:latin typeface="Calibri" panose="020F0502020204030204" pitchFamily="34" charset="0"/>
                      </a:endParaRPr>
                    </a:p>
                  </a:txBody>
                  <a:tcPr marL="0" marR="45720" marT="0" marB="0" anchor="ctr"/>
                </a:tc>
                <a:extLst>
                  <a:ext uri="{0D108BD9-81ED-4DB2-BD59-A6C34878D82A}">
                    <a16:rowId xmlns:a16="http://schemas.microsoft.com/office/drawing/2014/main" val="4282170596"/>
                  </a:ext>
                </a:extLst>
              </a:tr>
              <a:tr h="204836">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The service has been continued for another year and funding options are being considered</a:t>
                      </a:r>
                      <a:endParaRPr lang="en-AU" sz="1100" b="0" i="0" u="none" strike="noStrike" dirty="0">
                        <a:solidFill>
                          <a:srgbClr val="000000"/>
                        </a:solidFill>
                        <a:effectLst/>
                        <a:latin typeface="Calibri" panose="020F0502020204030204" pitchFamily="34" charset="0"/>
                      </a:endParaRPr>
                    </a:p>
                  </a:txBody>
                  <a:tcPr marL="72000" marR="45720" marT="0" marB="0">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187114812"/>
                  </a:ext>
                </a:extLst>
              </a:tr>
              <a:tr h="180143">
                <a:tc>
                  <a:txBody>
                    <a:bodyPr/>
                    <a:lstStyle/>
                    <a:p>
                      <a:pPr algn="l" fontAlgn="b"/>
                      <a:r>
                        <a:rPr lang="en-AU" sz="1100" b="1" i="0" u="none" strike="noStrike" dirty="0">
                          <a:solidFill>
                            <a:srgbClr val="000000"/>
                          </a:solidFill>
                          <a:effectLst/>
                          <a:latin typeface="Calibri" panose="020F0502020204030204" pitchFamily="34" charset="0"/>
                        </a:rPr>
                        <a:t>Stop taking cash payments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$9,500 </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$9,500 </a:t>
                      </a:r>
                    </a:p>
                  </a:txBody>
                  <a:tcPr marL="0" marR="45720" marT="0" marB="0" anchor="ctr">
                    <a:solidFill>
                      <a:srgbClr val="E7EDEC"/>
                    </a:solidFill>
                  </a:tcPr>
                </a:tc>
                <a:extLst>
                  <a:ext uri="{0D108BD9-81ED-4DB2-BD59-A6C34878D82A}">
                    <a16:rowId xmlns:a16="http://schemas.microsoft.com/office/drawing/2014/main" val="4020037071"/>
                  </a:ext>
                </a:extLst>
              </a:tr>
              <a:tr h="540427">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Legal advice has highlighted complex challenges resulting in a pause on “ceasing cash payments”. However, savings have been achieved through implementation of other strategies in the library space resulting from the opening hours reduction.</a:t>
                      </a:r>
                      <a:endParaRPr lang="en-AU" sz="1100" b="0" i="0" u="none" strike="noStrike" dirty="0">
                        <a:solidFill>
                          <a:srgbClr val="000000"/>
                        </a:solidFill>
                        <a:effectLst/>
                        <a:latin typeface="Calibri" panose="020F0502020204030204" pitchFamily="34" charset="0"/>
                      </a:endParaRPr>
                    </a:p>
                  </a:txBody>
                  <a:tcPr marL="72000" marR="45720" marT="0" marB="0">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925610419"/>
                  </a:ext>
                </a:extLst>
              </a:tr>
              <a:tr h="180143">
                <a:tc>
                  <a:txBody>
                    <a:bodyPr/>
                    <a:lstStyle/>
                    <a:p>
                      <a:pPr algn="l" fontAlgn="b"/>
                      <a:r>
                        <a:rPr lang="en-US" sz="1100" b="1" i="0" u="none" strike="noStrike" dirty="0">
                          <a:solidFill>
                            <a:srgbClr val="000000"/>
                          </a:solidFill>
                          <a:effectLst/>
                          <a:latin typeface="Calibri" panose="020F0502020204030204" pitchFamily="34" charset="0"/>
                        </a:rPr>
                        <a:t>Remove community arts project money from budget</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a:t>
                      </a:r>
                      <a:r>
                        <a:rPr lang="en-AU" sz="1100" b="1" i="0" u="none" strike="noStrike" kern="1200" dirty="0">
                          <a:solidFill>
                            <a:srgbClr val="000000"/>
                          </a:solidFill>
                          <a:effectLst/>
                          <a:latin typeface="Calibri" panose="020F0502020204030204" pitchFamily="34" charset="0"/>
                          <a:ea typeface="+mn-ea"/>
                          <a:cs typeface="+mn-cs"/>
                        </a:rPr>
                        <a:t>5,300</a:t>
                      </a:r>
                      <a:r>
                        <a:rPr lang="en-AU" sz="1100" b="1" i="0" u="none" strike="noStrike" dirty="0">
                          <a:solidFill>
                            <a:srgbClr val="000000"/>
                          </a:solidFill>
                          <a:effectLst/>
                          <a:latin typeface="Calibri" panose="020F0502020204030204" pitchFamily="34" charset="0"/>
                        </a:rPr>
                        <a:t> </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$5,300 </a:t>
                      </a:r>
                    </a:p>
                  </a:txBody>
                  <a:tcPr marL="0" marR="45720" marT="0" marB="0" anchor="ctr"/>
                </a:tc>
                <a:extLst>
                  <a:ext uri="{0D108BD9-81ED-4DB2-BD59-A6C34878D82A}">
                    <a16:rowId xmlns:a16="http://schemas.microsoft.com/office/drawing/2014/main" val="2505804594"/>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The budget item for community arts was no longer required and has been removed</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07733227"/>
                  </a:ext>
                </a:extLst>
              </a:tr>
              <a:tr h="180143">
                <a:tc>
                  <a:txBody>
                    <a:bodyPr/>
                    <a:lstStyle/>
                    <a:p>
                      <a:pPr algn="l" fontAlgn="b"/>
                      <a:r>
                        <a:rPr lang="en-AU" sz="1100" b="1" i="0" u="none" strike="noStrike" dirty="0">
                          <a:solidFill>
                            <a:srgbClr val="000000"/>
                          </a:solidFill>
                          <a:effectLst/>
                          <a:latin typeface="Calibri" panose="020F0502020204030204" pitchFamily="34" charset="0"/>
                        </a:rPr>
                        <a:t>Maintenance fees – contractors / materials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0" marR="45720" marT="0" marB="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$5,000</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E7EDEC"/>
                    </a:solidFill>
                  </a:tcPr>
                </a:tc>
                <a:extLst>
                  <a:ext uri="{0D108BD9-81ED-4DB2-BD59-A6C34878D82A}">
                    <a16:rowId xmlns:a16="http://schemas.microsoft.com/office/drawing/2014/main" val="2763113088"/>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0" i="0" u="none" strike="noStrike" dirty="0">
                          <a:solidFill>
                            <a:srgbClr val="000000"/>
                          </a:solidFill>
                          <a:effectLst/>
                          <a:latin typeface="Calibri" panose="020F0502020204030204" pitchFamily="34" charset="0"/>
                        </a:rPr>
                        <a:t>Currently reviewing use of in-house staff for cemetery maintenance. Budget adjusted to accommodate.</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088898329"/>
                  </a:ext>
                </a:extLst>
              </a:tr>
              <a:tr h="180143">
                <a:tc>
                  <a:txBody>
                    <a:bodyPr/>
                    <a:lstStyle/>
                    <a:p>
                      <a:pPr algn="l" fontAlgn="b"/>
                      <a:r>
                        <a:rPr lang="en-US" sz="1100" b="1" i="0" u="none" strike="noStrike" dirty="0">
                          <a:solidFill>
                            <a:srgbClr val="000000"/>
                          </a:solidFill>
                          <a:effectLst/>
                          <a:latin typeface="Calibri" panose="020F0502020204030204" pitchFamily="34" charset="0"/>
                        </a:rPr>
                        <a:t>Remove automatic CPI increase on contract and materials</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$400,000 </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$400,000 </a:t>
                      </a:r>
                    </a:p>
                  </a:txBody>
                  <a:tcPr marL="0" marR="45720" marT="0" marB="0" anchor="ctr"/>
                </a:tc>
                <a:extLst>
                  <a:ext uri="{0D108BD9-81ED-4DB2-BD59-A6C34878D82A}">
                    <a16:rowId xmlns:a16="http://schemas.microsoft.com/office/drawing/2014/main" val="3350105187"/>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This has been fully implemented in the adopted budget and will be monitored through the year</a:t>
                      </a:r>
                    </a:p>
                  </a:txBody>
                  <a:tcPr marL="72000" marR="45720" marT="0" marB="0" anchor="ctr">
                    <a:solidFill>
                      <a:schemeClr val="bg1"/>
                    </a:solidFill>
                  </a:tcPr>
                </a:tc>
                <a:tc hMerge="1">
                  <a:txBody>
                    <a:bodyPr/>
                    <a:lstStyle/>
                    <a:p>
                      <a:pPr algn="ctr" fontAlgn="b"/>
                      <a:endParaRPr lang="en-AU" sz="1100" b="0" i="0" u="none" strike="noStrike">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771947881"/>
                  </a:ext>
                </a:extLst>
              </a:tr>
              <a:tr h="180143">
                <a:tc>
                  <a:txBody>
                    <a:bodyPr/>
                    <a:lstStyle/>
                    <a:p>
                      <a:pPr algn="l" fontAlgn="b"/>
                      <a:r>
                        <a:rPr lang="en-AU" sz="1100" b="1" i="0" u="none" strike="noStrike" dirty="0">
                          <a:solidFill>
                            <a:srgbClr val="000000"/>
                          </a:solidFill>
                          <a:effectLst/>
                          <a:latin typeface="Calibri" panose="020F0502020204030204" pitchFamily="34" charset="0"/>
                        </a:rPr>
                        <a:t>Appliance replacement - all facilities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0" marR="45720" marT="0" marB="0" anchor="ctr">
                    <a:solidFill>
                      <a:srgbClr val="E7EDEC"/>
                    </a:solidFill>
                  </a:tcPr>
                </a:tc>
                <a:extLst>
                  <a:ext uri="{0D108BD9-81ED-4DB2-BD59-A6C34878D82A}">
                    <a16:rowId xmlns:a16="http://schemas.microsoft.com/office/drawing/2014/main" val="4020624230"/>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0" i="0" u="none" strike="noStrike" dirty="0">
                          <a:solidFill>
                            <a:srgbClr val="000000"/>
                          </a:solidFill>
                          <a:effectLst/>
                          <a:latin typeface="Calibri" panose="020F0502020204030204" pitchFamily="34" charset="0"/>
                        </a:rPr>
                        <a:t>Annual budget for appliance replacement reduced from $30k to $20k and will be monitored through the year</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41298581"/>
                  </a:ext>
                </a:extLst>
              </a:tr>
              <a:tr h="285657">
                <a:tc>
                  <a:txBody>
                    <a:bodyPr/>
                    <a:lstStyle/>
                    <a:p>
                      <a:pPr algn="l" fontAlgn="b"/>
                      <a:r>
                        <a:rPr lang="en-AU" sz="1100" b="1" i="0" u="none" strike="noStrike" dirty="0">
                          <a:solidFill>
                            <a:srgbClr val="000000"/>
                          </a:solidFill>
                          <a:effectLst/>
                          <a:latin typeface="Calibri" panose="020F0502020204030204" pitchFamily="34" charset="0"/>
                        </a:rPr>
                        <a:t>Cleaning contract - reduce frequency</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$33,000 </a:t>
                      </a:r>
                    </a:p>
                  </a:txBody>
                  <a:tcPr marL="0" marR="45720" marT="0" marB="0" anchor="ctr"/>
                </a:tc>
                <a:tc>
                  <a:txBody>
                    <a:bodyPr/>
                    <a:lstStyle/>
                    <a:p>
                      <a:pPr algn="r" fontAlgn="b"/>
                      <a:r>
                        <a:rPr lang="en-US" sz="1100" b="1" i="0" u="none" strike="noStrike" dirty="0">
                          <a:solidFill>
                            <a:srgbClr val="000000"/>
                          </a:solidFill>
                          <a:effectLst/>
                          <a:latin typeface="Calibri" panose="020F0502020204030204" pitchFamily="34" charset="0"/>
                        </a:rPr>
                        <a:t>$20,000</a:t>
                      </a:r>
                      <a:endParaRPr lang="en-AU" sz="1100" b="1" i="0" u="none" strike="noStrike" dirty="0">
                        <a:solidFill>
                          <a:srgbClr val="000000"/>
                        </a:solidFill>
                        <a:effectLst/>
                        <a:latin typeface="Calibri" panose="020F0502020204030204" pitchFamily="34" charset="0"/>
                      </a:endParaRPr>
                    </a:p>
                  </a:txBody>
                  <a:tcPr marL="0" marR="45720" marT="0" marB="0" anchor="ctr"/>
                </a:tc>
                <a:extLst>
                  <a:ext uri="{0D108BD9-81ED-4DB2-BD59-A6C34878D82A}">
                    <a16:rowId xmlns:a16="http://schemas.microsoft.com/office/drawing/2014/main" val="1532790567"/>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Negotiations on cleaning contract have resulted in $20k savings. No further cleaning savings will be possible.</a:t>
                      </a:r>
                      <a:endParaRPr lang="en-AU" sz="1100" b="0" i="0" u="none" strike="noStrike" dirty="0">
                        <a:solidFill>
                          <a:srgbClr val="000000"/>
                        </a:solidFill>
                        <a:effectLst/>
                        <a:latin typeface="Calibri" panose="020F0502020204030204" pitchFamily="34" charset="0"/>
                      </a:endParaRP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75539642"/>
                  </a:ext>
                </a:extLst>
              </a:tr>
              <a:tr h="180143">
                <a:tc>
                  <a:txBody>
                    <a:bodyPr/>
                    <a:lstStyle/>
                    <a:p>
                      <a:pPr algn="l" fontAlgn="b"/>
                      <a:r>
                        <a:rPr lang="en-US" sz="1100" b="1" i="0" u="none" strike="noStrike" dirty="0">
                          <a:solidFill>
                            <a:srgbClr val="000000"/>
                          </a:solidFill>
                          <a:effectLst/>
                          <a:latin typeface="Calibri" panose="020F0502020204030204" pitchFamily="34" charset="0"/>
                        </a:rPr>
                        <a:t>Reduce no of multifunction devices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$12,000 </a:t>
                      </a:r>
                    </a:p>
                  </a:txBody>
                  <a:tcPr marL="0" marR="45720" marT="0" marB="0" anchor="ctr">
                    <a:solidFill>
                      <a:srgbClr val="E7EDEC"/>
                    </a:solidFill>
                  </a:tcPr>
                </a:tc>
                <a:tc>
                  <a:txBody>
                    <a:bodyPr/>
                    <a:lstStyle/>
                    <a:p>
                      <a:pPr algn="r" fontAlgn="b"/>
                      <a:r>
                        <a:rPr lang="en-US" sz="1100" b="1" i="0" u="none" strike="noStrike" kern="1200" dirty="0">
                          <a:solidFill>
                            <a:srgbClr val="000000"/>
                          </a:solidFill>
                          <a:effectLst/>
                          <a:latin typeface="Calibri" panose="020F0502020204030204" pitchFamily="34" charset="0"/>
                          <a:ea typeface="+mn-ea"/>
                          <a:cs typeface="+mn-cs"/>
                        </a:rPr>
                        <a:t>$12,000</a:t>
                      </a:r>
                      <a:endParaRPr lang="en-AU" sz="1100" b="1" i="0" u="none" strike="noStrike" kern="1200" dirty="0">
                        <a:solidFill>
                          <a:srgbClr val="000000"/>
                        </a:solidFill>
                        <a:effectLst/>
                        <a:latin typeface="Calibri" panose="020F0502020204030204" pitchFamily="34" charset="0"/>
                        <a:ea typeface="+mn-ea"/>
                        <a:cs typeface="+mn-cs"/>
                      </a:endParaRPr>
                    </a:p>
                  </a:txBody>
                  <a:tcPr marL="0" marR="45720" marT="0" marB="0" anchor="ctr">
                    <a:solidFill>
                      <a:srgbClr val="E7EDEC"/>
                    </a:solidFill>
                  </a:tcPr>
                </a:tc>
                <a:extLst>
                  <a:ext uri="{0D108BD9-81ED-4DB2-BD59-A6C34878D82A}">
                    <a16:rowId xmlns:a16="http://schemas.microsoft.com/office/drawing/2014/main" val="121484948"/>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Scoping commenced to reduce the number of devices from 18 down to 8.</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91189541"/>
                  </a:ext>
                </a:extLst>
              </a:tr>
              <a:tr h="180143">
                <a:tc>
                  <a:txBody>
                    <a:bodyPr/>
                    <a:lstStyle/>
                    <a:p>
                      <a:pPr algn="l" fontAlgn="b"/>
                      <a:r>
                        <a:rPr lang="en-AU" sz="1100" b="1" i="0" u="none" strike="noStrike" dirty="0">
                          <a:solidFill>
                            <a:srgbClr val="000000"/>
                          </a:solidFill>
                          <a:effectLst/>
                          <a:latin typeface="Calibri" panose="020F0502020204030204" pitchFamily="34" charset="0"/>
                        </a:rPr>
                        <a:t>Reduce public access computers</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0" marR="45720" marT="0" marB="0" anchor="ctr"/>
                </a:tc>
                <a:tc>
                  <a:txBody>
                    <a:bodyPr/>
                    <a:lstStyle/>
                    <a:p>
                      <a:pPr algn="r" fontAlgn="b"/>
                      <a:r>
                        <a:rPr lang="en-US" sz="1100" b="1" i="0" u="none" strike="noStrike" dirty="0">
                          <a:solidFill>
                            <a:srgbClr val="000000"/>
                          </a:solidFill>
                          <a:effectLst/>
                          <a:latin typeface="Calibri" panose="020F0502020204030204" pitchFamily="34" charset="0"/>
                        </a:rPr>
                        <a:t>$10,000</a:t>
                      </a:r>
                      <a:endParaRPr lang="en-AU" sz="1100" b="1" i="0" u="none" strike="noStrike" dirty="0">
                        <a:solidFill>
                          <a:srgbClr val="000000"/>
                        </a:solidFill>
                        <a:effectLst/>
                        <a:latin typeface="Calibri" panose="020F0502020204030204" pitchFamily="34" charset="0"/>
                      </a:endParaRPr>
                    </a:p>
                  </a:txBody>
                  <a:tcPr marL="0" marR="45720" marT="0" marB="0" anchor="ctr"/>
                </a:tc>
                <a:extLst>
                  <a:ext uri="{0D108BD9-81ED-4DB2-BD59-A6C34878D82A}">
                    <a16:rowId xmlns:a16="http://schemas.microsoft.com/office/drawing/2014/main" val="496555638"/>
                  </a:ext>
                </a:extLst>
              </a:tr>
              <a:tr h="360284">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AU" sz="1100" b="0" i="0" u="none" strike="noStrike" dirty="0">
                          <a:solidFill>
                            <a:srgbClr val="000000"/>
                          </a:solidFill>
                          <a:effectLst/>
                          <a:latin typeface="Calibri" panose="020F0502020204030204" pitchFamily="34" charset="0"/>
                        </a:rPr>
                        <a:t>Scoping commenced on renewal program to reduce number of computers and move to a ticketed/booking system for use of remaining computers.</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986427258"/>
                  </a:ext>
                </a:extLst>
              </a:tr>
              <a:tr h="180143">
                <a:tc>
                  <a:txBody>
                    <a:bodyPr/>
                    <a:lstStyle/>
                    <a:p>
                      <a:pPr algn="l" fontAlgn="b"/>
                      <a:r>
                        <a:rPr lang="en-US" sz="1100" b="1" i="0" u="none" strike="noStrike" dirty="0">
                          <a:solidFill>
                            <a:srgbClr val="000000"/>
                          </a:solidFill>
                          <a:effectLst/>
                          <a:latin typeface="Calibri" panose="020F0502020204030204" pitchFamily="34" charset="0"/>
                        </a:rPr>
                        <a:t>Remove mobile data from laptops and tablets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0" marR="45720" marT="0" marB="0" anchor="ctr">
                    <a:solidFill>
                      <a:srgbClr val="E7EDEC"/>
                    </a:solidFill>
                  </a:tcPr>
                </a:tc>
                <a:extLst>
                  <a:ext uri="{0D108BD9-81ED-4DB2-BD59-A6C34878D82A}">
                    <a16:rowId xmlns:a16="http://schemas.microsoft.com/office/drawing/2014/main" val="721900900"/>
                  </a:ext>
                </a:extLst>
              </a:tr>
              <a:tr h="360284">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Mobile data services have been cancelled and staff advised of alternative Wi-Fi solutions if internet required outside of the office.</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164422898"/>
                  </a:ext>
                </a:extLst>
              </a:tr>
              <a:tr h="180143">
                <a:tc>
                  <a:txBody>
                    <a:bodyPr/>
                    <a:lstStyle/>
                    <a:p>
                      <a:pPr algn="l" fontAlgn="b"/>
                      <a:r>
                        <a:rPr lang="en-US" sz="1100" b="1" i="0" u="none" strike="noStrike" dirty="0">
                          <a:solidFill>
                            <a:srgbClr val="000000"/>
                          </a:solidFill>
                          <a:effectLst/>
                          <a:latin typeface="Calibri" panose="020F0502020204030204" pitchFamily="34" charset="0"/>
                        </a:rPr>
                        <a:t>Reduce People &amp; Culture budget allocation for legal fees</a:t>
                      </a:r>
                    </a:p>
                  </a:txBody>
                  <a:tcPr marL="72000" marR="45720" marT="0"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$15,000 </a:t>
                      </a:r>
                    </a:p>
                  </a:txBody>
                  <a:tcPr marL="0" marR="45720" marT="0" marB="0" anchor="ctr"/>
                </a:tc>
                <a:tc>
                  <a:txBody>
                    <a:bodyPr/>
                    <a:lstStyle/>
                    <a:p>
                      <a:pPr algn="r" fontAlgn="b"/>
                      <a:r>
                        <a:rPr lang="en-AU" sz="1100" b="1" i="0" u="none" strike="noStrike" dirty="0">
                          <a:solidFill>
                            <a:srgbClr val="000000"/>
                          </a:solidFill>
                          <a:effectLst/>
                          <a:latin typeface="Calibri" panose="020F0502020204030204" pitchFamily="34" charset="0"/>
                        </a:rPr>
                        <a:t>$15,000 </a:t>
                      </a:r>
                    </a:p>
                  </a:txBody>
                  <a:tcPr marL="0" marR="45720" marT="0" marB="0" anchor="ctr"/>
                </a:tc>
                <a:extLst>
                  <a:ext uri="{0D108BD9-81ED-4DB2-BD59-A6C34878D82A}">
                    <a16:rowId xmlns:a16="http://schemas.microsoft.com/office/drawing/2014/main" val="2310930317"/>
                  </a:ext>
                </a:extLst>
              </a:tr>
              <a:tr h="180143">
                <a:tc gridSpan="4">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en-US" sz="1100" b="0" i="0" u="none" strike="noStrike" dirty="0">
                          <a:solidFill>
                            <a:srgbClr val="000000"/>
                          </a:solidFill>
                          <a:effectLst/>
                          <a:latin typeface="Calibri" panose="020F0502020204030204" pitchFamily="34" charset="0"/>
                        </a:rPr>
                        <a:t>Budget allocation was reduced and will be monitored throughout the year</a:t>
                      </a:r>
                    </a:p>
                  </a:txBody>
                  <a:tcPr marL="72000" marR="45720" marT="0"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9525" marR="9525" marT="9525" marB="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013775273"/>
                  </a:ext>
                </a:extLst>
              </a:tr>
              <a:tr h="180143">
                <a:tc>
                  <a:txBody>
                    <a:bodyPr/>
                    <a:lstStyle/>
                    <a:p>
                      <a:pPr algn="l" fontAlgn="b"/>
                      <a:r>
                        <a:rPr lang="en-US" sz="1100" b="1" i="0" u="none" strike="noStrike" dirty="0">
                          <a:solidFill>
                            <a:srgbClr val="000000"/>
                          </a:solidFill>
                          <a:effectLst/>
                          <a:latin typeface="Calibri" panose="020F0502020204030204" pitchFamily="34" charset="0"/>
                        </a:rPr>
                        <a:t>Salary Savings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$200,000</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$200,000</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E7EDEC"/>
                    </a:solidFill>
                  </a:tcPr>
                </a:tc>
                <a:extLst>
                  <a:ext uri="{0D108BD9-81ED-4DB2-BD59-A6C34878D82A}">
                    <a16:rowId xmlns:a16="http://schemas.microsoft.com/office/drawing/2014/main" val="598022061"/>
                  </a:ext>
                </a:extLst>
              </a:tr>
              <a:tr h="252562">
                <a:tc>
                  <a:txBody>
                    <a:bodyPr/>
                    <a:lstStyle/>
                    <a:p>
                      <a:pPr algn="l" fontAlgn="b"/>
                      <a:r>
                        <a:rPr lang="en-US" sz="1100" b="1" i="0" u="none" strike="noStrike" dirty="0">
                          <a:solidFill>
                            <a:srgbClr val="000000"/>
                          </a:solidFill>
                          <a:effectLst/>
                          <a:latin typeface="Calibri" panose="020F0502020204030204" pitchFamily="34" charset="0"/>
                        </a:rPr>
                        <a:t>Conduct workshops with clubs using internal resources</a:t>
                      </a:r>
                    </a:p>
                  </a:txBody>
                  <a:tcPr marL="72000" marR="45720" marT="0"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0" marR="45720" marT="0" marB="0" anchor="ctr">
                    <a:solidFill>
                      <a:srgbClr val="CBD9D6"/>
                    </a:solidFill>
                  </a:tcPr>
                </a:tc>
                <a:tc>
                  <a:txBody>
                    <a:bodyPr/>
                    <a:lstStyle/>
                    <a:p>
                      <a:pPr algn="r" fontAlgn="b"/>
                      <a:r>
                        <a:rPr lang="en-US" sz="1100" b="1" i="0" u="none" strike="noStrike" dirty="0">
                          <a:solidFill>
                            <a:srgbClr val="000000"/>
                          </a:solidFill>
                          <a:effectLst/>
                          <a:latin typeface="Calibri" panose="020F0502020204030204" pitchFamily="34" charset="0"/>
                        </a:rPr>
                        <a:t>$5,000</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CBD9D6"/>
                    </a:solidFill>
                  </a:tcPr>
                </a:tc>
                <a:extLst>
                  <a:ext uri="{0D108BD9-81ED-4DB2-BD59-A6C34878D82A}">
                    <a16:rowId xmlns:a16="http://schemas.microsoft.com/office/drawing/2014/main" val="361953255"/>
                  </a:ext>
                </a:extLst>
              </a:tr>
              <a:tr h="346360">
                <a:tc>
                  <a:txBody>
                    <a:bodyPr/>
                    <a:lstStyle/>
                    <a:p>
                      <a:pPr algn="l" fontAlgn="b"/>
                      <a:r>
                        <a:rPr lang="en-US" sz="1100" b="1" i="0" u="none" strike="noStrike" dirty="0">
                          <a:solidFill>
                            <a:srgbClr val="000000"/>
                          </a:solidFill>
                          <a:effectLst/>
                          <a:latin typeface="Calibri" panose="020F0502020204030204" pitchFamily="34" charset="0"/>
                        </a:rPr>
                        <a:t>Public Notification signage install and removal using internal resources</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0" marR="45720" marT="0" marB="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$14,518</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E7EDEC"/>
                    </a:solidFill>
                  </a:tcPr>
                </a:tc>
                <a:extLst>
                  <a:ext uri="{0D108BD9-81ED-4DB2-BD59-A6C34878D82A}">
                    <a16:rowId xmlns:a16="http://schemas.microsoft.com/office/drawing/2014/main" val="1294761873"/>
                  </a:ext>
                </a:extLst>
              </a:tr>
              <a:tr h="173180">
                <a:tc gridSpan="4">
                  <a:txBody>
                    <a:bodyPr/>
                    <a:lstStyle/>
                    <a:p>
                      <a:pPr algn="l" fontAlgn="b"/>
                      <a:r>
                        <a:rPr lang="en-US" sz="1100" b="0" i="0" u="none" strike="noStrike" dirty="0">
                          <a:solidFill>
                            <a:srgbClr val="000000"/>
                          </a:solidFill>
                          <a:effectLst/>
                          <a:latin typeface="Calibri" panose="020F0502020204030204" pitchFamily="34" charset="0"/>
                        </a:rPr>
                        <a:t>The Savings Target was less than estimated due to an amendment to the Planning and Design Code that occurred, excluding signage requirements in the Productive Rural Landscape Zone.</a:t>
                      </a:r>
                    </a:p>
                  </a:txBody>
                  <a:tcPr marL="72000" marR="45720" marT="0" marB="0" anchor="ctr">
                    <a:solidFill>
                      <a:schemeClr val="bg1"/>
                    </a:solid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0" marR="45720" marT="0" marB="0" anchor="ctr">
                    <a:solidFill>
                      <a:schemeClr val="bg1"/>
                    </a:solidFill>
                  </a:tcPr>
                </a:tc>
                <a:tc hMerge="1">
                  <a:txBody>
                    <a:bodyPr/>
                    <a:lstStyle/>
                    <a:p>
                      <a:pPr algn="r" fontAlgn="b"/>
                      <a:endParaRPr lang="en-AU" sz="1100" b="1" i="0" u="none" strike="noStrike" dirty="0">
                        <a:solidFill>
                          <a:srgbClr val="000000"/>
                        </a:solidFill>
                        <a:effectLst/>
                        <a:latin typeface="Calibri" panose="020F0502020204030204" pitchFamily="34" charset="0"/>
                      </a:endParaRPr>
                    </a:p>
                  </a:txBody>
                  <a:tcPr marL="0" marR="45720" marT="0" marB="0" anchor="ctr">
                    <a:solidFill>
                      <a:schemeClr val="bg1"/>
                    </a:solidFill>
                  </a:tcPr>
                </a:tc>
                <a:tc hMerge="1">
                  <a:txBody>
                    <a:bodyPr/>
                    <a:lstStyle/>
                    <a:p>
                      <a:pPr algn="r" fontAlgn="b"/>
                      <a:endParaRPr lang="en-AU" sz="1100" b="1" i="0" u="none" strike="noStrike" dirty="0">
                        <a:solidFill>
                          <a:srgbClr val="000000"/>
                        </a:solidFill>
                        <a:effectLst/>
                        <a:latin typeface="Calibri" panose="020F0502020204030204" pitchFamily="34" charset="0"/>
                      </a:endParaRPr>
                    </a:p>
                  </a:txBody>
                  <a:tcPr marL="0" marR="45720" marT="0" marB="0" anchor="ctr">
                    <a:solidFill>
                      <a:schemeClr val="bg1"/>
                    </a:solidFill>
                  </a:tcPr>
                </a:tc>
                <a:extLst>
                  <a:ext uri="{0D108BD9-81ED-4DB2-BD59-A6C34878D82A}">
                    <a16:rowId xmlns:a16="http://schemas.microsoft.com/office/drawing/2014/main" val="3765193846"/>
                  </a:ext>
                </a:extLst>
              </a:tr>
              <a:tr h="180143">
                <a:tc>
                  <a:txBody>
                    <a:bodyPr/>
                    <a:lstStyle/>
                    <a:p>
                      <a:pPr algn="l" fontAlgn="b"/>
                      <a:r>
                        <a:rPr lang="en-AU" sz="1100" b="1" i="0" u="none" strike="noStrike" dirty="0">
                          <a:solidFill>
                            <a:srgbClr val="000000"/>
                          </a:solidFill>
                          <a:effectLst/>
                          <a:latin typeface="Calibri" panose="020F0502020204030204" pitchFamily="34" charset="0"/>
                        </a:rPr>
                        <a:t>Cease cadet engineer program</a:t>
                      </a:r>
                    </a:p>
                  </a:txBody>
                  <a:tcPr marL="72000" marR="45720" marT="0"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$12,000 </a:t>
                      </a:r>
                    </a:p>
                  </a:txBody>
                  <a:tcPr marL="0" marR="45720" marT="0" marB="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$12,000 </a:t>
                      </a:r>
                    </a:p>
                  </a:txBody>
                  <a:tcPr marL="0" marR="45720" marT="0" marB="0" anchor="ctr">
                    <a:solidFill>
                      <a:srgbClr val="CBD9D6"/>
                    </a:solidFill>
                  </a:tcPr>
                </a:tc>
                <a:extLst>
                  <a:ext uri="{0D108BD9-81ED-4DB2-BD59-A6C34878D82A}">
                    <a16:rowId xmlns:a16="http://schemas.microsoft.com/office/drawing/2014/main" val="110326925"/>
                  </a:ext>
                </a:extLst>
              </a:tr>
              <a:tr h="180143">
                <a:tc>
                  <a:txBody>
                    <a:bodyPr/>
                    <a:lstStyle/>
                    <a:p>
                      <a:pPr algn="l" fontAlgn="b"/>
                      <a:r>
                        <a:rPr lang="en-AU" sz="1100" b="1" i="0" u="none" strike="noStrike" dirty="0" err="1">
                          <a:solidFill>
                            <a:srgbClr val="000000"/>
                          </a:solidFill>
                          <a:effectLst/>
                          <a:latin typeface="Calibri" panose="020F0502020204030204" pitchFamily="34" charset="0"/>
                        </a:rPr>
                        <a:t>Arboculture</a:t>
                      </a:r>
                      <a:r>
                        <a:rPr lang="en-AU" sz="1100" b="1" i="0" u="none" strike="noStrike" dirty="0">
                          <a:solidFill>
                            <a:srgbClr val="000000"/>
                          </a:solidFill>
                          <a:effectLst/>
                          <a:latin typeface="Calibri" panose="020F0502020204030204" pitchFamily="34" charset="0"/>
                        </a:rPr>
                        <a:t> Consultancy</a:t>
                      </a:r>
                    </a:p>
                  </a:txBody>
                  <a:tcPr marL="72000" marR="45720" marT="0"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0" marR="45720" marT="0" marB="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0" marR="45720" marT="0" marB="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$5,000</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E7EDEC"/>
                    </a:solidFill>
                  </a:tcPr>
                </a:tc>
                <a:extLst>
                  <a:ext uri="{0D108BD9-81ED-4DB2-BD59-A6C34878D82A}">
                    <a16:rowId xmlns:a16="http://schemas.microsoft.com/office/drawing/2014/main" val="1206122366"/>
                  </a:ext>
                </a:extLst>
              </a:tr>
              <a:tr h="180143">
                <a:tc>
                  <a:txBody>
                    <a:bodyPr/>
                    <a:lstStyle/>
                    <a:p>
                      <a:pPr algn="l" fontAlgn="b"/>
                      <a:r>
                        <a:rPr lang="en-US" sz="1100" b="1" i="0" u="none" strike="noStrike" dirty="0">
                          <a:solidFill>
                            <a:srgbClr val="000000"/>
                          </a:solidFill>
                          <a:effectLst/>
                          <a:latin typeface="Calibri" panose="020F0502020204030204" pitchFamily="34" charset="0"/>
                        </a:rPr>
                        <a:t>Data management of utilities and scope 3 components</a:t>
                      </a:r>
                    </a:p>
                  </a:txBody>
                  <a:tcPr marL="72000" marR="45720" marT="0" marB="0" anchor="ctr">
                    <a:solidFill>
                      <a:srgbClr val="CBD9D6"/>
                    </a:solidFill>
                  </a:tcPr>
                </a:tc>
                <a:tc>
                  <a:txBody>
                    <a:bodyPr/>
                    <a:lstStyle/>
                    <a:p>
                      <a:pPr algn="ctr" fontAlgn="b"/>
                      <a:r>
                        <a:rPr lang="en-US" sz="1100" b="1" i="0" u="none" strike="noStrike" dirty="0">
                          <a:solidFill>
                            <a:srgbClr val="000000"/>
                          </a:solidFill>
                          <a:effectLst/>
                          <a:latin typeface="Calibri" panose="020F0502020204030204" pitchFamily="34" charset="0"/>
                        </a:rPr>
                        <a:t>C</a:t>
                      </a:r>
                      <a:r>
                        <a:rPr lang="en-AU" sz="1100" b="1" i="0" u="none" strike="noStrike" dirty="0" err="1">
                          <a:solidFill>
                            <a:srgbClr val="000000"/>
                          </a:solidFill>
                          <a:effectLst/>
                          <a:latin typeface="Calibri" panose="020F0502020204030204" pitchFamily="34" charset="0"/>
                        </a:rPr>
                        <a:t>ompleted</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$16,000 </a:t>
                      </a:r>
                    </a:p>
                  </a:txBody>
                  <a:tcPr marL="0" marR="45720" marT="0" marB="0" anchor="ctr">
                    <a:solidFill>
                      <a:srgbClr val="CBD9D6"/>
                    </a:solidFill>
                  </a:tcPr>
                </a:tc>
                <a:tc>
                  <a:txBody>
                    <a:bodyPr/>
                    <a:lstStyle/>
                    <a:p>
                      <a:pPr algn="r" fontAlgn="b"/>
                      <a:r>
                        <a:rPr lang="en-US" sz="1100" b="1" i="0" u="none" strike="noStrike" dirty="0">
                          <a:solidFill>
                            <a:srgbClr val="000000"/>
                          </a:solidFill>
                          <a:effectLst/>
                          <a:latin typeface="Calibri" panose="020F0502020204030204" pitchFamily="34" charset="0"/>
                        </a:rPr>
                        <a:t>$0</a:t>
                      </a:r>
                      <a:endParaRPr lang="en-AU" sz="1100" b="1" i="0" u="none" strike="noStrike" dirty="0">
                        <a:solidFill>
                          <a:srgbClr val="000000"/>
                        </a:solidFill>
                        <a:effectLst/>
                        <a:latin typeface="Calibri" panose="020F0502020204030204" pitchFamily="34" charset="0"/>
                      </a:endParaRPr>
                    </a:p>
                  </a:txBody>
                  <a:tcPr marL="0" marR="45720" marT="0" marB="0" anchor="ctr">
                    <a:solidFill>
                      <a:srgbClr val="CBD9D6"/>
                    </a:solidFill>
                  </a:tcPr>
                </a:tc>
                <a:extLst>
                  <a:ext uri="{0D108BD9-81ED-4DB2-BD59-A6C34878D82A}">
                    <a16:rowId xmlns:a16="http://schemas.microsoft.com/office/drawing/2014/main" val="1841264646"/>
                  </a:ext>
                </a:extLst>
              </a:tr>
              <a:tr h="278402">
                <a:tc>
                  <a:txBody>
                    <a:bodyPr/>
                    <a:lstStyle/>
                    <a:p>
                      <a:pPr algn="r" fontAlgn="b"/>
                      <a:endParaRPr lang="en-US" sz="1100" b="1" i="0" u="none" strike="noStrike" dirty="0">
                        <a:solidFill>
                          <a:schemeClr val="bg1"/>
                        </a:solidFill>
                        <a:effectLst/>
                        <a:latin typeface="Calibri" panose="020F0502020204030204" pitchFamily="34" charset="0"/>
                      </a:endParaRPr>
                    </a:p>
                  </a:txBody>
                  <a:tcPr marL="45720" marR="4572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Calibri" panose="020F0502020204030204" pitchFamily="34" charset="0"/>
                        </a:rPr>
                        <a:t>TOTAL</a:t>
                      </a:r>
                    </a:p>
                  </a:txBody>
                  <a:tcPr marL="45720" marR="45720" anchor="b"/>
                </a:tc>
                <a:tc>
                  <a:txBody>
                    <a:bodyPr/>
                    <a:lstStyle/>
                    <a:p>
                      <a:pPr algn="r" fontAlgn="b"/>
                      <a:r>
                        <a:rPr lang="en-US" sz="1100" b="1" i="0" u="none" strike="noStrike" dirty="0">
                          <a:solidFill>
                            <a:schemeClr val="bg1"/>
                          </a:solidFill>
                          <a:effectLst/>
                          <a:latin typeface="Calibri" panose="020F0502020204030204" pitchFamily="34" charset="0"/>
                        </a:rPr>
                        <a:t>$792,050</a:t>
                      </a:r>
                      <a:endParaRPr lang="en-AU" sz="1100" b="1" i="0" u="none" strike="noStrike" dirty="0">
                        <a:solidFill>
                          <a:schemeClr val="bg1"/>
                        </a:solidFill>
                        <a:effectLst/>
                        <a:latin typeface="Calibri" panose="020F0502020204030204" pitchFamily="34" charset="0"/>
                      </a:endParaRPr>
                    </a:p>
                  </a:txBody>
                  <a:tcPr marL="45720" marR="45720" anchor="b"/>
                </a:tc>
                <a:tc>
                  <a:txBody>
                    <a:bodyPr/>
                    <a:lstStyle/>
                    <a:p>
                      <a:pPr algn="r" fontAlgn="b"/>
                      <a:r>
                        <a:rPr lang="en-US" sz="1100" b="1" i="0" u="none" strike="noStrike" dirty="0">
                          <a:solidFill>
                            <a:schemeClr val="bg1"/>
                          </a:solidFill>
                          <a:effectLst/>
                          <a:latin typeface="Calibri" panose="020F0502020204030204" pitchFamily="34" charset="0"/>
                        </a:rPr>
                        <a:t>$743,318</a:t>
                      </a:r>
                      <a:endParaRPr lang="en-AU" sz="1100" b="1" i="0" u="none" strike="noStrike" dirty="0">
                        <a:solidFill>
                          <a:schemeClr val="bg1"/>
                        </a:solidFill>
                        <a:effectLst/>
                        <a:latin typeface="Calibri" panose="020F0502020204030204" pitchFamily="34" charset="0"/>
                      </a:endParaRPr>
                    </a:p>
                  </a:txBody>
                  <a:tcPr marL="45720" marR="45720" anchor="b"/>
                </a:tc>
                <a:extLst>
                  <a:ext uri="{0D108BD9-81ED-4DB2-BD59-A6C34878D82A}">
                    <a16:rowId xmlns:a16="http://schemas.microsoft.com/office/drawing/2014/main" val="96724604"/>
                  </a:ext>
                </a:extLst>
              </a:tr>
            </a:tbl>
          </a:graphicData>
        </a:graphic>
      </p:graphicFrame>
      <p:graphicFrame>
        <p:nvGraphicFramePr>
          <p:cNvPr id="7" name="Chart 6">
            <a:extLst>
              <a:ext uri="{FF2B5EF4-FFF2-40B4-BE49-F238E27FC236}">
                <a16:creationId xmlns:a16="http://schemas.microsoft.com/office/drawing/2014/main" id="{8152FA29-2487-1C59-6695-5207CC9E3CA7}"/>
              </a:ext>
            </a:extLst>
          </p:cNvPr>
          <p:cNvGraphicFramePr/>
          <p:nvPr>
            <p:extLst>
              <p:ext uri="{D42A27DB-BD31-4B8C-83A1-F6EECF244321}">
                <p14:modId xmlns:p14="http://schemas.microsoft.com/office/powerpoint/2010/main" val="2218607410"/>
              </p:ext>
            </p:extLst>
          </p:nvPr>
        </p:nvGraphicFramePr>
        <p:xfrm>
          <a:off x="-144496" y="662137"/>
          <a:ext cx="7471221" cy="155455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55E57715-EA8F-BFC0-9BCA-872BC5BBD0AD}"/>
              </a:ext>
            </a:extLst>
          </p:cNvPr>
          <p:cNvSpPr txBox="1"/>
          <p:nvPr/>
        </p:nvSpPr>
        <p:spPr>
          <a:xfrm>
            <a:off x="5805264" y="1201726"/>
            <a:ext cx="768159" cy="523220"/>
          </a:xfrm>
          <a:prstGeom prst="rect">
            <a:avLst/>
          </a:prstGeom>
          <a:noFill/>
        </p:spPr>
        <p:txBody>
          <a:bodyPr wrap="none" rtlCol="0">
            <a:spAutoFit/>
          </a:bodyPr>
          <a:lstStyle/>
          <a:p>
            <a:r>
              <a:rPr lang="en-US" sz="1400" i="1" dirty="0">
                <a:solidFill>
                  <a:schemeClr val="accent3"/>
                </a:solidFill>
              </a:rPr>
              <a:t>Target</a:t>
            </a:r>
          </a:p>
          <a:p>
            <a:r>
              <a:rPr lang="en-US" sz="1400" i="1" dirty="0">
                <a:solidFill>
                  <a:schemeClr val="accent3"/>
                </a:solidFill>
              </a:rPr>
              <a:t>$1,072k</a:t>
            </a:r>
            <a:endParaRPr lang="en-AU" sz="1400" i="1" dirty="0">
              <a:solidFill>
                <a:schemeClr val="accent3"/>
              </a:solidFill>
            </a:endParaRPr>
          </a:p>
        </p:txBody>
      </p:sp>
      <p:sp>
        <p:nvSpPr>
          <p:cNvPr id="9" name="TextBox 8">
            <a:extLst>
              <a:ext uri="{FF2B5EF4-FFF2-40B4-BE49-F238E27FC236}">
                <a16:creationId xmlns:a16="http://schemas.microsoft.com/office/drawing/2014/main" id="{A4F7F391-BD77-535E-5F09-C3240ADFBF80}"/>
              </a:ext>
            </a:extLst>
          </p:cNvPr>
          <p:cNvSpPr txBox="1"/>
          <p:nvPr/>
        </p:nvSpPr>
        <p:spPr>
          <a:xfrm>
            <a:off x="1700807" y="1294908"/>
            <a:ext cx="1890307" cy="369332"/>
          </a:xfrm>
          <a:prstGeom prst="rect">
            <a:avLst/>
          </a:prstGeom>
          <a:noFill/>
        </p:spPr>
        <p:txBody>
          <a:bodyPr wrap="square" rtlCol="0">
            <a:spAutoFit/>
          </a:bodyPr>
          <a:lstStyle/>
          <a:p>
            <a:r>
              <a:rPr lang="en-US" b="1" dirty="0">
                <a:solidFill>
                  <a:schemeClr val="bg1"/>
                </a:solidFill>
              </a:rPr>
              <a:t>Achieved $950k </a:t>
            </a:r>
            <a:endParaRPr lang="en-AU" b="1" dirty="0">
              <a:solidFill>
                <a:schemeClr val="bg1"/>
              </a:solidFill>
            </a:endParaRPr>
          </a:p>
        </p:txBody>
      </p:sp>
    </p:spTree>
    <p:extLst>
      <p:ext uri="{BB962C8B-B14F-4D97-AF65-F5344CB8AC3E}">
        <p14:creationId xmlns:p14="http://schemas.microsoft.com/office/powerpoint/2010/main" val="2407746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8640" y="200472"/>
            <a:ext cx="2773388" cy="461665"/>
          </a:xfrm>
          <a:prstGeom prst="rect">
            <a:avLst/>
          </a:prstGeom>
          <a:noFill/>
        </p:spPr>
        <p:txBody>
          <a:bodyPr wrap="none" rtlCol="0">
            <a:spAutoFit/>
          </a:bodyPr>
          <a:lstStyle/>
          <a:p>
            <a:r>
              <a:rPr lang="en-US" sz="2400" b="1" dirty="0">
                <a:solidFill>
                  <a:schemeClr val="bg1"/>
                </a:solidFill>
              </a:rPr>
              <a:t>6. Savings Strategies</a:t>
            </a:r>
            <a:endParaRPr lang="en-AU" sz="2400" b="1" dirty="0">
              <a:solidFill>
                <a:schemeClr val="bg1"/>
              </a:solidFill>
            </a:endParaRPr>
          </a:p>
        </p:txBody>
      </p:sp>
      <p:sp>
        <p:nvSpPr>
          <p:cNvPr id="18" name="TextBox 17">
            <a:extLst>
              <a:ext uri="{FF2B5EF4-FFF2-40B4-BE49-F238E27FC236}">
                <a16:creationId xmlns:a16="http://schemas.microsoft.com/office/drawing/2014/main" id="{1F4F0734-A927-633B-FCA2-BC274216E9C1}"/>
              </a:ext>
            </a:extLst>
          </p:cNvPr>
          <p:cNvSpPr txBox="1"/>
          <p:nvPr/>
        </p:nvSpPr>
        <p:spPr>
          <a:xfrm>
            <a:off x="697410" y="1347954"/>
            <a:ext cx="2202719" cy="369332"/>
          </a:xfrm>
          <a:prstGeom prst="rect">
            <a:avLst/>
          </a:prstGeom>
          <a:noFill/>
        </p:spPr>
        <p:txBody>
          <a:bodyPr wrap="none" rtlCol="0">
            <a:spAutoFit/>
          </a:bodyPr>
          <a:lstStyle/>
          <a:p>
            <a:r>
              <a:rPr lang="en-US" b="1" dirty="0">
                <a:solidFill>
                  <a:schemeClr val="bg1"/>
                </a:solidFill>
              </a:rPr>
              <a:t>$xx Savings Achieved</a:t>
            </a:r>
            <a:endParaRPr lang="en-AU" b="1" dirty="0">
              <a:solidFill>
                <a:schemeClr val="bg1"/>
              </a:solidFill>
            </a:endParaRPr>
          </a:p>
        </p:txBody>
      </p:sp>
      <p:graphicFrame>
        <p:nvGraphicFramePr>
          <p:cNvPr id="19" name="Table 19">
            <a:extLst>
              <a:ext uri="{FF2B5EF4-FFF2-40B4-BE49-F238E27FC236}">
                <a16:creationId xmlns:a16="http://schemas.microsoft.com/office/drawing/2014/main" id="{2C27759E-2CB4-1EED-1312-C74CF093B8F2}"/>
              </a:ext>
            </a:extLst>
          </p:cNvPr>
          <p:cNvGraphicFramePr>
            <a:graphicFrameLocks noGrp="1"/>
          </p:cNvGraphicFramePr>
          <p:nvPr>
            <p:extLst>
              <p:ext uri="{D42A27DB-BD31-4B8C-83A1-F6EECF244321}">
                <p14:modId xmlns:p14="http://schemas.microsoft.com/office/powerpoint/2010/main" val="462290310"/>
              </p:ext>
            </p:extLst>
          </p:nvPr>
        </p:nvGraphicFramePr>
        <p:xfrm>
          <a:off x="216362" y="697049"/>
          <a:ext cx="6552726" cy="7909560"/>
        </p:xfrm>
        <a:graphic>
          <a:graphicData uri="http://schemas.openxmlformats.org/drawingml/2006/table">
            <a:tbl>
              <a:tblPr firstRow="1" lastRow="1" bandRow="1">
                <a:tableStyleId>{5C22544A-7EE6-4342-B048-85BDC9FD1C3A}</a:tableStyleId>
              </a:tblPr>
              <a:tblGrid>
                <a:gridCol w="4400291">
                  <a:extLst>
                    <a:ext uri="{9D8B030D-6E8A-4147-A177-3AD203B41FA5}">
                      <a16:colId xmlns:a16="http://schemas.microsoft.com/office/drawing/2014/main" val="1380471465"/>
                    </a:ext>
                  </a:extLst>
                </a:gridCol>
                <a:gridCol w="733381">
                  <a:extLst>
                    <a:ext uri="{9D8B030D-6E8A-4147-A177-3AD203B41FA5}">
                      <a16:colId xmlns:a16="http://schemas.microsoft.com/office/drawing/2014/main" val="926820142"/>
                    </a:ext>
                  </a:extLst>
                </a:gridCol>
                <a:gridCol w="698975">
                  <a:extLst>
                    <a:ext uri="{9D8B030D-6E8A-4147-A177-3AD203B41FA5}">
                      <a16:colId xmlns:a16="http://schemas.microsoft.com/office/drawing/2014/main" val="2087259631"/>
                    </a:ext>
                  </a:extLst>
                </a:gridCol>
                <a:gridCol w="720079">
                  <a:extLst>
                    <a:ext uri="{9D8B030D-6E8A-4147-A177-3AD203B41FA5}">
                      <a16:colId xmlns:a16="http://schemas.microsoft.com/office/drawing/2014/main" val="827269686"/>
                    </a:ext>
                  </a:extLst>
                </a:gridCol>
              </a:tblGrid>
              <a:tr h="119579">
                <a:tc>
                  <a:txBody>
                    <a:bodyPr/>
                    <a:lstStyle/>
                    <a:p>
                      <a:r>
                        <a:rPr lang="en-US" sz="1400" dirty="0"/>
                        <a:t>Service and Revenue Changes</a:t>
                      </a:r>
                      <a:endParaRPr lang="en-AU" sz="1400" dirty="0"/>
                    </a:p>
                  </a:txBody>
                  <a:tcPr/>
                </a:tc>
                <a:tc>
                  <a:txBody>
                    <a:bodyPr/>
                    <a:lstStyle/>
                    <a:p>
                      <a:pPr lvl="0" algn="ctr"/>
                      <a:r>
                        <a:rPr lang="en-US" sz="1050" dirty="0"/>
                        <a:t>Status</a:t>
                      </a:r>
                      <a:endParaRPr lang="en-AU" sz="1050" dirty="0"/>
                    </a:p>
                  </a:txBody>
                  <a:tcPr anchor="ctr"/>
                </a:tc>
                <a:tc>
                  <a:txBody>
                    <a:bodyPr/>
                    <a:lstStyle/>
                    <a:p>
                      <a:pPr lvl="0" algn="ctr"/>
                      <a:r>
                        <a:rPr lang="en-US" sz="1050" dirty="0"/>
                        <a:t>Planned</a:t>
                      </a:r>
                      <a:endParaRPr lang="en-AU" sz="1050" dirty="0"/>
                    </a:p>
                  </a:txBody>
                  <a:tcPr anchor="ctr"/>
                </a:tc>
                <a:tc>
                  <a:txBody>
                    <a:bodyPr/>
                    <a:lstStyle/>
                    <a:p>
                      <a:pPr lvl="0" algn="ctr"/>
                      <a:r>
                        <a:rPr lang="en-US" sz="1050" dirty="0"/>
                        <a:t>Achieved</a:t>
                      </a:r>
                      <a:endParaRPr lang="en-AU" sz="1050" dirty="0"/>
                    </a:p>
                  </a:txBody>
                  <a:tcPr anchor="ctr"/>
                </a:tc>
                <a:extLst>
                  <a:ext uri="{0D108BD9-81ED-4DB2-BD59-A6C34878D82A}">
                    <a16:rowId xmlns:a16="http://schemas.microsoft.com/office/drawing/2014/main" val="3028310036"/>
                  </a:ext>
                </a:extLst>
              </a:tr>
              <a:tr h="215442">
                <a:tc>
                  <a:txBody>
                    <a:bodyPr/>
                    <a:lstStyle/>
                    <a:p>
                      <a:pPr algn="l" fontAlgn="b"/>
                      <a:r>
                        <a:rPr lang="en-US" sz="1100" b="1" i="0" u="none" strike="noStrike" dirty="0">
                          <a:solidFill>
                            <a:srgbClr val="000000"/>
                          </a:solidFill>
                          <a:effectLst/>
                          <a:latin typeface="Calibri" panose="020F0502020204030204" pitchFamily="34" charset="0"/>
                        </a:rPr>
                        <a:t>Tour Down Under - Limit commitment</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$30,000 </a:t>
                      </a:r>
                    </a:p>
                  </a:txBody>
                  <a:tcPr marL="45720" marR="45720" anchor="ctr"/>
                </a:tc>
                <a:tc>
                  <a:txBody>
                    <a:bodyPr/>
                    <a:lstStyle/>
                    <a:p>
                      <a:pPr algn="r" fontAlgn="b"/>
                      <a:r>
                        <a:rPr lang="en-US" sz="1100" b="1" i="0" u="none" strike="noStrike" dirty="0">
                          <a:solidFill>
                            <a:srgbClr val="000000"/>
                          </a:solidFill>
                          <a:effectLst/>
                          <a:latin typeface="Calibri" panose="020F0502020204030204" pitchFamily="34" charset="0"/>
                        </a:rPr>
                        <a:t>$15,000</a:t>
                      </a:r>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282170596"/>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Budget savings realized were $15,000 due to event cost pressures</a:t>
                      </a:r>
                    </a:p>
                  </a:txBody>
                  <a:tcPr marL="72000" marR="9525" marT="9525" marB="0" anchor="ctr">
                    <a:no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346452968"/>
                  </a:ext>
                </a:extLst>
              </a:tr>
              <a:tr h="147395">
                <a:tc>
                  <a:txBody>
                    <a:bodyPr/>
                    <a:lstStyle/>
                    <a:p>
                      <a:pPr algn="l" fontAlgn="b"/>
                      <a:r>
                        <a:rPr lang="en-US" sz="1100" b="1" i="0" u="none" strike="noStrike" dirty="0">
                          <a:solidFill>
                            <a:srgbClr val="000000"/>
                          </a:solidFill>
                          <a:effectLst/>
                          <a:latin typeface="Calibri" panose="020F0502020204030204" pitchFamily="34" charset="0"/>
                        </a:rPr>
                        <a:t>Remove funding to attract a major event to the hills</a:t>
                      </a:r>
                    </a:p>
                  </a:txBody>
                  <a:tcPr marL="72000" marR="9525" marT="9525"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45720" marR="4572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$20,000</a:t>
                      </a:r>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extLst>
                  <a:ext uri="{0D108BD9-81ED-4DB2-BD59-A6C34878D82A}">
                    <a16:rowId xmlns:a16="http://schemas.microsoft.com/office/drawing/2014/main" val="4020037071"/>
                  </a:ext>
                </a:extLst>
              </a:tr>
              <a:tr h="147395">
                <a:tc>
                  <a:txBody>
                    <a:bodyPr/>
                    <a:lstStyle/>
                    <a:p>
                      <a:pPr algn="l" fontAlgn="b"/>
                      <a:r>
                        <a:rPr lang="en-US" sz="1100" b="1" i="0" u="none" strike="noStrike" dirty="0">
                          <a:solidFill>
                            <a:srgbClr val="000000"/>
                          </a:solidFill>
                          <a:effectLst/>
                          <a:latin typeface="Calibri" panose="020F0502020204030204" pitchFamily="34" charset="0"/>
                        </a:rPr>
                        <a:t>Amend customer service operating hours from 8:30am to 9am</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$12,500 </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$12,500 </a:t>
                      </a:r>
                    </a:p>
                  </a:txBody>
                  <a:tcPr marL="45720" marR="45720" anchor="ctr">
                    <a:solidFill>
                      <a:srgbClr val="CBD9D6"/>
                    </a:solidFill>
                  </a:tcPr>
                </a:tc>
                <a:extLst>
                  <a:ext uri="{0D108BD9-81ED-4DB2-BD59-A6C34878D82A}">
                    <a16:rowId xmlns:a16="http://schemas.microsoft.com/office/drawing/2014/main" val="2505804594"/>
                  </a:ext>
                </a:extLst>
              </a:tr>
              <a:tr h="147395">
                <a:tc>
                  <a:txBody>
                    <a:bodyPr/>
                    <a:lstStyle/>
                    <a:p>
                      <a:pPr algn="l" fontAlgn="b"/>
                      <a:r>
                        <a:rPr lang="en-US" sz="1100" b="1" i="0" u="none" strike="noStrike" dirty="0">
                          <a:solidFill>
                            <a:srgbClr val="000000"/>
                          </a:solidFill>
                          <a:effectLst/>
                          <a:latin typeface="Calibri" panose="020F0502020204030204" pitchFamily="34" charset="0"/>
                        </a:rPr>
                        <a:t>Reduce/remove Adelaide Hills Tourism Funding</a:t>
                      </a:r>
                    </a:p>
                  </a:txBody>
                  <a:tcPr marL="72000" marR="9525" marT="9525"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$7,500 </a:t>
                      </a:r>
                    </a:p>
                  </a:txBody>
                  <a:tcPr marL="45720" marR="4572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$7,500</a:t>
                      </a:r>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extLst>
                  <a:ext uri="{0D108BD9-81ED-4DB2-BD59-A6C34878D82A}">
                    <a16:rowId xmlns:a16="http://schemas.microsoft.com/office/drawing/2014/main" val="2763113088"/>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New three-year funding agreement was approved and signed June 2023 with funding capped at the 2022-23 level</a:t>
                      </a:r>
                    </a:p>
                  </a:txBody>
                  <a:tcPr marL="72000" marR="9525" marT="9525" marB="0" anchor="ctr">
                    <a:solidFill>
                      <a:schemeClr val="bg1"/>
                    </a:solid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764569737"/>
                  </a:ext>
                </a:extLst>
              </a:tr>
              <a:tr h="147395">
                <a:tc>
                  <a:txBody>
                    <a:bodyPr/>
                    <a:lstStyle/>
                    <a:p>
                      <a:pPr algn="l" fontAlgn="b"/>
                      <a:r>
                        <a:rPr lang="en-AU" sz="1100" b="1" i="0" u="none" strike="noStrike" dirty="0">
                          <a:solidFill>
                            <a:srgbClr val="000000"/>
                          </a:solidFill>
                          <a:effectLst/>
                          <a:latin typeface="Calibri" panose="020F0502020204030204" pitchFamily="34" charset="0"/>
                        </a:rPr>
                        <a:t>Reduce community grants</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45720" marR="45720" anchor="ctr">
                    <a:solidFill>
                      <a:srgbClr val="CBD9D6"/>
                    </a:solidFill>
                  </a:tcPr>
                </a:tc>
                <a:extLst>
                  <a:ext uri="{0D108BD9-81ED-4DB2-BD59-A6C34878D82A}">
                    <a16:rowId xmlns:a16="http://schemas.microsoft.com/office/drawing/2014/main" val="3350105187"/>
                  </a:ext>
                </a:extLst>
              </a:tr>
              <a:tr h="147395">
                <a:tc>
                  <a:txBody>
                    <a:bodyPr/>
                    <a:lstStyle/>
                    <a:p>
                      <a:pPr algn="l" fontAlgn="b"/>
                      <a:r>
                        <a:rPr lang="en-US" sz="1100" b="1" i="0" u="none" strike="noStrike" dirty="0">
                          <a:solidFill>
                            <a:srgbClr val="000000"/>
                          </a:solidFill>
                          <a:effectLst/>
                          <a:latin typeface="Calibri" panose="020F0502020204030204" pitchFamily="34" charset="0"/>
                        </a:rPr>
                        <a:t>Cease additional digital content offering</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45720" marR="45720" anchor="ctr"/>
                </a:tc>
                <a:extLst>
                  <a:ext uri="{0D108BD9-81ED-4DB2-BD59-A6C34878D82A}">
                    <a16:rowId xmlns:a16="http://schemas.microsoft.com/office/drawing/2014/main" val="4020624230"/>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No longer purchasing AHC specific digital library content as there is a large content range in SA library network</a:t>
                      </a:r>
                    </a:p>
                  </a:txBody>
                  <a:tcPr marL="72000" marR="9525" marT="9525" marB="0" anchor="ctr">
                    <a:solidFill>
                      <a:schemeClr val="bg1"/>
                    </a:solid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1247430339"/>
                  </a:ext>
                </a:extLst>
              </a:tr>
              <a:tr h="147395">
                <a:tc>
                  <a:txBody>
                    <a:bodyPr/>
                    <a:lstStyle/>
                    <a:p>
                      <a:pPr algn="l" fontAlgn="b"/>
                      <a:r>
                        <a:rPr lang="en-US" sz="1100" b="1" i="0" u="none" strike="noStrike" dirty="0">
                          <a:solidFill>
                            <a:srgbClr val="000000"/>
                          </a:solidFill>
                          <a:effectLst/>
                          <a:latin typeface="Calibri" panose="020F0502020204030204" pitchFamily="34" charset="0"/>
                        </a:rPr>
                        <a:t>Digital online streaming/learning resources for language learning and online streaming</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$8,000 </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$8,000 </a:t>
                      </a:r>
                    </a:p>
                  </a:txBody>
                  <a:tcPr marL="45720" marR="45720" anchor="ctr">
                    <a:solidFill>
                      <a:srgbClr val="CBD9D6"/>
                    </a:solidFill>
                  </a:tcPr>
                </a:tc>
                <a:extLst>
                  <a:ext uri="{0D108BD9-81ED-4DB2-BD59-A6C34878D82A}">
                    <a16:rowId xmlns:a16="http://schemas.microsoft.com/office/drawing/2014/main" val="1532790567"/>
                  </a:ext>
                </a:extLst>
              </a:tr>
              <a:tr h="147395">
                <a:tc>
                  <a:txBody>
                    <a:bodyPr/>
                    <a:lstStyle/>
                    <a:p>
                      <a:pPr algn="l" fontAlgn="b"/>
                      <a:r>
                        <a:rPr lang="en-US" sz="1100" b="1" i="0" u="none" strike="noStrike" dirty="0">
                          <a:solidFill>
                            <a:srgbClr val="000000"/>
                          </a:solidFill>
                          <a:effectLst/>
                          <a:latin typeface="Calibri" panose="020F0502020204030204" pitchFamily="34" charset="0"/>
                        </a:rPr>
                        <a:t>Library CD collections - cease new purchases</a:t>
                      </a:r>
                    </a:p>
                  </a:txBody>
                  <a:tcPr marL="72000" marR="9525" marT="9525"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$4,000 </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$4,000 </a:t>
                      </a:r>
                    </a:p>
                  </a:txBody>
                  <a:tcPr marL="45720" marR="45720" anchor="ctr">
                    <a:solidFill>
                      <a:srgbClr val="E7EDEC"/>
                    </a:solidFill>
                  </a:tcPr>
                </a:tc>
                <a:extLst>
                  <a:ext uri="{0D108BD9-81ED-4DB2-BD59-A6C34878D82A}">
                    <a16:rowId xmlns:a16="http://schemas.microsoft.com/office/drawing/2014/main" val="121484948"/>
                  </a:ext>
                </a:extLst>
              </a:tr>
              <a:tr h="147395">
                <a:tc>
                  <a:txBody>
                    <a:bodyPr/>
                    <a:lstStyle/>
                    <a:p>
                      <a:pPr algn="l" fontAlgn="b"/>
                      <a:r>
                        <a:rPr lang="en-US" sz="1100" b="1" i="0" u="none" strike="noStrike" dirty="0">
                          <a:solidFill>
                            <a:srgbClr val="000000"/>
                          </a:solidFill>
                          <a:effectLst/>
                          <a:latin typeface="Calibri" panose="020F0502020204030204" pitchFamily="34" charset="0"/>
                        </a:rPr>
                        <a:t>Printing and photocopying fee increase</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On Track</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$8,000 </a:t>
                      </a:r>
                    </a:p>
                  </a:txBody>
                  <a:tcPr marL="45720" marR="45720" anchor="ctr">
                    <a:solidFill>
                      <a:srgbClr val="CBD9D6"/>
                    </a:solidFill>
                  </a:tcPr>
                </a:tc>
                <a:tc>
                  <a:txBody>
                    <a:bodyPr/>
                    <a:lstStyle/>
                    <a:p>
                      <a:pPr algn="r" fontAlgn="b"/>
                      <a:r>
                        <a:rPr lang="en-US" sz="1100" b="1" i="0" u="none" strike="noStrike" dirty="0">
                          <a:solidFill>
                            <a:srgbClr val="000000"/>
                          </a:solidFill>
                          <a:effectLst/>
                          <a:latin typeface="Calibri" panose="020F0502020204030204" pitchFamily="34" charset="0"/>
                        </a:rPr>
                        <a:t>$8,000</a:t>
                      </a:r>
                      <a:endParaRPr lang="en-AU" sz="1100" b="1" i="0" u="none" strike="noStrike" dirty="0">
                        <a:solidFill>
                          <a:srgbClr val="000000"/>
                        </a:solidFill>
                        <a:effectLst/>
                        <a:latin typeface="Calibri" panose="020F0502020204030204" pitchFamily="34" charset="0"/>
                      </a:endParaRPr>
                    </a:p>
                  </a:txBody>
                  <a:tcPr marL="45720" marR="45720" anchor="ctr">
                    <a:solidFill>
                      <a:srgbClr val="CBD9D6"/>
                    </a:solidFill>
                  </a:tcPr>
                </a:tc>
                <a:extLst>
                  <a:ext uri="{0D108BD9-81ED-4DB2-BD59-A6C34878D82A}">
                    <a16:rowId xmlns:a16="http://schemas.microsoft.com/office/drawing/2014/main" val="496555638"/>
                  </a:ext>
                </a:extLst>
              </a:tr>
              <a:tr h="147395">
                <a:tc>
                  <a:txBody>
                    <a:bodyPr/>
                    <a:lstStyle/>
                    <a:p>
                      <a:pPr algn="l" fontAlgn="b"/>
                      <a:r>
                        <a:rPr lang="en-AU" sz="1100" b="1" i="0" u="none" strike="noStrike" dirty="0">
                          <a:solidFill>
                            <a:srgbClr val="000000"/>
                          </a:solidFill>
                          <a:effectLst/>
                          <a:latin typeface="Calibri" panose="020F0502020204030204" pitchFamily="34" charset="0"/>
                        </a:rPr>
                        <a:t>Reduce internal audit program from 4 to 3 audits annually</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$15,000 </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$15,000 </a:t>
                      </a:r>
                    </a:p>
                  </a:txBody>
                  <a:tcPr marL="45720" marR="45720" anchor="ctr"/>
                </a:tc>
                <a:extLst>
                  <a:ext uri="{0D108BD9-81ED-4DB2-BD59-A6C34878D82A}">
                    <a16:rowId xmlns:a16="http://schemas.microsoft.com/office/drawing/2014/main" val="721900900"/>
                  </a:ext>
                </a:extLst>
              </a:tr>
              <a:tr h="147395">
                <a:tc>
                  <a:txBody>
                    <a:bodyPr/>
                    <a:lstStyle/>
                    <a:p>
                      <a:pPr algn="l" fontAlgn="b"/>
                      <a:r>
                        <a:rPr lang="en-US" sz="1100" b="1" i="0" u="none" strike="noStrike" dirty="0">
                          <a:solidFill>
                            <a:srgbClr val="000000"/>
                          </a:solidFill>
                          <a:effectLst/>
                          <a:latin typeface="Calibri" panose="020F0502020204030204" pitchFamily="34" charset="0"/>
                        </a:rPr>
                        <a:t>Cease membership of Murray Darling Basin Association</a:t>
                      </a:r>
                    </a:p>
                  </a:txBody>
                  <a:tcPr marL="72000" marR="9525" marT="9525" marB="0" anchor="ctr"/>
                </a:tc>
                <a:tc>
                  <a:txBody>
                    <a:bodyPr/>
                    <a:lstStyle/>
                    <a:p>
                      <a:pPr algn="ctr" fontAlgn="b"/>
                      <a:r>
                        <a:rPr lang="en-AU" sz="1100" b="1" i="0" u="none" strike="noStrike">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$6,700 </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$6,700 </a:t>
                      </a:r>
                    </a:p>
                  </a:txBody>
                  <a:tcPr marL="45720" marR="45720" anchor="ctr"/>
                </a:tc>
                <a:extLst>
                  <a:ext uri="{0D108BD9-81ED-4DB2-BD59-A6C34878D82A}">
                    <a16:rowId xmlns:a16="http://schemas.microsoft.com/office/drawing/2014/main" val="2310930317"/>
                  </a:ext>
                </a:extLst>
              </a:tr>
              <a:tr h="147395">
                <a:tc>
                  <a:txBody>
                    <a:bodyPr/>
                    <a:lstStyle/>
                    <a:p>
                      <a:pPr algn="l" fontAlgn="b"/>
                      <a:r>
                        <a:rPr lang="en-US" sz="1100" b="1" i="0" u="none" strike="noStrike" dirty="0">
                          <a:solidFill>
                            <a:srgbClr val="000000"/>
                          </a:solidFill>
                          <a:effectLst/>
                          <a:latin typeface="Calibri" panose="020F0502020204030204" pitchFamily="34" charset="0"/>
                        </a:rPr>
                        <a:t>Increase non resident cemetery fees</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$25,000 </a:t>
                      </a:r>
                    </a:p>
                  </a:txBody>
                  <a:tcPr marL="45720" marR="45720" anchor="ctr"/>
                </a:tc>
                <a:tc>
                  <a:txBody>
                    <a:bodyPr/>
                    <a:lstStyle/>
                    <a:p>
                      <a:pPr algn="r" fontAlgn="b"/>
                      <a:r>
                        <a:rPr lang="en-US" sz="1100" b="1" i="0" u="none" strike="noStrike" dirty="0">
                          <a:solidFill>
                            <a:srgbClr val="000000"/>
                          </a:solidFill>
                          <a:effectLst/>
                          <a:latin typeface="Calibri" panose="020F0502020204030204" pitchFamily="34" charset="0"/>
                        </a:rPr>
                        <a:t>$30,000</a:t>
                      </a:r>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598022061"/>
                  </a:ext>
                </a:extLst>
              </a:tr>
              <a:tr h="147395">
                <a:tc>
                  <a:txBody>
                    <a:bodyPr/>
                    <a:lstStyle/>
                    <a:p>
                      <a:pPr algn="l" fontAlgn="b"/>
                      <a:r>
                        <a:rPr lang="en-US" sz="1100" b="1" i="0" u="none" strike="noStrike" dirty="0">
                          <a:solidFill>
                            <a:srgbClr val="000000"/>
                          </a:solidFill>
                          <a:effectLst/>
                          <a:latin typeface="Calibri" panose="020F0502020204030204" pitchFamily="34" charset="0"/>
                        </a:rPr>
                        <a:t>Increase outdoor dining permit fees</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$7,000 </a:t>
                      </a:r>
                    </a:p>
                  </a:txBody>
                  <a:tcPr marL="45720" marR="45720" anchor="ctr"/>
                </a:tc>
                <a:tc>
                  <a:txBody>
                    <a:bodyPr/>
                    <a:lstStyle/>
                    <a:p>
                      <a:pPr algn="r" fontAlgn="b"/>
                      <a:r>
                        <a:rPr lang="en-US" sz="1100" b="1" i="0" u="none" strike="noStrike" dirty="0">
                          <a:solidFill>
                            <a:srgbClr val="000000"/>
                          </a:solidFill>
                          <a:effectLst/>
                          <a:latin typeface="Calibri" panose="020F0502020204030204" pitchFamily="34" charset="0"/>
                        </a:rPr>
                        <a:t>$7,000</a:t>
                      </a:r>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361953255"/>
                  </a:ext>
                </a:extLst>
              </a:tr>
              <a:tr h="147395">
                <a:tc>
                  <a:txBody>
                    <a:bodyPr/>
                    <a:lstStyle/>
                    <a:p>
                      <a:pPr algn="l" fontAlgn="b"/>
                      <a:r>
                        <a:rPr lang="en-AU" sz="1100" b="1" i="0" u="none" strike="noStrike" dirty="0">
                          <a:solidFill>
                            <a:srgbClr val="000000"/>
                          </a:solidFill>
                          <a:effectLst/>
                          <a:latin typeface="Calibri" panose="020F0502020204030204" pitchFamily="34" charset="0"/>
                        </a:rPr>
                        <a:t>Increase copyright application fee</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$2,000 </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$125 </a:t>
                      </a:r>
                    </a:p>
                  </a:txBody>
                  <a:tcPr marL="45720" marR="45720" anchor="ctr"/>
                </a:tc>
                <a:extLst>
                  <a:ext uri="{0D108BD9-81ED-4DB2-BD59-A6C34878D82A}">
                    <a16:rowId xmlns:a16="http://schemas.microsoft.com/office/drawing/2014/main" val="1294761873"/>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The volume of applications have been decreasing as compared to last financial year. This trend potentially due to economic climate impacting communities not needing to access their old house plans for renovations or sales, others chose not to proceed due to the fee.</a:t>
                      </a:r>
                      <a:endParaRPr lang="en-AU" sz="1100" b="0" i="0" u="none" strike="noStrike" dirty="0">
                        <a:solidFill>
                          <a:srgbClr val="000000"/>
                        </a:solidFill>
                        <a:effectLst/>
                        <a:latin typeface="Calibri" panose="020F0502020204030204" pitchFamily="34" charset="0"/>
                      </a:endParaRPr>
                    </a:p>
                  </a:txBody>
                  <a:tcPr marL="72000" marR="9525" marT="9525" marB="0" anchor="ctr">
                    <a:solidFill>
                      <a:schemeClr val="bg1"/>
                    </a:solidFill>
                  </a:tcP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0"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496888755"/>
                  </a:ext>
                </a:extLst>
              </a:tr>
              <a:tr h="132859">
                <a:tc>
                  <a:txBody>
                    <a:bodyPr/>
                    <a:lstStyle/>
                    <a:p>
                      <a:pPr algn="l" fontAlgn="b"/>
                      <a:r>
                        <a:rPr lang="en-US" sz="1100" b="1" i="0" u="none" strike="noStrike" dirty="0">
                          <a:solidFill>
                            <a:srgbClr val="000000"/>
                          </a:solidFill>
                          <a:effectLst/>
                          <a:latin typeface="Calibri" panose="020F0502020204030204" pitchFamily="34" charset="0"/>
                        </a:rPr>
                        <a:t>Reduce community and recreation facilities grants</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$20,000 </a:t>
                      </a:r>
                    </a:p>
                  </a:txBody>
                  <a:tcPr marL="45720" marR="45720" anchor="ctr">
                    <a:solidFill>
                      <a:srgbClr val="CBD9D6"/>
                    </a:solidFill>
                  </a:tcPr>
                </a:tc>
                <a:tc>
                  <a:txBody>
                    <a:bodyPr/>
                    <a:lstStyle/>
                    <a:p>
                      <a:pPr algn="r" fontAlgn="b"/>
                      <a:r>
                        <a:rPr lang="en-US" sz="1100" b="1" i="0" u="none" strike="noStrike" dirty="0">
                          <a:solidFill>
                            <a:srgbClr val="000000"/>
                          </a:solidFill>
                          <a:effectLst/>
                          <a:latin typeface="Calibri" panose="020F0502020204030204" pitchFamily="34" charset="0"/>
                        </a:rPr>
                        <a:t>$20,000</a:t>
                      </a:r>
                      <a:endParaRPr lang="en-AU" sz="1100" b="1" i="0" u="none" strike="noStrike" dirty="0">
                        <a:solidFill>
                          <a:srgbClr val="000000"/>
                        </a:solidFill>
                        <a:effectLst/>
                        <a:latin typeface="Calibri" panose="020F0502020204030204" pitchFamily="34" charset="0"/>
                      </a:endParaRPr>
                    </a:p>
                  </a:txBody>
                  <a:tcPr marL="45720" marR="45720" anchor="ctr">
                    <a:solidFill>
                      <a:srgbClr val="CBD9D6"/>
                    </a:solidFill>
                  </a:tcPr>
                </a:tc>
                <a:extLst>
                  <a:ext uri="{0D108BD9-81ED-4DB2-BD59-A6C34878D82A}">
                    <a16:rowId xmlns:a16="http://schemas.microsoft.com/office/drawing/2014/main" val="110326925"/>
                  </a:ext>
                </a:extLst>
              </a:tr>
              <a:tr h="0">
                <a:tc>
                  <a:txBody>
                    <a:bodyPr/>
                    <a:lstStyle/>
                    <a:p>
                      <a:pPr algn="l" fontAlgn="b"/>
                      <a:r>
                        <a:rPr lang="en-US" sz="1100" b="1" i="0" u="none" strike="noStrike" dirty="0">
                          <a:solidFill>
                            <a:srgbClr val="000000"/>
                          </a:solidFill>
                          <a:effectLst/>
                          <a:latin typeface="Calibri" panose="020F0502020204030204" pitchFamily="34" charset="0"/>
                        </a:rPr>
                        <a:t>Implement charge for food premises inspection for new businesses</a:t>
                      </a:r>
                    </a:p>
                  </a:txBody>
                  <a:tcPr marL="72000" marR="9525" marT="9525" marB="0" anchor="ctr">
                    <a:solidFill>
                      <a:srgbClr val="E7EDEC"/>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a:ln>
                            <a:noFill/>
                          </a:ln>
                          <a:solidFill>
                            <a:srgbClr val="000000"/>
                          </a:solidFill>
                          <a:effectLst/>
                          <a:uLnTx/>
                          <a:uFillTx/>
                          <a:latin typeface="Calibri" panose="020F0502020204030204" pitchFamily="34" charset="0"/>
                          <a:ea typeface="+mn-ea"/>
                          <a:cs typeface="+mn-cs"/>
                        </a:rPr>
                        <a:t>Completed</a:t>
                      </a:r>
                      <a:endParaRPr kumimoji="0" lang="en-AU"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45720" marR="4572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$3,080</a:t>
                      </a:r>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extLst>
                  <a:ext uri="{0D108BD9-81ED-4DB2-BD59-A6C34878D82A}">
                    <a16:rowId xmlns:a16="http://schemas.microsoft.com/office/drawing/2014/main" val="1841264646"/>
                  </a:ext>
                </a:extLst>
              </a:tr>
              <a:tr h="147395">
                <a:tc>
                  <a:txBody>
                    <a:bodyPr/>
                    <a:lstStyle/>
                    <a:p>
                      <a:pPr algn="l" fontAlgn="b"/>
                      <a:r>
                        <a:rPr lang="en-US" sz="1100" b="1" i="0" u="none" strike="noStrike" dirty="0" err="1">
                          <a:solidFill>
                            <a:srgbClr val="000000"/>
                          </a:solidFill>
                          <a:effectLst/>
                          <a:latin typeface="Calibri" panose="020F0502020204030204" pitchFamily="34" charset="0"/>
                        </a:rPr>
                        <a:t>Standardise</a:t>
                      </a:r>
                      <a:r>
                        <a:rPr lang="en-US" sz="1100" b="1" i="0" u="none" strike="noStrike" dirty="0">
                          <a:solidFill>
                            <a:srgbClr val="000000"/>
                          </a:solidFill>
                          <a:effectLst/>
                          <a:latin typeface="Calibri" panose="020F0502020204030204" pitchFamily="34" charset="0"/>
                        </a:rPr>
                        <a:t> fee application for food premises inspection</a:t>
                      </a:r>
                    </a:p>
                  </a:txBody>
                  <a:tcPr marL="72000" marR="9525" marT="9525" marB="0" anchor="ctr">
                    <a:solidFill>
                      <a:srgbClr val="CBD9D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AU"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Completed</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$5,237</a:t>
                      </a:r>
                    </a:p>
                  </a:txBody>
                  <a:tcPr marL="45720" marR="45720" anchor="ctr">
                    <a:solidFill>
                      <a:srgbClr val="CBD9D6"/>
                    </a:solidFill>
                  </a:tcPr>
                </a:tc>
                <a:extLst>
                  <a:ext uri="{0D108BD9-81ED-4DB2-BD59-A6C34878D82A}">
                    <a16:rowId xmlns:a16="http://schemas.microsoft.com/office/drawing/2014/main" val="48217894"/>
                  </a:ext>
                </a:extLst>
              </a:tr>
              <a:tr h="147395">
                <a:tc>
                  <a:txBody>
                    <a:bodyPr/>
                    <a:lstStyle/>
                    <a:p>
                      <a:pPr algn="l" fontAlgn="b"/>
                      <a:r>
                        <a:rPr lang="en-US" sz="1100" b="1" i="0" u="none" strike="noStrike" dirty="0">
                          <a:solidFill>
                            <a:srgbClr val="000000"/>
                          </a:solidFill>
                          <a:effectLst/>
                          <a:latin typeface="Calibri" panose="020F0502020204030204" pitchFamily="34" charset="0"/>
                        </a:rPr>
                        <a:t>Cease bird monitoring on reserves following burning</a:t>
                      </a:r>
                    </a:p>
                  </a:txBody>
                  <a:tcPr marL="72000" marR="9525" marT="9525"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$5,000 </a:t>
                      </a:r>
                    </a:p>
                  </a:txBody>
                  <a:tcPr marL="45720" marR="45720" anchor="ctr">
                    <a:solidFill>
                      <a:srgbClr val="E7EDEC"/>
                    </a:solidFill>
                  </a:tcPr>
                </a:tc>
                <a:extLst>
                  <a:ext uri="{0D108BD9-81ED-4DB2-BD59-A6C34878D82A}">
                    <a16:rowId xmlns:a16="http://schemas.microsoft.com/office/drawing/2014/main" val="3836505005"/>
                  </a:ext>
                </a:extLst>
              </a:tr>
              <a:tr h="164767">
                <a:tc>
                  <a:txBody>
                    <a:bodyPr/>
                    <a:lstStyle/>
                    <a:p>
                      <a:pPr algn="l" fontAlgn="b"/>
                      <a:r>
                        <a:rPr lang="en-AU" sz="1100" b="1" i="0" u="none" strike="noStrike" dirty="0">
                          <a:solidFill>
                            <a:srgbClr val="000000"/>
                          </a:solidFill>
                          <a:effectLst/>
                          <a:latin typeface="Calibri" panose="020F0502020204030204" pitchFamily="34" charset="0"/>
                        </a:rPr>
                        <a:t>Cease vermin baiting in Stirling, Aldgate and Bridgewater</a:t>
                      </a:r>
                    </a:p>
                  </a:txBody>
                  <a:tcPr marL="72000" marR="9525" marT="9525" marB="0" anchor="ctr">
                    <a:solidFill>
                      <a:srgbClr val="CBD9D6"/>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45720" marR="45720" anchor="ctr">
                    <a:solidFill>
                      <a:srgbClr val="CBD9D6"/>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45720" marR="45720" anchor="ctr">
                    <a:solidFill>
                      <a:srgbClr val="CBD9D6"/>
                    </a:solidFill>
                  </a:tcPr>
                </a:tc>
                <a:extLst>
                  <a:ext uri="{0D108BD9-81ED-4DB2-BD59-A6C34878D82A}">
                    <a16:rowId xmlns:a16="http://schemas.microsoft.com/office/drawing/2014/main" val="3675461608"/>
                  </a:ext>
                </a:extLst>
              </a:tr>
              <a:tr h="147395">
                <a:tc>
                  <a:txBody>
                    <a:bodyPr/>
                    <a:lstStyle/>
                    <a:p>
                      <a:pPr algn="l" fontAlgn="b"/>
                      <a:r>
                        <a:rPr lang="en-US" sz="1100" b="1" i="0" u="none" strike="noStrike" dirty="0">
                          <a:solidFill>
                            <a:srgbClr val="000000"/>
                          </a:solidFill>
                          <a:effectLst/>
                          <a:latin typeface="Calibri" panose="020F0502020204030204" pitchFamily="34" charset="0"/>
                        </a:rPr>
                        <a:t>Heathfield Resource Recovery Centre – Explore options for savings or cost recovery</a:t>
                      </a:r>
                    </a:p>
                  </a:txBody>
                  <a:tcPr marL="72000" marR="9525" marT="9525" marB="0" anchor="ctr">
                    <a:solidFill>
                      <a:srgbClr val="E7EDEC"/>
                    </a:solidFill>
                  </a:tcP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solidFill>
                      <a:srgbClr val="E7EDEC"/>
                    </a:solidFill>
                  </a:tcPr>
                </a:tc>
                <a:tc>
                  <a:txBody>
                    <a:bodyPr/>
                    <a:lstStyle/>
                    <a:p>
                      <a:pPr algn="r" fontAlgn="b"/>
                      <a:r>
                        <a:rPr lang="en-AU" sz="1100" b="1" i="0" u="none" strike="noStrike" dirty="0">
                          <a:solidFill>
                            <a:srgbClr val="000000"/>
                          </a:solidFill>
                          <a:effectLst/>
                          <a:latin typeface="Calibri" panose="020F0502020204030204" pitchFamily="34" charset="0"/>
                        </a:rPr>
                        <a:t>$10,000 </a:t>
                      </a:r>
                    </a:p>
                  </a:txBody>
                  <a:tcPr marL="45720" marR="45720" anchor="ctr">
                    <a:solidFill>
                      <a:srgbClr val="E7EDEC"/>
                    </a:solidFill>
                  </a:tcPr>
                </a:tc>
                <a:tc>
                  <a:txBody>
                    <a:bodyPr/>
                    <a:lstStyle/>
                    <a:p>
                      <a:pPr algn="r" fontAlgn="b"/>
                      <a:r>
                        <a:rPr lang="en-US" sz="1100" b="1" i="0" u="none" strike="noStrike" dirty="0">
                          <a:solidFill>
                            <a:srgbClr val="000000"/>
                          </a:solidFill>
                          <a:effectLst/>
                          <a:latin typeface="Calibri" panose="020F0502020204030204" pitchFamily="34" charset="0"/>
                        </a:rPr>
                        <a:t>$0</a:t>
                      </a:r>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extLst>
                  <a:ext uri="{0D108BD9-81ED-4DB2-BD59-A6C34878D82A}">
                    <a16:rowId xmlns:a16="http://schemas.microsoft.com/office/drawing/2014/main" val="768265092"/>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The Adelaide Hills Region Waste Management Authority are currently exploring options to reduce costs. No savings identified at this stage.</a:t>
                      </a:r>
                    </a:p>
                  </a:txBody>
                  <a:tcPr marL="72000" marR="9525" marT="9525" marB="0" anchor="ctr">
                    <a:solidFill>
                      <a:schemeClr val="bg1"/>
                    </a:solid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tc hMerge="1">
                  <a:txBody>
                    <a:bodyPr/>
                    <a:lstStyle/>
                    <a:p>
                      <a:pPr algn="r" fontAlgn="b"/>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tc hMerge="1">
                  <a:txBody>
                    <a:bodyPr/>
                    <a:lstStyle/>
                    <a:p>
                      <a:pPr algn="r" fontAlgn="b"/>
                      <a:endParaRPr lang="en-AU" sz="1100" b="1" i="0" u="none" strike="noStrike" dirty="0">
                        <a:solidFill>
                          <a:srgbClr val="000000"/>
                        </a:solidFill>
                        <a:effectLst/>
                        <a:latin typeface="Calibri" panose="020F0502020204030204" pitchFamily="34" charset="0"/>
                      </a:endParaRPr>
                    </a:p>
                  </a:txBody>
                  <a:tcPr marL="45720" marR="45720" anchor="ctr">
                    <a:solidFill>
                      <a:srgbClr val="E7EDEC"/>
                    </a:solidFill>
                  </a:tcPr>
                </a:tc>
                <a:extLst>
                  <a:ext uri="{0D108BD9-81ED-4DB2-BD59-A6C34878D82A}">
                    <a16:rowId xmlns:a16="http://schemas.microsoft.com/office/drawing/2014/main" val="461091873"/>
                  </a:ext>
                </a:extLst>
              </a:tr>
              <a:tr h="135473">
                <a:tc>
                  <a:txBody>
                    <a:bodyPr/>
                    <a:lstStyle/>
                    <a:p>
                      <a:pPr algn="l" fontAlgn="b"/>
                      <a:r>
                        <a:rPr lang="en-US" sz="1100" b="1" i="0" u="none" strike="noStrike" dirty="0">
                          <a:solidFill>
                            <a:srgbClr val="000000"/>
                          </a:solidFill>
                          <a:effectLst/>
                          <a:latin typeface="Calibri" panose="020F0502020204030204" pitchFamily="34" charset="0"/>
                        </a:rPr>
                        <a:t>Waste education - not proceed with high intensity program</a:t>
                      </a:r>
                    </a:p>
                  </a:txBody>
                  <a:tcPr marL="72000" marR="9525" marT="9525" marB="0" anchor="ctr"/>
                </a:tc>
                <a:tc>
                  <a:txBody>
                    <a:bodyPr/>
                    <a:lstStyle/>
                    <a:p>
                      <a:pPr algn="ctr" fontAlgn="b"/>
                      <a:r>
                        <a:rPr lang="en-AU" sz="1100" b="1" i="0" u="none" strike="noStrike" dirty="0">
                          <a:solidFill>
                            <a:srgbClr val="000000"/>
                          </a:solidFill>
                          <a:effectLst/>
                          <a:latin typeface="Calibri" panose="020F0502020204030204" pitchFamily="34" charset="0"/>
                        </a:rPr>
                        <a:t>Completed</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$50,000 </a:t>
                      </a:r>
                    </a:p>
                  </a:txBody>
                  <a:tcPr marL="45720" marR="45720" anchor="ctr"/>
                </a:tc>
                <a:tc>
                  <a:txBody>
                    <a:bodyPr/>
                    <a:lstStyle/>
                    <a:p>
                      <a:pPr algn="r" fontAlgn="b"/>
                      <a:r>
                        <a:rPr lang="en-AU" sz="1100" b="1" i="0" u="none" strike="noStrike" dirty="0">
                          <a:solidFill>
                            <a:srgbClr val="000000"/>
                          </a:solidFill>
                          <a:effectLst/>
                          <a:latin typeface="Calibri" panose="020F0502020204030204" pitchFamily="34" charset="0"/>
                        </a:rPr>
                        <a:t>$50,000 </a:t>
                      </a:r>
                    </a:p>
                  </a:txBody>
                  <a:tcPr marL="45720" marR="45720" anchor="ctr"/>
                </a:tc>
                <a:extLst>
                  <a:ext uri="{0D108BD9-81ED-4DB2-BD59-A6C34878D82A}">
                    <a16:rowId xmlns:a16="http://schemas.microsoft.com/office/drawing/2014/main" val="3467917081"/>
                  </a:ext>
                </a:extLst>
              </a:tr>
              <a:tr h="147395">
                <a:tc gridSpan="4">
                  <a:txBody>
                    <a:bodyPr/>
                    <a:lstStyle/>
                    <a:p>
                      <a:pPr algn="l" fontAlgn="b"/>
                      <a:r>
                        <a:rPr lang="en-US" sz="1100" b="0" i="0" u="none" strike="noStrike" dirty="0">
                          <a:solidFill>
                            <a:srgbClr val="000000"/>
                          </a:solidFill>
                          <a:effectLst/>
                          <a:latin typeface="Calibri" panose="020F0502020204030204" pitchFamily="34" charset="0"/>
                        </a:rPr>
                        <a:t>Maintain waste education at current levels rather than increase the program as there has not been marked changes in diversion rates in recent years. </a:t>
                      </a:r>
                    </a:p>
                  </a:txBody>
                  <a:tcPr marL="72000" marR="9525" marT="9525" marB="0" anchor="ctr">
                    <a:noFill/>
                  </a:tcP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tc hMerge="1">
                  <a:txBody>
                    <a:bodyPr/>
                    <a:lstStyle/>
                    <a:p>
                      <a:pPr algn="ctr" fontAlgn="b"/>
                      <a:endParaRPr lang="en-AU" sz="1100" b="1" i="0" u="none" strike="noStrike" dirty="0">
                        <a:solidFill>
                          <a:srgbClr val="000000"/>
                        </a:solidFill>
                        <a:effectLst/>
                        <a:latin typeface="Calibri" panose="020F0502020204030204" pitchFamily="34" charset="0"/>
                      </a:endParaRPr>
                    </a:p>
                  </a:txBody>
                  <a:tcPr marL="45720" marR="45720" anchor="ctr"/>
                </a:tc>
                <a:extLst>
                  <a:ext uri="{0D108BD9-81ED-4DB2-BD59-A6C34878D82A}">
                    <a16:rowId xmlns:a16="http://schemas.microsoft.com/office/drawing/2014/main" val="2681432651"/>
                  </a:ext>
                </a:extLst>
              </a:tr>
              <a:tr h="147395">
                <a:tc>
                  <a:txBody>
                    <a:bodyPr/>
                    <a:lstStyle/>
                    <a:p>
                      <a:pPr algn="r" fontAlgn="b"/>
                      <a:endParaRPr lang="en-US" sz="1100" b="1" i="0" u="none" strike="noStrike" dirty="0">
                        <a:solidFill>
                          <a:schemeClr val="bg1"/>
                        </a:solidFill>
                        <a:effectLst/>
                        <a:latin typeface="Calibri" panose="020F0502020204030204" pitchFamily="34" charset="0"/>
                      </a:endParaRPr>
                    </a:p>
                  </a:txBody>
                  <a:tcPr marL="45720" marR="45720" anchor="b"/>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chemeClr val="bg1"/>
                          </a:solidFill>
                          <a:effectLst/>
                          <a:latin typeface="Calibri" panose="020F0502020204030204" pitchFamily="34" charset="0"/>
                        </a:rPr>
                        <a:t>TOTAL</a:t>
                      </a:r>
                    </a:p>
                  </a:txBody>
                  <a:tcPr marL="45720" marR="45720" anchor="b"/>
                </a:tc>
                <a:tc>
                  <a:txBody>
                    <a:bodyPr/>
                    <a:lstStyle/>
                    <a:p>
                      <a:pPr algn="ctr" fontAlgn="b"/>
                      <a:r>
                        <a:rPr lang="en-US" sz="1100" b="1" i="0" u="none" strike="noStrike" dirty="0">
                          <a:solidFill>
                            <a:schemeClr val="bg1"/>
                          </a:solidFill>
                          <a:effectLst/>
                          <a:latin typeface="Calibri" panose="020F0502020204030204" pitchFamily="34" charset="0"/>
                        </a:rPr>
                        <a:t>$280,700</a:t>
                      </a:r>
                      <a:endParaRPr lang="en-AU" sz="1100" b="1" i="0" u="none" strike="noStrike" dirty="0">
                        <a:solidFill>
                          <a:schemeClr val="bg1"/>
                        </a:solidFill>
                        <a:effectLst/>
                        <a:latin typeface="Calibri" panose="020F0502020204030204" pitchFamily="34" charset="0"/>
                      </a:endParaRPr>
                    </a:p>
                  </a:txBody>
                  <a:tcPr marL="45720" marR="45720" anchor="b"/>
                </a:tc>
                <a:tc>
                  <a:txBody>
                    <a:bodyPr/>
                    <a:lstStyle/>
                    <a:p>
                      <a:pPr algn="ctr" fontAlgn="b"/>
                      <a:r>
                        <a:rPr lang="en-US" sz="1100" b="1" i="0" u="none" strike="noStrike" dirty="0">
                          <a:solidFill>
                            <a:schemeClr val="bg1"/>
                          </a:solidFill>
                          <a:effectLst/>
                          <a:latin typeface="Calibri" panose="020F0502020204030204" pitchFamily="34" charset="0"/>
                        </a:rPr>
                        <a:t>$207,142</a:t>
                      </a:r>
                      <a:endParaRPr lang="en-AU" sz="1100" b="1" i="0" u="none" strike="noStrike" dirty="0">
                        <a:solidFill>
                          <a:schemeClr val="bg1"/>
                        </a:solidFill>
                        <a:effectLst/>
                        <a:latin typeface="Calibri" panose="020F0502020204030204" pitchFamily="34" charset="0"/>
                      </a:endParaRPr>
                    </a:p>
                  </a:txBody>
                  <a:tcPr marL="45720" marR="45720" anchor="b"/>
                </a:tc>
                <a:extLst>
                  <a:ext uri="{0D108BD9-81ED-4DB2-BD59-A6C34878D82A}">
                    <a16:rowId xmlns:a16="http://schemas.microsoft.com/office/drawing/2014/main" val="96724604"/>
                  </a:ext>
                </a:extLst>
              </a:tr>
            </a:tbl>
          </a:graphicData>
        </a:graphic>
      </p:graphicFrame>
      <p:sp>
        <p:nvSpPr>
          <p:cNvPr id="4" name="TextBox 3">
            <a:extLst>
              <a:ext uri="{FF2B5EF4-FFF2-40B4-BE49-F238E27FC236}">
                <a16:creationId xmlns:a16="http://schemas.microsoft.com/office/drawing/2014/main" id="{BBCA2DE7-2665-6507-2DD0-3DD34AB86FBB}"/>
              </a:ext>
            </a:extLst>
          </p:cNvPr>
          <p:cNvSpPr txBox="1"/>
          <p:nvPr/>
        </p:nvSpPr>
        <p:spPr>
          <a:xfrm>
            <a:off x="212237" y="217928"/>
            <a:ext cx="3297762" cy="461665"/>
          </a:xfrm>
          <a:prstGeom prst="rect">
            <a:avLst/>
          </a:prstGeom>
          <a:noFill/>
        </p:spPr>
        <p:txBody>
          <a:bodyPr wrap="none" rtlCol="0">
            <a:spAutoFit/>
          </a:bodyPr>
          <a:lstStyle/>
          <a:p>
            <a:r>
              <a:rPr lang="en-US" sz="2400" b="1" dirty="0">
                <a:solidFill>
                  <a:schemeClr val="accent1"/>
                </a:solidFill>
              </a:rPr>
              <a:t>Savings Strategies  </a:t>
            </a:r>
            <a:r>
              <a:rPr lang="en-US" i="1" dirty="0" err="1">
                <a:solidFill>
                  <a:schemeClr val="accent1"/>
                </a:solidFill>
              </a:rPr>
              <a:t>cont</a:t>
            </a:r>
            <a:r>
              <a:rPr lang="en-US" i="1" dirty="0">
                <a:solidFill>
                  <a:schemeClr val="accent1"/>
                </a:solidFill>
              </a:rPr>
              <a:t>….</a:t>
            </a:r>
            <a:endParaRPr lang="en-AU" sz="2400" b="1" i="1" dirty="0">
              <a:solidFill>
                <a:schemeClr val="accent1"/>
              </a:solidFill>
            </a:endParaRPr>
          </a:p>
        </p:txBody>
      </p:sp>
    </p:spTree>
    <p:extLst>
      <p:ext uri="{BB962C8B-B14F-4D97-AF65-F5344CB8AC3E}">
        <p14:creationId xmlns:p14="http://schemas.microsoft.com/office/powerpoint/2010/main" val="31516889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0648" y="200472"/>
            <a:ext cx="3331361" cy="461665"/>
          </a:xfrm>
          <a:prstGeom prst="rect">
            <a:avLst/>
          </a:prstGeom>
          <a:noFill/>
        </p:spPr>
        <p:txBody>
          <a:bodyPr wrap="none" rtlCol="0">
            <a:spAutoFit/>
          </a:bodyPr>
          <a:lstStyle/>
          <a:p>
            <a:r>
              <a:rPr lang="en-US" sz="2400" b="1" dirty="0">
                <a:solidFill>
                  <a:schemeClr val="bg1"/>
                </a:solidFill>
              </a:rPr>
              <a:t>7. Financial Performance</a:t>
            </a:r>
            <a:endParaRPr lang="en-AU" sz="2400" b="1" dirty="0">
              <a:solidFill>
                <a:schemeClr val="bg1"/>
              </a:solidFill>
            </a:endParaRPr>
          </a:p>
        </p:txBody>
      </p:sp>
      <p:sp>
        <p:nvSpPr>
          <p:cNvPr id="5" name="TextBox 4"/>
          <p:cNvSpPr txBox="1"/>
          <p:nvPr/>
        </p:nvSpPr>
        <p:spPr>
          <a:xfrm>
            <a:off x="260647" y="1039050"/>
            <a:ext cx="5146643" cy="338554"/>
          </a:xfrm>
          <a:prstGeom prst="rect">
            <a:avLst/>
          </a:prstGeom>
          <a:noFill/>
        </p:spPr>
        <p:txBody>
          <a:bodyPr wrap="square" rtlCol="0">
            <a:spAutoFit/>
          </a:bodyPr>
          <a:lstStyle/>
          <a:p>
            <a:r>
              <a:rPr lang="en-US" sz="1600" b="1" dirty="0"/>
              <a:t>Overall Funding Statement as at 30 June 2024</a:t>
            </a:r>
            <a:endParaRPr lang="en-AU" sz="1600" b="1" dirty="0"/>
          </a:p>
        </p:txBody>
      </p:sp>
      <p:sp>
        <p:nvSpPr>
          <p:cNvPr id="3" name="Rectangle 2">
            <a:extLst>
              <a:ext uri="{FF2B5EF4-FFF2-40B4-BE49-F238E27FC236}">
                <a16:creationId xmlns:a16="http://schemas.microsoft.com/office/drawing/2014/main" id="{1C739CCC-0D05-4638-EF39-4FC93C7FD814}"/>
              </a:ext>
            </a:extLst>
          </p:cNvPr>
          <p:cNvSpPr/>
          <p:nvPr/>
        </p:nvSpPr>
        <p:spPr>
          <a:xfrm>
            <a:off x="476672" y="1856656"/>
            <a:ext cx="2736304" cy="43088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285572" y="1377604"/>
            <a:ext cx="5760640" cy="430887"/>
          </a:xfrm>
          <a:prstGeom prst="rect">
            <a:avLst/>
          </a:prstGeom>
          <a:noFill/>
        </p:spPr>
        <p:txBody>
          <a:bodyPr wrap="square" rtlCol="0">
            <a:spAutoFit/>
          </a:bodyPr>
          <a:lstStyle/>
          <a:p>
            <a:r>
              <a:rPr lang="en-US" sz="1100" dirty="0"/>
              <a:t>Note: These figures are preliminary only. The fully reconciled figures will be presented to Council as part of the Budget Review report and Annual Financial Statements.</a:t>
            </a:r>
            <a:endParaRPr lang="en-AU" sz="1100" dirty="0"/>
          </a:p>
        </p:txBody>
      </p:sp>
      <p:sp>
        <p:nvSpPr>
          <p:cNvPr id="9" name="Rectangle 8">
            <a:extLst>
              <a:ext uri="{FF2B5EF4-FFF2-40B4-BE49-F238E27FC236}">
                <a16:creationId xmlns:a16="http://schemas.microsoft.com/office/drawing/2014/main" id="{BCF5A91F-DF0B-0D45-8BE6-E8D0DAE631C5}"/>
              </a:ext>
            </a:extLst>
          </p:cNvPr>
          <p:cNvSpPr/>
          <p:nvPr/>
        </p:nvSpPr>
        <p:spPr>
          <a:xfrm>
            <a:off x="348566" y="1808491"/>
            <a:ext cx="2736304" cy="55222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60BB9237-5E11-ABA2-59DC-9D57E284FB5D}"/>
              </a:ext>
            </a:extLst>
          </p:cNvPr>
          <p:cNvPicPr>
            <a:picLocks noChangeAspect="1"/>
          </p:cNvPicPr>
          <p:nvPr/>
        </p:nvPicPr>
        <p:blipFill>
          <a:blip r:embed="rId2"/>
          <a:stretch>
            <a:fillRect/>
          </a:stretch>
        </p:blipFill>
        <p:spPr>
          <a:xfrm>
            <a:off x="211099" y="2147045"/>
            <a:ext cx="6535104" cy="7044863"/>
          </a:xfrm>
          <a:prstGeom prst="rect">
            <a:avLst/>
          </a:prstGeom>
        </p:spPr>
      </p:pic>
    </p:spTree>
    <p:extLst>
      <p:ext uri="{BB962C8B-B14F-4D97-AF65-F5344CB8AC3E}">
        <p14:creationId xmlns:p14="http://schemas.microsoft.com/office/powerpoint/2010/main" val="36006694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outdoor, transport, yellow&#10;&#10;Description automatically generated">
            <a:extLst>
              <a:ext uri="{FF2B5EF4-FFF2-40B4-BE49-F238E27FC236}">
                <a16:creationId xmlns:a16="http://schemas.microsoft.com/office/drawing/2014/main" id="{D59C7652-3352-6A06-B5ED-299680F79D48}"/>
              </a:ext>
            </a:extLst>
          </p:cNvPr>
          <p:cNvPicPr>
            <a:picLocks noChangeAspect="1"/>
          </p:cNvPicPr>
          <p:nvPr/>
        </p:nvPicPr>
        <p:blipFill rotWithShape="1">
          <a:blip r:embed="rId2">
            <a:extLst>
              <a:ext uri="{28A0092B-C50C-407E-A947-70E740481C1C}">
                <a14:useLocalDpi xmlns:a14="http://schemas.microsoft.com/office/drawing/2010/main" val="0"/>
              </a:ext>
            </a:extLst>
          </a:blip>
          <a:srcRect l="17412" t="291" r="32710" b="-291"/>
          <a:stretch/>
        </p:blipFill>
        <p:spPr>
          <a:xfrm>
            <a:off x="0" y="-1"/>
            <a:ext cx="6885384" cy="10024603"/>
          </a:xfrm>
          <a:prstGeom prst="rect">
            <a:avLst/>
          </a:prstGeom>
        </p:spPr>
      </p:pic>
      <p:sp>
        <p:nvSpPr>
          <p:cNvPr id="3" name="Text Box 644"/>
          <p:cNvSpPr txBox="1"/>
          <p:nvPr/>
        </p:nvSpPr>
        <p:spPr>
          <a:xfrm>
            <a:off x="2084784" y="2095822"/>
            <a:ext cx="4800600" cy="7810178"/>
          </a:xfrm>
          <a:prstGeom prst="rect">
            <a:avLst/>
          </a:prstGeom>
          <a:solidFill>
            <a:srgbClr val="008675"/>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450215">
              <a:spcAft>
                <a:spcPts val="0"/>
              </a:spcAft>
            </a:pPr>
            <a:r>
              <a:rPr lang="en-US" sz="1200" dirty="0">
                <a:solidFill>
                  <a:srgbClr val="FFFFFF"/>
                </a:solidFill>
                <a:effectLst/>
                <a:latin typeface="FS Lola"/>
                <a:ea typeface="Times New Roman"/>
                <a:cs typeface="Times New Roman"/>
              </a:rPr>
              <a:t>MORE INFORMATION</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a:spcAft>
                <a:spcPts val="0"/>
              </a:spcAft>
            </a:pPr>
            <a:r>
              <a:rPr lang="en-US" sz="12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63 Mt Barker Road</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Stirling SA 5152</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08 8408 0400</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 </a:t>
            </a:r>
            <a:endParaRPr lang="en-AU" sz="1300" dirty="0">
              <a:effectLst/>
              <a:latin typeface="Garamond"/>
              <a:ea typeface="Times New Roman"/>
              <a:cs typeface="Times New Roman"/>
            </a:endParaRPr>
          </a:p>
          <a:p>
            <a:pPr marL="900430">
              <a:spcAft>
                <a:spcPts val="0"/>
              </a:spcAft>
            </a:pPr>
            <a:r>
              <a:rPr lang="en-US" sz="1100" b="1" dirty="0">
                <a:solidFill>
                  <a:srgbClr val="FFFFFF"/>
                </a:solidFill>
                <a:effectLst/>
                <a:ea typeface="Times New Roman"/>
                <a:cs typeface="Times New Roman"/>
              </a:rPr>
              <a:t>mail@ahc.sa.gov.au</a:t>
            </a:r>
            <a:endParaRPr lang="en-AU" sz="1300" dirty="0">
              <a:effectLst/>
              <a:latin typeface="Garamond"/>
              <a:ea typeface="Times New Roman"/>
              <a:cs typeface="Times New Roman"/>
            </a:endParaRPr>
          </a:p>
        </p:txBody>
      </p:sp>
      <p:pic>
        <p:nvPicPr>
          <p:cNvPr id="4" name="Picture 3"/>
          <p:cNvPicPr/>
          <p:nvPr/>
        </p:nvPicPr>
        <p:blipFill>
          <a:blip r:embed="rId3" cstate="print">
            <a:extLst>
              <a:ext uri="{28A0092B-C50C-407E-A947-70E740481C1C}">
                <a14:useLocalDpi xmlns:a14="http://schemas.microsoft.com/office/drawing/2010/main" val="0"/>
              </a:ext>
            </a:extLst>
          </a:blip>
          <a:stretch>
            <a:fillRect/>
          </a:stretch>
        </p:blipFill>
        <p:spPr>
          <a:xfrm>
            <a:off x="2601674" y="2753047"/>
            <a:ext cx="1019175" cy="1019175"/>
          </a:xfrm>
          <a:prstGeom prst="rect">
            <a:avLst/>
          </a:prstGeom>
        </p:spPr>
      </p:pic>
      <p:grpSp>
        <p:nvGrpSpPr>
          <p:cNvPr id="6" name="Group 5"/>
          <p:cNvGrpSpPr/>
          <p:nvPr/>
        </p:nvGrpSpPr>
        <p:grpSpPr>
          <a:xfrm>
            <a:off x="2646759" y="5143822"/>
            <a:ext cx="305435" cy="305435"/>
            <a:chOff x="0" y="0"/>
            <a:chExt cx="305435" cy="305435"/>
          </a:xfrm>
        </p:grpSpPr>
        <p:sp>
          <p:nvSpPr>
            <p:cNvPr id="11" name="Oval 10"/>
            <p:cNvSpPr/>
            <p:nvPr/>
          </p:nvSpPr>
          <p:spPr>
            <a:xfrm>
              <a:off x="0" y="0"/>
              <a:ext cx="305435" cy="3054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pic>
          <p:nvPicPr>
            <p:cNvPr id="12" name="Picture 11" descr="Placeholde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25" y="57150"/>
              <a:ext cx="219075" cy="219075"/>
            </a:xfrm>
            <a:prstGeom prst="rect">
              <a:avLst/>
            </a:prstGeom>
            <a:noFill/>
            <a:ln>
              <a:noFill/>
            </a:ln>
          </p:spPr>
        </p:pic>
      </p:grpSp>
      <p:grpSp>
        <p:nvGrpSpPr>
          <p:cNvPr id="7" name="Group 6"/>
          <p:cNvGrpSpPr/>
          <p:nvPr/>
        </p:nvGrpSpPr>
        <p:grpSpPr>
          <a:xfrm>
            <a:off x="2646124" y="6256342"/>
            <a:ext cx="305435" cy="305435"/>
            <a:chOff x="0" y="0"/>
            <a:chExt cx="305435" cy="305435"/>
          </a:xfrm>
        </p:grpSpPr>
        <p:sp>
          <p:nvSpPr>
            <p:cNvPr id="9" name="Oval 8"/>
            <p:cNvSpPr/>
            <p:nvPr/>
          </p:nvSpPr>
          <p:spPr>
            <a:xfrm>
              <a:off x="0" y="0"/>
              <a:ext cx="305435" cy="3054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75" y="66675"/>
              <a:ext cx="180975" cy="180975"/>
            </a:xfrm>
            <a:prstGeom prst="rect">
              <a:avLst/>
            </a:prstGeom>
          </p:spPr>
        </p:pic>
      </p:grpSp>
      <p:grpSp>
        <p:nvGrpSpPr>
          <p:cNvPr id="16" name="Group 15"/>
          <p:cNvGrpSpPr/>
          <p:nvPr/>
        </p:nvGrpSpPr>
        <p:grpSpPr>
          <a:xfrm>
            <a:off x="2651203" y="5686863"/>
            <a:ext cx="305435" cy="305435"/>
            <a:chOff x="8037512" y="5920226"/>
            <a:chExt cx="305435" cy="305435"/>
          </a:xfrm>
        </p:grpSpPr>
        <p:sp>
          <p:nvSpPr>
            <p:cNvPr id="13" name="Oval 12"/>
            <p:cNvSpPr/>
            <p:nvPr/>
          </p:nvSpPr>
          <p:spPr>
            <a:xfrm>
              <a:off x="8037512" y="5920226"/>
              <a:ext cx="305435" cy="30543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dirty="0"/>
            </a:p>
          </p:txBody>
        </p:sp>
        <p:pic>
          <p:nvPicPr>
            <p:cNvPr id="5" name="Picture 4"/>
            <p:cNvPicPr/>
            <p:nvPr/>
          </p:nvPicPr>
          <p:blipFill>
            <a:blip r:embed="rId6">
              <a:extLst>
                <a:ext uri="{28A0092B-C50C-407E-A947-70E740481C1C}">
                  <a14:useLocalDpi xmlns:a14="http://schemas.microsoft.com/office/drawing/2010/main" val="0"/>
                </a:ext>
              </a:extLst>
            </a:blip>
            <a:stretch>
              <a:fillRect/>
            </a:stretch>
          </p:blipFill>
          <p:spPr>
            <a:xfrm>
              <a:off x="8109584" y="5992298"/>
              <a:ext cx="161290" cy="161290"/>
            </a:xfrm>
            <a:prstGeom prst="rect">
              <a:avLst/>
            </a:prstGeom>
          </p:spPr>
        </p:pic>
      </p:grpSp>
      <p:cxnSp>
        <p:nvCxnSpPr>
          <p:cNvPr id="18" name="Straight Connector 17"/>
          <p:cNvCxnSpPr/>
          <p:nvPr/>
        </p:nvCxnSpPr>
        <p:spPr>
          <a:xfrm>
            <a:off x="2646124" y="4860133"/>
            <a:ext cx="78287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7686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28483" y="970181"/>
            <a:ext cx="6655222" cy="356248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Box 9"/>
          <p:cNvSpPr txBox="1"/>
          <p:nvPr/>
        </p:nvSpPr>
        <p:spPr>
          <a:xfrm>
            <a:off x="209221" y="1040967"/>
            <a:ext cx="3884665" cy="646331"/>
          </a:xfrm>
          <a:prstGeom prst="rect">
            <a:avLst/>
          </a:prstGeom>
          <a:noFill/>
        </p:spPr>
        <p:txBody>
          <a:bodyPr wrap="square" rtlCol="0">
            <a:spAutoFit/>
          </a:bodyPr>
          <a:lstStyle/>
          <a:p>
            <a:r>
              <a:rPr lang="en-US" b="1" dirty="0">
                <a:solidFill>
                  <a:schemeClr val="accent1"/>
                </a:solidFill>
              </a:rPr>
              <a:t>Kerbside bin system collection frequency change and rural FOGO trial</a:t>
            </a:r>
            <a:endParaRPr lang="en-AU" b="1" dirty="0">
              <a:solidFill>
                <a:schemeClr val="accent1"/>
              </a:solidFill>
            </a:endParaRPr>
          </a:p>
        </p:txBody>
      </p:sp>
      <p:sp>
        <p:nvSpPr>
          <p:cNvPr id="11" name="Rectangle 10"/>
          <p:cNvSpPr/>
          <p:nvPr/>
        </p:nvSpPr>
        <p:spPr>
          <a:xfrm>
            <a:off x="204210" y="1633081"/>
            <a:ext cx="3627167" cy="1692771"/>
          </a:xfrm>
          <a:prstGeom prst="rect">
            <a:avLst/>
          </a:prstGeom>
        </p:spPr>
        <p:txBody>
          <a:bodyPr wrap="square">
            <a:spAutoFit/>
          </a:bodyPr>
          <a:lstStyle/>
          <a:p>
            <a:pPr>
              <a:spcAft>
                <a:spcPts val="600"/>
              </a:spcAft>
            </a:pPr>
            <a:r>
              <a:rPr lang="en-US" sz="1100" dirty="0"/>
              <a:t>Council is undertaking a 12-month food organics and garden organics (FOGO) trial in collaboration with our Waste Management Partner. </a:t>
            </a:r>
          </a:p>
          <a:p>
            <a:pPr>
              <a:spcAft>
                <a:spcPts val="600"/>
              </a:spcAft>
            </a:pPr>
            <a:r>
              <a:rPr lang="en-US" sz="1100" dirty="0"/>
              <a:t>Over 600 households and a small number of businesses in parts of Woodside and </a:t>
            </a:r>
            <a:r>
              <a:rPr lang="en-US" sz="1100" dirty="0" err="1"/>
              <a:t>Lenswood</a:t>
            </a:r>
            <a:r>
              <a:rPr lang="en-US" sz="1100" dirty="0"/>
              <a:t> will trial the new </a:t>
            </a:r>
            <a:r>
              <a:rPr lang="en-US" sz="1100" dirty="0" err="1"/>
              <a:t>kerbside</a:t>
            </a:r>
            <a:r>
              <a:rPr lang="en-US" sz="1100" dirty="0"/>
              <a:t> bin collection systems. This includes a new FOGO bin for rural households and a change in the collection frequency of organics bins and landfill bins, which aims to improve the food waste diversion from landfill.</a:t>
            </a:r>
            <a:endParaRPr lang="en-US" sz="1100" dirty="0">
              <a:effectLst/>
            </a:endParaRPr>
          </a:p>
        </p:txBody>
      </p:sp>
      <p:sp>
        <p:nvSpPr>
          <p:cNvPr id="12" name="TextBox 11"/>
          <p:cNvSpPr txBox="1"/>
          <p:nvPr/>
        </p:nvSpPr>
        <p:spPr>
          <a:xfrm>
            <a:off x="221783" y="3368824"/>
            <a:ext cx="1080873" cy="307777"/>
          </a:xfrm>
          <a:prstGeom prst="rect">
            <a:avLst/>
          </a:prstGeom>
          <a:noFill/>
        </p:spPr>
        <p:txBody>
          <a:bodyPr wrap="none" rtlCol="0">
            <a:spAutoFit/>
          </a:bodyPr>
          <a:lstStyle/>
          <a:p>
            <a:r>
              <a:rPr lang="en-US" sz="1400" b="1" dirty="0"/>
              <a:t>Latest News</a:t>
            </a:r>
            <a:endParaRPr lang="en-AU" sz="1400" b="1" dirty="0"/>
          </a:p>
        </p:txBody>
      </p:sp>
      <p:cxnSp>
        <p:nvCxnSpPr>
          <p:cNvPr id="28" name="Straight Connector 27"/>
          <p:cNvCxnSpPr>
            <a:cxnSpLocks/>
            <a:stCxn id="29" idx="4"/>
          </p:cNvCxnSpPr>
          <p:nvPr/>
        </p:nvCxnSpPr>
        <p:spPr>
          <a:xfrm>
            <a:off x="4857036" y="1346183"/>
            <a:ext cx="12124" cy="288309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4713020" y="1058151"/>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 name="Oval 31"/>
          <p:cNvSpPr/>
          <p:nvPr/>
        </p:nvSpPr>
        <p:spPr>
          <a:xfrm>
            <a:off x="4702585" y="250472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3" name="Oval 32"/>
          <p:cNvSpPr/>
          <p:nvPr/>
        </p:nvSpPr>
        <p:spPr>
          <a:xfrm>
            <a:off x="4713020" y="193190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Oval 34"/>
          <p:cNvSpPr/>
          <p:nvPr/>
        </p:nvSpPr>
        <p:spPr>
          <a:xfrm>
            <a:off x="4722256" y="293677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TextBox 40"/>
          <p:cNvSpPr txBox="1"/>
          <p:nvPr/>
        </p:nvSpPr>
        <p:spPr>
          <a:xfrm>
            <a:off x="4242352" y="1098728"/>
            <a:ext cx="455574" cy="230832"/>
          </a:xfrm>
          <a:prstGeom prst="rect">
            <a:avLst/>
          </a:prstGeom>
          <a:noFill/>
        </p:spPr>
        <p:txBody>
          <a:bodyPr wrap="none" rtlCol="0">
            <a:spAutoFit/>
          </a:bodyPr>
          <a:lstStyle/>
          <a:p>
            <a:pPr algn="r"/>
            <a:r>
              <a:rPr lang="en-US" sz="900" b="1" dirty="0"/>
              <a:t>Jul 23</a:t>
            </a:r>
            <a:endParaRPr lang="en-AU" sz="900" b="1" dirty="0"/>
          </a:p>
        </p:txBody>
      </p:sp>
      <p:sp>
        <p:nvSpPr>
          <p:cNvPr id="43" name="Rectangle 42"/>
          <p:cNvSpPr/>
          <p:nvPr/>
        </p:nvSpPr>
        <p:spPr>
          <a:xfrm>
            <a:off x="221783" y="3645348"/>
            <a:ext cx="3681602" cy="769441"/>
          </a:xfrm>
          <a:prstGeom prst="rect">
            <a:avLst/>
          </a:prstGeom>
        </p:spPr>
        <p:txBody>
          <a:bodyPr wrap="square">
            <a:spAutoFit/>
          </a:bodyPr>
          <a:lstStyle/>
          <a:p>
            <a:r>
              <a:rPr lang="en-US" sz="1100" dirty="0">
                <a:effectLst/>
              </a:rPr>
              <a:t>Delivery of the FOGO trial has continued and is on track for completion in October 2024 following which a report will be provided to Council exploring outcomes and providing recommendations for the </a:t>
            </a:r>
            <a:r>
              <a:rPr lang="en-US" sz="1100" dirty="0" err="1">
                <a:effectLst/>
              </a:rPr>
              <a:t>kerbside</a:t>
            </a:r>
            <a:r>
              <a:rPr lang="en-US" sz="1100" dirty="0">
                <a:effectLst/>
              </a:rPr>
              <a:t> bin services.</a:t>
            </a:r>
          </a:p>
        </p:txBody>
      </p:sp>
      <p:sp>
        <p:nvSpPr>
          <p:cNvPr id="58" name="Oval 57"/>
          <p:cNvSpPr/>
          <p:nvPr/>
        </p:nvSpPr>
        <p:spPr>
          <a:xfrm>
            <a:off x="4713020" y="149661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9" name="TextBox 58"/>
          <p:cNvSpPr txBox="1"/>
          <p:nvPr/>
        </p:nvSpPr>
        <p:spPr>
          <a:xfrm>
            <a:off x="5021460" y="1057625"/>
            <a:ext cx="1790183" cy="246221"/>
          </a:xfrm>
          <a:prstGeom prst="rect">
            <a:avLst/>
          </a:prstGeom>
          <a:noFill/>
        </p:spPr>
        <p:txBody>
          <a:bodyPr wrap="square" rtlCol="0">
            <a:spAutoFit/>
          </a:bodyPr>
          <a:lstStyle/>
          <a:p>
            <a:r>
              <a:rPr lang="en-US" sz="1000" b="1" dirty="0"/>
              <a:t>Commence planning &amp; scope</a:t>
            </a:r>
            <a:endParaRPr lang="en-AU" sz="900" i="1" dirty="0"/>
          </a:p>
        </p:txBody>
      </p:sp>
      <p:grpSp>
        <p:nvGrpSpPr>
          <p:cNvPr id="101" name="Group 100"/>
          <p:cNvGrpSpPr/>
          <p:nvPr/>
        </p:nvGrpSpPr>
        <p:grpSpPr>
          <a:xfrm>
            <a:off x="3554183" y="9670106"/>
            <a:ext cx="3245777" cy="233191"/>
            <a:chOff x="2249575" y="9659869"/>
            <a:chExt cx="3245777" cy="233191"/>
          </a:xfrm>
        </p:grpSpPr>
        <p:grpSp>
          <p:nvGrpSpPr>
            <p:cNvPr id="102" name="Group 101"/>
            <p:cNvGrpSpPr/>
            <p:nvPr/>
          </p:nvGrpSpPr>
          <p:grpSpPr>
            <a:xfrm>
              <a:off x="2789278" y="9705644"/>
              <a:ext cx="144000" cy="144000"/>
              <a:chOff x="4440476" y="9680038"/>
              <a:chExt cx="180000" cy="180000"/>
            </a:xfrm>
          </p:grpSpPr>
          <p:sp>
            <p:nvSpPr>
              <p:cNvPr id="111" name="Oval 110"/>
              <p:cNvSpPr/>
              <p:nvPr/>
            </p:nvSpPr>
            <p:spPr>
              <a:xfrm>
                <a:off x="4440476"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12" name="Rounded Rectangle 198"/>
              <p:cNvSpPr/>
              <p:nvPr/>
            </p:nvSpPr>
            <p:spPr>
              <a:xfrm rot="18900000">
                <a:off x="4476947" y="9748311"/>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03" name="Group 102"/>
            <p:cNvGrpSpPr/>
            <p:nvPr/>
          </p:nvGrpSpPr>
          <p:grpSpPr>
            <a:xfrm>
              <a:off x="3557431" y="9705644"/>
              <a:ext cx="144000" cy="144000"/>
              <a:chOff x="5566528" y="9680038"/>
              <a:chExt cx="180000" cy="180000"/>
            </a:xfrm>
          </p:grpSpPr>
          <p:sp>
            <p:nvSpPr>
              <p:cNvPr id="109" name="Oval 108"/>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0" name="Rounded Rectangle 181"/>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04" name="Oval 3"/>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5" name="TextBox 104"/>
            <p:cNvSpPr txBox="1"/>
            <p:nvPr/>
          </p:nvSpPr>
          <p:spPr>
            <a:xfrm>
              <a:off x="2881352" y="9659869"/>
              <a:ext cx="683200" cy="230832"/>
            </a:xfrm>
            <a:prstGeom prst="rect">
              <a:avLst/>
            </a:prstGeom>
            <a:noFill/>
          </p:spPr>
          <p:txBody>
            <a:bodyPr wrap="none" rtlCol="0">
              <a:spAutoFit/>
            </a:bodyPr>
            <a:lstStyle/>
            <a:p>
              <a:r>
                <a:rPr lang="en-US" sz="900" dirty="0"/>
                <a:t>= On Track</a:t>
              </a:r>
              <a:endParaRPr lang="en-AU" sz="900" dirty="0"/>
            </a:p>
          </p:txBody>
        </p:sp>
        <p:sp>
          <p:nvSpPr>
            <p:cNvPr id="106" name="TextBox 105"/>
            <p:cNvSpPr txBox="1"/>
            <p:nvPr/>
          </p:nvSpPr>
          <p:spPr>
            <a:xfrm>
              <a:off x="2249575" y="9662228"/>
              <a:ext cx="559769" cy="230832"/>
            </a:xfrm>
            <a:prstGeom prst="rect">
              <a:avLst/>
            </a:prstGeom>
            <a:noFill/>
          </p:spPr>
          <p:txBody>
            <a:bodyPr wrap="none" rtlCol="0">
              <a:spAutoFit/>
            </a:bodyPr>
            <a:lstStyle/>
            <a:p>
              <a:r>
                <a:rPr lang="en-US" sz="900" b="1" dirty="0"/>
                <a:t>Legend:</a:t>
              </a:r>
              <a:endParaRPr lang="en-AU" sz="900" b="1" dirty="0"/>
            </a:p>
          </p:txBody>
        </p:sp>
        <p:sp>
          <p:nvSpPr>
            <p:cNvPr id="107" name="TextBox 106"/>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108" name="TextBox 107"/>
            <p:cNvSpPr txBox="1"/>
            <p:nvPr/>
          </p:nvSpPr>
          <p:spPr>
            <a:xfrm>
              <a:off x="3629439" y="9662228"/>
              <a:ext cx="1080120" cy="230832"/>
            </a:xfrm>
            <a:prstGeom prst="rect">
              <a:avLst/>
            </a:prstGeom>
            <a:noFill/>
          </p:spPr>
          <p:txBody>
            <a:bodyPr wrap="square" rtlCol="0">
              <a:spAutoFit/>
            </a:bodyPr>
            <a:lstStyle/>
            <a:p>
              <a:r>
                <a:rPr lang="en-US" sz="900" dirty="0"/>
                <a:t>= Behind Schedule</a:t>
              </a:r>
              <a:endParaRPr lang="en-AU" sz="900" dirty="0"/>
            </a:p>
          </p:txBody>
        </p:sp>
      </p:grpSp>
      <p:sp>
        <p:nvSpPr>
          <p:cNvPr id="113" name="TextBox 112"/>
          <p:cNvSpPr txBox="1"/>
          <p:nvPr/>
        </p:nvSpPr>
        <p:spPr>
          <a:xfrm>
            <a:off x="188913" y="189298"/>
            <a:ext cx="5179046" cy="461665"/>
          </a:xfrm>
          <a:prstGeom prst="rect">
            <a:avLst/>
          </a:prstGeom>
          <a:noFill/>
        </p:spPr>
        <p:txBody>
          <a:bodyPr wrap="none" rtlCol="0">
            <a:spAutoFit/>
          </a:bodyPr>
          <a:lstStyle/>
          <a:p>
            <a:r>
              <a:rPr lang="en-US" sz="2400" b="1" dirty="0">
                <a:solidFill>
                  <a:schemeClr val="bg1"/>
                </a:solidFill>
              </a:rPr>
              <a:t>2. Adelaide Hills Council Major Projects</a:t>
            </a:r>
            <a:endParaRPr lang="en-AU" sz="2400" b="1" dirty="0">
              <a:solidFill>
                <a:schemeClr val="bg1"/>
              </a:solidFill>
            </a:endParaRPr>
          </a:p>
        </p:txBody>
      </p:sp>
      <p:sp>
        <p:nvSpPr>
          <p:cNvPr id="90" name="Rectangle 89"/>
          <p:cNvSpPr/>
          <p:nvPr/>
        </p:nvSpPr>
        <p:spPr>
          <a:xfrm>
            <a:off x="128483" y="4647417"/>
            <a:ext cx="6673497" cy="496189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TextBox 94"/>
          <p:cNvSpPr txBox="1"/>
          <p:nvPr/>
        </p:nvSpPr>
        <p:spPr>
          <a:xfrm>
            <a:off x="207627" y="4736976"/>
            <a:ext cx="2206823" cy="369332"/>
          </a:xfrm>
          <a:prstGeom prst="rect">
            <a:avLst/>
          </a:prstGeom>
          <a:noFill/>
        </p:spPr>
        <p:txBody>
          <a:bodyPr wrap="none" rtlCol="0">
            <a:spAutoFit/>
          </a:bodyPr>
          <a:lstStyle/>
          <a:p>
            <a:r>
              <a:rPr lang="en-US" b="1" dirty="0">
                <a:solidFill>
                  <a:schemeClr val="accent1"/>
                </a:solidFill>
              </a:rPr>
              <a:t>FABRIK Development</a:t>
            </a:r>
            <a:endParaRPr lang="en-AU" b="1" dirty="0">
              <a:solidFill>
                <a:schemeClr val="accent1"/>
              </a:solidFill>
            </a:endParaRPr>
          </a:p>
        </p:txBody>
      </p:sp>
      <p:sp>
        <p:nvSpPr>
          <p:cNvPr id="96" name="Rectangle 95"/>
          <p:cNvSpPr/>
          <p:nvPr/>
        </p:nvSpPr>
        <p:spPr>
          <a:xfrm>
            <a:off x="191379" y="5038652"/>
            <a:ext cx="3600479" cy="769441"/>
          </a:xfrm>
          <a:prstGeom prst="rect">
            <a:avLst/>
          </a:prstGeom>
        </p:spPr>
        <p:txBody>
          <a:bodyPr wrap="square">
            <a:spAutoFit/>
          </a:bodyPr>
          <a:lstStyle/>
          <a:p>
            <a:r>
              <a:rPr lang="en-US" sz="1100" dirty="0"/>
              <a:t>The FABRIK Development Project involves upgrading and enhancing the former Onkaparinga Woollen Mills site at Lobethal to create an arts and heritage hub in the central Adelaide Hills. </a:t>
            </a:r>
            <a:endParaRPr lang="en-US" sz="1100" dirty="0">
              <a:effectLst/>
            </a:endParaRPr>
          </a:p>
        </p:txBody>
      </p:sp>
      <p:cxnSp>
        <p:nvCxnSpPr>
          <p:cNvPr id="98" name="Straight Connector 97"/>
          <p:cNvCxnSpPr>
            <a:endCxn id="127" idx="4"/>
          </p:cNvCxnSpPr>
          <p:nvPr/>
        </p:nvCxnSpPr>
        <p:spPr>
          <a:xfrm flipH="1">
            <a:off x="4997032" y="5412401"/>
            <a:ext cx="2668" cy="307604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99" name="Oval 98"/>
          <p:cNvSpPr/>
          <p:nvPr/>
        </p:nvSpPr>
        <p:spPr>
          <a:xfrm>
            <a:off x="4844600" y="522753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0" name="TextBox 99"/>
          <p:cNvSpPr txBox="1"/>
          <p:nvPr/>
        </p:nvSpPr>
        <p:spPr>
          <a:xfrm>
            <a:off x="5147318" y="5216815"/>
            <a:ext cx="1810074" cy="400110"/>
          </a:xfrm>
          <a:prstGeom prst="rect">
            <a:avLst/>
          </a:prstGeom>
          <a:noFill/>
        </p:spPr>
        <p:txBody>
          <a:bodyPr wrap="square" rtlCol="0">
            <a:spAutoFit/>
          </a:bodyPr>
          <a:lstStyle/>
          <a:p>
            <a:r>
              <a:rPr lang="en-US" sz="1000" b="1" dirty="0"/>
              <a:t>Submit Planning Documentation for approval</a:t>
            </a:r>
            <a:endParaRPr lang="en-AU" sz="1000" b="1" dirty="0"/>
          </a:p>
        </p:txBody>
      </p:sp>
      <p:sp>
        <p:nvSpPr>
          <p:cNvPr id="122" name="TextBox 121"/>
          <p:cNvSpPr txBox="1"/>
          <p:nvPr/>
        </p:nvSpPr>
        <p:spPr>
          <a:xfrm>
            <a:off x="5178293" y="5876509"/>
            <a:ext cx="1635083" cy="246221"/>
          </a:xfrm>
          <a:prstGeom prst="rect">
            <a:avLst/>
          </a:prstGeom>
          <a:noFill/>
        </p:spPr>
        <p:txBody>
          <a:bodyPr wrap="square" rtlCol="0">
            <a:spAutoFit/>
          </a:bodyPr>
          <a:lstStyle/>
          <a:p>
            <a:r>
              <a:rPr lang="en-US" sz="1000" b="1" dirty="0"/>
              <a:t>Procurement phase</a:t>
            </a:r>
            <a:endParaRPr lang="en-AU" sz="1000" dirty="0"/>
          </a:p>
        </p:txBody>
      </p:sp>
      <p:sp>
        <p:nvSpPr>
          <p:cNvPr id="123" name="Oval 122"/>
          <p:cNvSpPr/>
          <p:nvPr/>
        </p:nvSpPr>
        <p:spPr>
          <a:xfrm>
            <a:off x="4855684" y="5875610"/>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4" name="Oval 123"/>
          <p:cNvSpPr/>
          <p:nvPr/>
        </p:nvSpPr>
        <p:spPr>
          <a:xfrm>
            <a:off x="4850761" y="632479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5" name="TextBox 124"/>
          <p:cNvSpPr txBox="1"/>
          <p:nvPr/>
        </p:nvSpPr>
        <p:spPr>
          <a:xfrm>
            <a:off x="5186263" y="6321152"/>
            <a:ext cx="1609685" cy="707886"/>
          </a:xfrm>
          <a:prstGeom prst="rect">
            <a:avLst/>
          </a:prstGeom>
          <a:noFill/>
        </p:spPr>
        <p:txBody>
          <a:bodyPr wrap="square" rtlCol="0">
            <a:spAutoFit/>
          </a:bodyPr>
          <a:lstStyle/>
          <a:p>
            <a:r>
              <a:rPr lang="en-US" sz="1000" b="1" dirty="0"/>
              <a:t>Obtain full Building and Development approval and award construction contract</a:t>
            </a:r>
            <a:endParaRPr lang="en-AU" sz="1000" dirty="0"/>
          </a:p>
        </p:txBody>
      </p:sp>
      <p:sp>
        <p:nvSpPr>
          <p:cNvPr id="126" name="Oval 125"/>
          <p:cNvSpPr/>
          <p:nvPr/>
        </p:nvSpPr>
        <p:spPr>
          <a:xfrm>
            <a:off x="4850142" y="718524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7" name="Oval 126"/>
          <p:cNvSpPr/>
          <p:nvPr/>
        </p:nvSpPr>
        <p:spPr>
          <a:xfrm>
            <a:off x="4853016" y="8200412"/>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8" name="TextBox 127"/>
          <p:cNvSpPr txBox="1"/>
          <p:nvPr/>
        </p:nvSpPr>
        <p:spPr>
          <a:xfrm>
            <a:off x="5164095" y="7223059"/>
            <a:ext cx="1790183" cy="246221"/>
          </a:xfrm>
          <a:prstGeom prst="rect">
            <a:avLst/>
          </a:prstGeom>
          <a:noFill/>
        </p:spPr>
        <p:txBody>
          <a:bodyPr wrap="square" rtlCol="0">
            <a:spAutoFit/>
          </a:bodyPr>
          <a:lstStyle/>
          <a:p>
            <a:r>
              <a:rPr lang="en-US" sz="1000" b="1" dirty="0"/>
              <a:t>Begin site works</a:t>
            </a:r>
            <a:endParaRPr lang="en-AU" sz="900" i="1" dirty="0"/>
          </a:p>
        </p:txBody>
      </p:sp>
      <p:sp>
        <p:nvSpPr>
          <p:cNvPr id="129" name="TextBox 128"/>
          <p:cNvSpPr txBox="1"/>
          <p:nvPr/>
        </p:nvSpPr>
        <p:spPr>
          <a:xfrm>
            <a:off x="3927198" y="5253838"/>
            <a:ext cx="920445" cy="230832"/>
          </a:xfrm>
          <a:prstGeom prst="rect">
            <a:avLst/>
          </a:prstGeom>
          <a:noFill/>
        </p:spPr>
        <p:txBody>
          <a:bodyPr wrap="none" rtlCol="0">
            <a:spAutoFit/>
          </a:bodyPr>
          <a:lstStyle/>
          <a:p>
            <a:r>
              <a:rPr lang="en-US" sz="900" b="1" dirty="0"/>
              <a:t>Oct 21 – Dec 21</a:t>
            </a:r>
            <a:endParaRPr lang="en-AU" sz="900" b="1" dirty="0"/>
          </a:p>
        </p:txBody>
      </p:sp>
      <p:sp>
        <p:nvSpPr>
          <p:cNvPr id="130" name="TextBox 129"/>
          <p:cNvSpPr txBox="1"/>
          <p:nvPr/>
        </p:nvSpPr>
        <p:spPr>
          <a:xfrm>
            <a:off x="3903385" y="5907226"/>
            <a:ext cx="934871" cy="230832"/>
          </a:xfrm>
          <a:prstGeom prst="rect">
            <a:avLst/>
          </a:prstGeom>
          <a:noFill/>
        </p:spPr>
        <p:txBody>
          <a:bodyPr wrap="none" rtlCol="0">
            <a:spAutoFit/>
          </a:bodyPr>
          <a:lstStyle/>
          <a:p>
            <a:r>
              <a:rPr lang="en-US" sz="900" b="1" dirty="0"/>
              <a:t>Jan 22 – Mar 22</a:t>
            </a:r>
            <a:endParaRPr lang="en-AU" sz="900" b="1" dirty="0"/>
          </a:p>
        </p:txBody>
      </p:sp>
      <p:sp>
        <p:nvSpPr>
          <p:cNvPr id="131" name="TextBox 130"/>
          <p:cNvSpPr txBox="1"/>
          <p:nvPr/>
        </p:nvSpPr>
        <p:spPr>
          <a:xfrm>
            <a:off x="204172" y="5817096"/>
            <a:ext cx="1080873" cy="307777"/>
          </a:xfrm>
          <a:prstGeom prst="rect">
            <a:avLst/>
          </a:prstGeom>
          <a:noFill/>
        </p:spPr>
        <p:txBody>
          <a:bodyPr wrap="none" rtlCol="0">
            <a:spAutoFit/>
          </a:bodyPr>
          <a:lstStyle/>
          <a:p>
            <a:r>
              <a:rPr lang="en-US" sz="1400" b="1" dirty="0"/>
              <a:t>Latest News</a:t>
            </a:r>
            <a:endParaRPr lang="en-AU" sz="1400" b="1" dirty="0"/>
          </a:p>
        </p:txBody>
      </p:sp>
      <p:sp>
        <p:nvSpPr>
          <p:cNvPr id="132" name="Rectangle 131"/>
          <p:cNvSpPr/>
          <p:nvPr/>
        </p:nvSpPr>
        <p:spPr>
          <a:xfrm>
            <a:off x="217015" y="6119152"/>
            <a:ext cx="3697736" cy="1431161"/>
          </a:xfrm>
          <a:prstGeom prst="rect">
            <a:avLst/>
          </a:prstGeom>
          <a:noFill/>
        </p:spPr>
        <p:txBody>
          <a:bodyPr wrap="square">
            <a:spAutoFit/>
          </a:bodyPr>
          <a:lstStyle/>
          <a:p>
            <a:pPr>
              <a:spcAft>
                <a:spcPts val="600"/>
              </a:spcAft>
            </a:pPr>
            <a:r>
              <a:rPr lang="en-US" sz="1100" dirty="0">
                <a:effectLst/>
              </a:rPr>
              <a:t>Works have progressed well in spite of a number of delays with the building works to be completed in August.</a:t>
            </a:r>
          </a:p>
          <a:p>
            <a:pPr>
              <a:spcAft>
                <a:spcPts val="600"/>
              </a:spcAft>
            </a:pPr>
            <a:r>
              <a:rPr lang="en-US" sz="1100" dirty="0"/>
              <a:t>Further landscaping, wayfinding, installation, and establishment of the retail pavilion will occur following completion of construction. The new hub is scheduled to open in September.</a:t>
            </a:r>
            <a:endParaRPr lang="en-US" sz="1100" dirty="0">
              <a:effectLst/>
            </a:endParaRPr>
          </a:p>
          <a:p>
            <a:endParaRPr lang="en-US" sz="1100" dirty="0">
              <a:effectLst/>
            </a:endParaRPr>
          </a:p>
        </p:txBody>
      </p:sp>
      <p:sp>
        <p:nvSpPr>
          <p:cNvPr id="133" name="TextBox 132"/>
          <p:cNvSpPr txBox="1"/>
          <p:nvPr/>
        </p:nvSpPr>
        <p:spPr>
          <a:xfrm>
            <a:off x="3935206" y="6353396"/>
            <a:ext cx="914033" cy="230832"/>
          </a:xfrm>
          <a:prstGeom prst="rect">
            <a:avLst/>
          </a:prstGeom>
          <a:noFill/>
        </p:spPr>
        <p:txBody>
          <a:bodyPr wrap="none" rtlCol="0">
            <a:spAutoFit/>
          </a:bodyPr>
          <a:lstStyle/>
          <a:p>
            <a:r>
              <a:rPr lang="en-US" sz="900" b="1" dirty="0"/>
              <a:t>Apr 22 – Jun 22</a:t>
            </a:r>
            <a:endParaRPr lang="en-AU" sz="900" b="1" dirty="0"/>
          </a:p>
        </p:txBody>
      </p:sp>
      <p:sp>
        <p:nvSpPr>
          <p:cNvPr id="134" name="TextBox 133"/>
          <p:cNvSpPr txBox="1"/>
          <p:nvPr/>
        </p:nvSpPr>
        <p:spPr>
          <a:xfrm>
            <a:off x="3975315" y="7198742"/>
            <a:ext cx="880369" cy="230832"/>
          </a:xfrm>
          <a:prstGeom prst="rect">
            <a:avLst/>
          </a:prstGeom>
          <a:noFill/>
        </p:spPr>
        <p:txBody>
          <a:bodyPr wrap="none" rtlCol="0">
            <a:spAutoFit/>
          </a:bodyPr>
          <a:lstStyle/>
          <a:p>
            <a:r>
              <a:rPr lang="en-US" sz="900" b="1" dirty="0"/>
              <a:t>Jul 22 – Sep 22</a:t>
            </a:r>
            <a:endParaRPr lang="en-AU" sz="900" b="1" dirty="0"/>
          </a:p>
        </p:txBody>
      </p:sp>
      <p:sp>
        <p:nvSpPr>
          <p:cNvPr id="135" name="TextBox 134"/>
          <p:cNvSpPr txBox="1"/>
          <p:nvPr/>
        </p:nvSpPr>
        <p:spPr>
          <a:xfrm>
            <a:off x="3950696" y="8234658"/>
            <a:ext cx="928459" cy="230832"/>
          </a:xfrm>
          <a:prstGeom prst="rect">
            <a:avLst/>
          </a:prstGeom>
          <a:noFill/>
        </p:spPr>
        <p:txBody>
          <a:bodyPr wrap="none" rtlCol="0">
            <a:spAutoFit/>
          </a:bodyPr>
          <a:lstStyle/>
          <a:p>
            <a:r>
              <a:rPr lang="en-US" sz="900" b="1" dirty="0"/>
              <a:t>Sep 22 – Dec 23</a:t>
            </a:r>
            <a:endParaRPr lang="en-AU" sz="900" b="1" dirty="0"/>
          </a:p>
        </p:txBody>
      </p:sp>
      <p:sp>
        <p:nvSpPr>
          <p:cNvPr id="136" name="TextBox 135"/>
          <p:cNvSpPr txBox="1"/>
          <p:nvPr/>
        </p:nvSpPr>
        <p:spPr>
          <a:xfrm>
            <a:off x="5146303" y="8205988"/>
            <a:ext cx="1790183" cy="400110"/>
          </a:xfrm>
          <a:prstGeom prst="rect">
            <a:avLst/>
          </a:prstGeom>
          <a:noFill/>
        </p:spPr>
        <p:txBody>
          <a:bodyPr wrap="square" rtlCol="0">
            <a:spAutoFit/>
          </a:bodyPr>
          <a:lstStyle/>
          <a:p>
            <a:r>
              <a:rPr lang="en-US" sz="1000" b="1" dirty="0"/>
              <a:t>Construction completion</a:t>
            </a:r>
          </a:p>
          <a:p>
            <a:r>
              <a:rPr lang="en-US" sz="1000" b="1" dirty="0"/>
              <a:t>(New date Sep 2024)</a:t>
            </a:r>
          </a:p>
        </p:txBody>
      </p:sp>
      <p:sp>
        <p:nvSpPr>
          <p:cNvPr id="137" name="Rounded Rectangle 198"/>
          <p:cNvSpPr/>
          <p:nvPr/>
        </p:nvSpPr>
        <p:spPr>
          <a:xfrm rot="18900000">
            <a:off x="4954202" y="5998024"/>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38" name="Rounded Rectangle 198"/>
          <p:cNvSpPr/>
          <p:nvPr/>
        </p:nvSpPr>
        <p:spPr>
          <a:xfrm rot="18900000">
            <a:off x="4945375" y="6447084"/>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45" name="Oval 3"/>
          <p:cNvSpPr/>
          <p:nvPr/>
        </p:nvSpPr>
        <p:spPr>
          <a:xfrm>
            <a:off x="4903356" y="5287075"/>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46" name="Oval 3"/>
          <p:cNvSpPr/>
          <p:nvPr/>
        </p:nvSpPr>
        <p:spPr>
          <a:xfrm>
            <a:off x="4909700" y="5929626"/>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47" name="Oval 3"/>
          <p:cNvSpPr/>
          <p:nvPr/>
        </p:nvSpPr>
        <p:spPr>
          <a:xfrm>
            <a:off x="4904777" y="6378812"/>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48" name="Oval 3"/>
          <p:cNvSpPr/>
          <p:nvPr/>
        </p:nvSpPr>
        <p:spPr>
          <a:xfrm>
            <a:off x="4908898" y="7249154"/>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49" name="Oval 3"/>
          <p:cNvSpPr/>
          <p:nvPr/>
        </p:nvSpPr>
        <p:spPr>
          <a:xfrm>
            <a:off x="4765262" y="111137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50" name="Oval 3"/>
          <p:cNvSpPr/>
          <p:nvPr/>
        </p:nvSpPr>
        <p:spPr>
          <a:xfrm>
            <a:off x="4763330" y="1544566"/>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83" name="Oval 3"/>
          <p:cNvSpPr/>
          <p:nvPr/>
        </p:nvSpPr>
        <p:spPr>
          <a:xfrm>
            <a:off x="4772039" y="1983428"/>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nvGrpSpPr>
          <p:cNvPr id="2" name="Group 1">
            <a:extLst>
              <a:ext uri="{FF2B5EF4-FFF2-40B4-BE49-F238E27FC236}">
                <a16:creationId xmlns:a16="http://schemas.microsoft.com/office/drawing/2014/main" id="{6F9CCACB-0A90-9D9A-7F83-C5DC1F5B89B1}"/>
              </a:ext>
            </a:extLst>
          </p:cNvPr>
          <p:cNvGrpSpPr/>
          <p:nvPr/>
        </p:nvGrpSpPr>
        <p:grpSpPr>
          <a:xfrm>
            <a:off x="4910176" y="8257848"/>
            <a:ext cx="180000" cy="180000"/>
            <a:chOff x="5566528" y="9680038"/>
            <a:chExt cx="180000" cy="180000"/>
          </a:xfrm>
        </p:grpSpPr>
        <p:sp>
          <p:nvSpPr>
            <p:cNvPr id="3" name="Oval 2">
              <a:extLst>
                <a:ext uri="{FF2B5EF4-FFF2-40B4-BE49-F238E27FC236}">
                  <a16:creationId xmlns:a16="http://schemas.microsoft.com/office/drawing/2014/main" id="{864713D1-C46D-BB8F-0BEA-639D99656DC4}"/>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ounded Rectangle 181">
              <a:extLst>
                <a:ext uri="{FF2B5EF4-FFF2-40B4-BE49-F238E27FC236}">
                  <a16:creationId xmlns:a16="http://schemas.microsoft.com/office/drawing/2014/main" id="{C36E3A95-53F3-6F38-CFE0-88F270BA9F73}"/>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5" name="TextBox 4">
            <a:extLst>
              <a:ext uri="{FF2B5EF4-FFF2-40B4-BE49-F238E27FC236}">
                <a16:creationId xmlns:a16="http://schemas.microsoft.com/office/drawing/2014/main" id="{315DE60C-3A3F-091C-744B-E683CB1F41A1}"/>
              </a:ext>
            </a:extLst>
          </p:cNvPr>
          <p:cNvSpPr txBox="1"/>
          <p:nvPr/>
        </p:nvSpPr>
        <p:spPr>
          <a:xfrm>
            <a:off x="4205483" y="2543200"/>
            <a:ext cx="492443" cy="230832"/>
          </a:xfrm>
          <a:prstGeom prst="rect">
            <a:avLst/>
          </a:prstGeom>
          <a:noFill/>
        </p:spPr>
        <p:txBody>
          <a:bodyPr wrap="none" rtlCol="0">
            <a:spAutoFit/>
          </a:bodyPr>
          <a:lstStyle/>
          <a:p>
            <a:pPr algn="r"/>
            <a:r>
              <a:rPr lang="en-US" sz="900" b="1" dirty="0"/>
              <a:t>Oct 23</a:t>
            </a:r>
            <a:endParaRPr lang="en-AU" sz="900" b="1" dirty="0"/>
          </a:p>
        </p:txBody>
      </p:sp>
      <p:sp>
        <p:nvSpPr>
          <p:cNvPr id="7" name="TextBox 6">
            <a:extLst>
              <a:ext uri="{FF2B5EF4-FFF2-40B4-BE49-F238E27FC236}">
                <a16:creationId xmlns:a16="http://schemas.microsoft.com/office/drawing/2014/main" id="{996906B7-167A-686D-F88C-53AEEF898953}"/>
              </a:ext>
            </a:extLst>
          </p:cNvPr>
          <p:cNvSpPr txBox="1"/>
          <p:nvPr/>
        </p:nvSpPr>
        <p:spPr>
          <a:xfrm>
            <a:off x="4197468" y="1510962"/>
            <a:ext cx="500458" cy="230832"/>
          </a:xfrm>
          <a:prstGeom prst="rect">
            <a:avLst/>
          </a:prstGeom>
          <a:noFill/>
        </p:spPr>
        <p:txBody>
          <a:bodyPr wrap="none" rtlCol="0">
            <a:spAutoFit/>
          </a:bodyPr>
          <a:lstStyle/>
          <a:p>
            <a:pPr algn="r"/>
            <a:r>
              <a:rPr lang="en-US" sz="900" b="1" dirty="0"/>
              <a:t>Sep 23</a:t>
            </a:r>
            <a:endParaRPr lang="en-AU" sz="900" b="1" dirty="0"/>
          </a:p>
        </p:txBody>
      </p:sp>
      <p:sp>
        <p:nvSpPr>
          <p:cNvPr id="8" name="TextBox 7">
            <a:extLst>
              <a:ext uri="{FF2B5EF4-FFF2-40B4-BE49-F238E27FC236}">
                <a16:creationId xmlns:a16="http://schemas.microsoft.com/office/drawing/2014/main" id="{53B274D7-778F-9832-A147-9EF325CFE788}"/>
              </a:ext>
            </a:extLst>
          </p:cNvPr>
          <p:cNvSpPr txBox="1"/>
          <p:nvPr/>
        </p:nvSpPr>
        <p:spPr>
          <a:xfrm>
            <a:off x="4197468" y="1977808"/>
            <a:ext cx="500458" cy="230832"/>
          </a:xfrm>
          <a:prstGeom prst="rect">
            <a:avLst/>
          </a:prstGeom>
          <a:noFill/>
        </p:spPr>
        <p:txBody>
          <a:bodyPr wrap="none" rtlCol="0">
            <a:spAutoFit/>
          </a:bodyPr>
          <a:lstStyle/>
          <a:p>
            <a:pPr algn="r"/>
            <a:r>
              <a:rPr lang="en-US" sz="900" b="1" dirty="0"/>
              <a:t>Sep 23</a:t>
            </a:r>
            <a:endParaRPr lang="en-AU" sz="900" b="1" dirty="0"/>
          </a:p>
        </p:txBody>
      </p:sp>
      <p:sp>
        <p:nvSpPr>
          <p:cNvPr id="13" name="TextBox 12">
            <a:extLst>
              <a:ext uri="{FF2B5EF4-FFF2-40B4-BE49-F238E27FC236}">
                <a16:creationId xmlns:a16="http://schemas.microsoft.com/office/drawing/2014/main" id="{FFAFAA99-54E3-9E5D-0830-251109298F8C}"/>
              </a:ext>
            </a:extLst>
          </p:cNvPr>
          <p:cNvSpPr txBox="1"/>
          <p:nvPr/>
        </p:nvSpPr>
        <p:spPr>
          <a:xfrm>
            <a:off x="4205483" y="2985041"/>
            <a:ext cx="492443" cy="230832"/>
          </a:xfrm>
          <a:prstGeom prst="rect">
            <a:avLst/>
          </a:prstGeom>
          <a:noFill/>
        </p:spPr>
        <p:txBody>
          <a:bodyPr wrap="none" rtlCol="0">
            <a:spAutoFit/>
          </a:bodyPr>
          <a:lstStyle/>
          <a:p>
            <a:pPr algn="r"/>
            <a:r>
              <a:rPr lang="en-US" sz="900" b="1" dirty="0"/>
              <a:t>Oct 23</a:t>
            </a:r>
            <a:endParaRPr lang="en-AU" sz="900" b="1" dirty="0"/>
          </a:p>
        </p:txBody>
      </p:sp>
      <p:sp>
        <p:nvSpPr>
          <p:cNvPr id="15" name="TextBox 14">
            <a:extLst>
              <a:ext uri="{FF2B5EF4-FFF2-40B4-BE49-F238E27FC236}">
                <a16:creationId xmlns:a16="http://schemas.microsoft.com/office/drawing/2014/main" id="{A3BA558B-2E3E-8BD7-02F2-97C929643F84}"/>
              </a:ext>
            </a:extLst>
          </p:cNvPr>
          <p:cNvSpPr txBox="1"/>
          <p:nvPr/>
        </p:nvSpPr>
        <p:spPr>
          <a:xfrm>
            <a:off x="4994123" y="2532009"/>
            <a:ext cx="1790183" cy="400110"/>
          </a:xfrm>
          <a:prstGeom prst="rect">
            <a:avLst/>
          </a:prstGeom>
          <a:noFill/>
        </p:spPr>
        <p:txBody>
          <a:bodyPr wrap="square" rtlCol="0">
            <a:spAutoFit/>
          </a:bodyPr>
          <a:lstStyle/>
          <a:p>
            <a:r>
              <a:rPr lang="en-US" sz="1000" b="1" dirty="0">
                <a:effectLst/>
              </a:rPr>
              <a:t>Two community information sessions to be undertaken</a:t>
            </a:r>
          </a:p>
        </p:txBody>
      </p:sp>
      <p:sp>
        <p:nvSpPr>
          <p:cNvPr id="16" name="TextBox 15">
            <a:extLst>
              <a:ext uri="{FF2B5EF4-FFF2-40B4-BE49-F238E27FC236}">
                <a16:creationId xmlns:a16="http://schemas.microsoft.com/office/drawing/2014/main" id="{8DF17CA4-2B90-CAFA-AA7E-2606E169EF06}"/>
              </a:ext>
            </a:extLst>
          </p:cNvPr>
          <p:cNvSpPr txBox="1"/>
          <p:nvPr/>
        </p:nvSpPr>
        <p:spPr>
          <a:xfrm>
            <a:off x="5014847" y="1519495"/>
            <a:ext cx="1790183" cy="246221"/>
          </a:xfrm>
          <a:prstGeom prst="rect">
            <a:avLst/>
          </a:prstGeom>
          <a:noFill/>
        </p:spPr>
        <p:txBody>
          <a:bodyPr wrap="square" rtlCol="0">
            <a:spAutoFit/>
          </a:bodyPr>
          <a:lstStyle/>
          <a:p>
            <a:r>
              <a:rPr lang="en-US" sz="1000" b="1" dirty="0"/>
              <a:t>Identify areas for trial</a:t>
            </a:r>
            <a:endParaRPr lang="en-AU" sz="900" i="1" dirty="0"/>
          </a:p>
        </p:txBody>
      </p:sp>
      <p:sp>
        <p:nvSpPr>
          <p:cNvPr id="17" name="TextBox 16">
            <a:extLst>
              <a:ext uri="{FF2B5EF4-FFF2-40B4-BE49-F238E27FC236}">
                <a16:creationId xmlns:a16="http://schemas.microsoft.com/office/drawing/2014/main" id="{757EC877-D3D3-D6BB-ACFF-A181E48926C3}"/>
              </a:ext>
            </a:extLst>
          </p:cNvPr>
          <p:cNvSpPr txBox="1"/>
          <p:nvPr/>
        </p:nvSpPr>
        <p:spPr>
          <a:xfrm>
            <a:off x="5018168" y="1928664"/>
            <a:ext cx="1790183" cy="553998"/>
          </a:xfrm>
          <a:prstGeom prst="rect">
            <a:avLst/>
          </a:prstGeom>
          <a:noFill/>
        </p:spPr>
        <p:txBody>
          <a:bodyPr wrap="square" rtlCol="0">
            <a:spAutoFit/>
          </a:bodyPr>
          <a:lstStyle/>
          <a:p>
            <a:r>
              <a:rPr lang="en-US" sz="1000" b="1" dirty="0"/>
              <a:t>Initial communications and welcome pack provided to trial participants</a:t>
            </a:r>
            <a:endParaRPr lang="en-AU" sz="900" i="1" dirty="0"/>
          </a:p>
        </p:txBody>
      </p:sp>
      <p:sp>
        <p:nvSpPr>
          <p:cNvPr id="18" name="TextBox 17">
            <a:extLst>
              <a:ext uri="{FF2B5EF4-FFF2-40B4-BE49-F238E27FC236}">
                <a16:creationId xmlns:a16="http://schemas.microsoft.com/office/drawing/2014/main" id="{649F8A06-738C-11CC-43BD-8CCB4DA8CE9D}"/>
              </a:ext>
            </a:extLst>
          </p:cNvPr>
          <p:cNvSpPr txBox="1"/>
          <p:nvPr/>
        </p:nvSpPr>
        <p:spPr>
          <a:xfrm>
            <a:off x="5022750" y="2958215"/>
            <a:ext cx="1790183" cy="246221"/>
          </a:xfrm>
          <a:prstGeom prst="rect">
            <a:avLst/>
          </a:prstGeom>
          <a:noFill/>
        </p:spPr>
        <p:txBody>
          <a:bodyPr wrap="square" rtlCol="0">
            <a:spAutoFit/>
          </a:bodyPr>
          <a:lstStyle/>
          <a:p>
            <a:r>
              <a:rPr lang="en-US" sz="1000" b="1" dirty="0"/>
              <a:t>Trial Commencement</a:t>
            </a:r>
            <a:endParaRPr lang="en-AU" sz="900" i="1" dirty="0"/>
          </a:p>
        </p:txBody>
      </p:sp>
      <p:sp>
        <p:nvSpPr>
          <p:cNvPr id="21" name="Oval 20">
            <a:extLst>
              <a:ext uri="{FF2B5EF4-FFF2-40B4-BE49-F238E27FC236}">
                <a16:creationId xmlns:a16="http://schemas.microsoft.com/office/drawing/2014/main" id="{8B979239-751C-3007-DA9D-8F94032FB101}"/>
              </a:ext>
            </a:extLst>
          </p:cNvPr>
          <p:cNvSpPr/>
          <p:nvPr/>
        </p:nvSpPr>
        <p:spPr>
          <a:xfrm>
            <a:off x="4717674" y="329681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Box 22">
            <a:extLst>
              <a:ext uri="{FF2B5EF4-FFF2-40B4-BE49-F238E27FC236}">
                <a16:creationId xmlns:a16="http://schemas.microsoft.com/office/drawing/2014/main" id="{6B222299-36B1-2A9C-3F7E-0B2FFE3BB1DD}"/>
              </a:ext>
            </a:extLst>
          </p:cNvPr>
          <p:cNvSpPr txBox="1"/>
          <p:nvPr/>
        </p:nvSpPr>
        <p:spPr>
          <a:xfrm>
            <a:off x="4197468" y="3345081"/>
            <a:ext cx="500458" cy="230832"/>
          </a:xfrm>
          <a:prstGeom prst="rect">
            <a:avLst/>
          </a:prstGeom>
          <a:noFill/>
        </p:spPr>
        <p:txBody>
          <a:bodyPr wrap="none" rtlCol="0">
            <a:spAutoFit/>
          </a:bodyPr>
          <a:lstStyle/>
          <a:p>
            <a:pPr algn="r"/>
            <a:r>
              <a:rPr lang="en-US" sz="900" b="1" dirty="0"/>
              <a:t>Sep 24</a:t>
            </a:r>
            <a:endParaRPr lang="en-AU" sz="900" b="1" dirty="0"/>
          </a:p>
        </p:txBody>
      </p:sp>
      <p:sp>
        <p:nvSpPr>
          <p:cNvPr id="24" name="TextBox 23">
            <a:extLst>
              <a:ext uri="{FF2B5EF4-FFF2-40B4-BE49-F238E27FC236}">
                <a16:creationId xmlns:a16="http://schemas.microsoft.com/office/drawing/2014/main" id="{4D46FCBC-5C1A-D4B4-88F4-BE71874D041F}"/>
              </a:ext>
            </a:extLst>
          </p:cNvPr>
          <p:cNvSpPr txBox="1"/>
          <p:nvPr/>
        </p:nvSpPr>
        <p:spPr>
          <a:xfrm>
            <a:off x="5018168" y="3318255"/>
            <a:ext cx="1790183" cy="246221"/>
          </a:xfrm>
          <a:prstGeom prst="rect">
            <a:avLst/>
          </a:prstGeom>
          <a:noFill/>
        </p:spPr>
        <p:txBody>
          <a:bodyPr wrap="square" rtlCol="0">
            <a:spAutoFit/>
          </a:bodyPr>
          <a:lstStyle/>
          <a:p>
            <a:r>
              <a:rPr lang="en-US" sz="1000" b="1" dirty="0"/>
              <a:t>Evaluate Trial Performance</a:t>
            </a:r>
            <a:endParaRPr lang="en-AU" sz="900" i="1" dirty="0"/>
          </a:p>
        </p:txBody>
      </p:sp>
      <p:sp>
        <p:nvSpPr>
          <p:cNvPr id="25" name="Oval 24">
            <a:extLst>
              <a:ext uri="{FF2B5EF4-FFF2-40B4-BE49-F238E27FC236}">
                <a16:creationId xmlns:a16="http://schemas.microsoft.com/office/drawing/2014/main" id="{9287E365-1036-66A7-91E1-490323695406}"/>
              </a:ext>
            </a:extLst>
          </p:cNvPr>
          <p:cNvSpPr/>
          <p:nvPr/>
        </p:nvSpPr>
        <p:spPr>
          <a:xfrm>
            <a:off x="4765672" y="4160912"/>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TextBox 26">
            <a:extLst>
              <a:ext uri="{FF2B5EF4-FFF2-40B4-BE49-F238E27FC236}">
                <a16:creationId xmlns:a16="http://schemas.microsoft.com/office/drawing/2014/main" id="{233FA987-C76D-0582-08EB-39F5C16931DC}"/>
              </a:ext>
            </a:extLst>
          </p:cNvPr>
          <p:cNvSpPr txBox="1"/>
          <p:nvPr/>
        </p:nvSpPr>
        <p:spPr>
          <a:xfrm>
            <a:off x="4194262" y="4209177"/>
            <a:ext cx="503664" cy="230832"/>
          </a:xfrm>
          <a:prstGeom prst="rect">
            <a:avLst/>
          </a:prstGeom>
          <a:noFill/>
        </p:spPr>
        <p:txBody>
          <a:bodyPr wrap="none" rtlCol="0">
            <a:spAutoFit/>
          </a:bodyPr>
          <a:lstStyle/>
          <a:p>
            <a:pPr algn="r"/>
            <a:r>
              <a:rPr lang="en-US" sz="900" b="1" dirty="0"/>
              <a:t>Dec 24</a:t>
            </a:r>
            <a:endParaRPr lang="en-AU" sz="900" b="1" dirty="0"/>
          </a:p>
        </p:txBody>
      </p:sp>
      <p:sp>
        <p:nvSpPr>
          <p:cNvPr id="36" name="TextBox 35">
            <a:extLst>
              <a:ext uri="{FF2B5EF4-FFF2-40B4-BE49-F238E27FC236}">
                <a16:creationId xmlns:a16="http://schemas.microsoft.com/office/drawing/2014/main" id="{C347BAEF-AD5E-CADB-EFBA-E2209F61E06C}"/>
              </a:ext>
            </a:extLst>
          </p:cNvPr>
          <p:cNvSpPr txBox="1"/>
          <p:nvPr/>
        </p:nvSpPr>
        <p:spPr>
          <a:xfrm>
            <a:off x="5066166" y="4025374"/>
            <a:ext cx="1790183" cy="553998"/>
          </a:xfrm>
          <a:prstGeom prst="rect">
            <a:avLst/>
          </a:prstGeom>
          <a:noFill/>
        </p:spPr>
        <p:txBody>
          <a:bodyPr wrap="square" rtlCol="0">
            <a:spAutoFit/>
          </a:bodyPr>
          <a:lstStyle/>
          <a:p>
            <a:r>
              <a:rPr lang="en-US" sz="1000" b="1" dirty="0"/>
              <a:t>Consider trial outcomes and make recommendation to Council</a:t>
            </a:r>
            <a:endParaRPr lang="en-AU" sz="900" i="1" dirty="0"/>
          </a:p>
        </p:txBody>
      </p:sp>
      <p:sp>
        <p:nvSpPr>
          <p:cNvPr id="37" name="Oval 36">
            <a:extLst>
              <a:ext uri="{FF2B5EF4-FFF2-40B4-BE49-F238E27FC236}">
                <a16:creationId xmlns:a16="http://schemas.microsoft.com/office/drawing/2014/main" id="{6BDB87FB-8EF6-0E8D-21F2-7C7DE9B4F12E}"/>
              </a:ext>
            </a:extLst>
          </p:cNvPr>
          <p:cNvSpPr/>
          <p:nvPr/>
        </p:nvSpPr>
        <p:spPr>
          <a:xfrm>
            <a:off x="4743567" y="363455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TextBox 38">
            <a:extLst>
              <a:ext uri="{FF2B5EF4-FFF2-40B4-BE49-F238E27FC236}">
                <a16:creationId xmlns:a16="http://schemas.microsoft.com/office/drawing/2014/main" id="{063FF67B-1670-404F-5CCE-0E95B3857170}"/>
              </a:ext>
            </a:extLst>
          </p:cNvPr>
          <p:cNvSpPr txBox="1"/>
          <p:nvPr/>
        </p:nvSpPr>
        <p:spPr>
          <a:xfrm>
            <a:off x="4205483" y="3682819"/>
            <a:ext cx="492443" cy="230832"/>
          </a:xfrm>
          <a:prstGeom prst="rect">
            <a:avLst/>
          </a:prstGeom>
          <a:noFill/>
        </p:spPr>
        <p:txBody>
          <a:bodyPr wrap="none" rtlCol="0">
            <a:spAutoFit/>
          </a:bodyPr>
          <a:lstStyle/>
          <a:p>
            <a:pPr algn="r"/>
            <a:r>
              <a:rPr lang="en-US" sz="900" b="1" dirty="0"/>
              <a:t>Oct 24</a:t>
            </a:r>
            <a:endParaRPr lang="en-AU" sz="900" b="1" dirty="0"/>
          </a:p>
        </p:txBody>
      </p:sp>
      <p:sp>
        <p:nvSpPr>
          <p:cNvPr id="40" name="TextBox 39">
            <a:extLst>
              <a:ext uri="{FF2B5EF4-FFF2-40B4-BE49-F238E27FC236}">
                <a16:creationId xmlns:a16="http://schemas.microsoft.com/office/drawing/2014/main" id="{D45C4FE2-2207-4BA2-2C0B-495D92D1AEA7}"/>
              </a:ext>
            </a:extLst>
          </p:cNvPr>
          <p:cNvSpPr txBox="1"/>
          <p:nvPr/>
        </p:nvSpPr>
        <p:spPr>
          <a:xfrm>
            <a:off x="5044061" y="3655993"/>
            <a:ext cx="1790183" cy="246221"/>
          </a:xfrm>
          <a:prstGeom prst="rect">
            <a:avLst/>
          </a:prstGeom>
          <a:noFill/>
        </p:spPr>
        <p:txBody>
          <a:bodyPr wrap="square" rtlCol="0">
            <a:spAutoFit/>
          </a:bodyPr>
          <a:lstStyle/>
          <a:p>
            <a:r>
              <a:rPr lang="en-US" sz="1000" b="1" dirty="0"/>
              <a:t>Prepare trial review report</a:t>
            </a:r>
            <a:endParaRPr lang="en-AU" sz="900" i="1" dirty="0"/>
          </a:p>
        </p:txBody>
      </p:sp>
      <p:sp>
        <p:nvSpPr>
          <p:cNvPr id="46" name="Oval 306">
            <a:extLst>
              <a:ext uri="{FF2B5EF4-FFF2-40B4-BE49-F238E27FC236}">
                <a16:creationId xmlns:a16="http://schemas.microsoft.com/office/drawing/2014/main" id="{7BEA0AF9-68D2-E9C5-14CA-C2E0FF70E9A6}"/>
              </a:ext>
            </a:extLst>
          </p:cNvPr>
          <p:cNvSpPr>
            <a:spLocks noChangeAspect="1"/>
          </p:cNvSpPr>
          <p:nvPr/>
        </p:nvSpPr>
        <p:spPr>
          <a:xfrm>
            <a:off x="4814662" y="4217687"/>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Oval 3">
            <a:extLst>
              <a:ext uri="{FF2B5EF4-FFF2-40B4-BE49-F238E27FC236}">
                <a16:creationId xmlns:a16="http://schemas.microsoft.com/office/drawing/2014/main" id="{87D20E27-CF3E-23FE-9D60-A0D3FEF88788}"/>
              </a:ext>
            </a:extLst>
          </p:cNvPr>
          <p:cNvSpPr/>
          <p:nvPr/>
        </p:nvSpPr>
        <p:spPr>
          <a:xfrm>
            <a:off x="4756601" y="2557138"/>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4" name="Oval 3">
            <a:extLst>
              <a:ext uri="{FF2B5EF4-FFF2-40B4-BE49-F238E27FC236}">
                <a16:creationId xmlns:a16="http://schemas.microsoft.com/office/drawing/2014/main" id="{492D1BA8-57C1-0668-AEC8-358BA180FA2D}"/>
              </a:ext>
            </a:extLst>
          </p:cNvPr>
          <p:cNvSpPr/>
          <p:nvPr/>
        </p:nvSpPr>
        <p:spPr>
          <a:xfrm>
            <a:off x="4767036" y="2987023"/>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nvGrpSpPr>
          <p:cNvPr id="19" name="Group 18">
            <a:extLst>
              <a:ext uri="{FF2B5EF4-FFF2-40B4-BE49-F238E27FC236}">
                <a16:creationId xmlns:a16="http://schemas.microsoft.com/office/drawing/2014/main" id="{7D2B5D0D-3DB4-6420-391A-7F1990D6A8B1}"/>
              </a:ext>
            </a:extLst>
          </p:cNvPr>
          <p:cNvGrpSpPr/>
          <p:nvPr/>
        </p:nvGrpSpPr>
        <p:grpSpPr>
          <a:xfrm>
            <a:off x="4775799" y="3356849"/>
            <a:ext cx="180000" cy="180000"/>
            <a:chOff x="2564900" y="9680038"/>
            <a:chExt cx="180000" cy="180000"/>
          </a:xfrm>
        </p:grpSpPr>
        <p:sp>
          <p:nvSpPr>
            <p:cNvPr id="20" name="Oval 19">
              <a:extLst>
                <a:ext uri="{FF2B5EF4-FFF2-40B4-BE49-F238E27FC236}">
                  <a16:creationId xmlns:a16="http://schemas.microsoft.com/office/drawing/2014/main" id="{CEAFE1BA-26C9-0959-92CB-AFC46BA4485D}"/>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2" name="Rounded Rectangle 198">
              <a:extLst>
                <a:ext uri="{FF2B5EF4-FFF2-40B4-BE49-F238E27FC236}">
                  <a16:creationId xmlns:a16="http://schemas.microsoft.com/office/drawing/2014/main" id="{FACB4B51-B384-E901-020E-05CD863912C1}"/>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6" name="Group 25">
            <a:extLst>
              <a:ext uri="{FF2B5EF4-FFF2-40B4-BE49-F238E27FC236}">
                <a16:creationId xmlns:a16="http://schemas.microsoft.com/office/drawing/2014/main" id="{DDF332DA-D7A7-3E62-E9A0-13168E1F26F6}"/>
              </a:ext>
            </a:extLst>
          </p:cNvPr>
          <p:cNvGrpSpPr/>
          <p:nvPr/>
        </p:nvGrpSpPr>
        <p:grpSpPr>
          <a:xfrm>
            <a:off x="4786774" y="3693622"/>
            <a:ext cx="180000" cy="180000"/>
            <a:chOff x="2564900" y="9680038"/>
            <a:chExt cx="180000" cy="180000"/>
          </a:xfrm>
        </p:grpSpPr>
        <p:sp>
          <p:nvSpPr>
            <p:cNvPr id="30" name="Oval 29">
              <a:extLst>
                <a:ext uri="{FF2B5EF4-FFF2-40B4-BE49-F238E27FC236}">
                  <a16:creationId xmlns:a16="http://schemas.microsoft.com/office/drawing/2014/main" id="{44D20957-E705-67D7-CD5B-DF4B918B0D27}"/>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1" name="Rounded Rectangle 198">
              <a:extLst>
                <a:ext uri="{FF2B5EF4-FFF2-40B4-BE49-F238E27FC236}">
                  <a16:creationId xmlns:a16="http://schemas.microsoft.com/office/drawing/2014/main" id="{4366E881-969F-8A6F-14C3-E8C2AB307673}"/>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Tree>
    <p:extLst>
      <p:ext uri="{BB962C8B-B14F-4D97-AF65-F5344CB8AC3E}">
        <p14:creationId xmlns:p14="http://schemas.microsoft.com/office/powerpoint/2010/main" val="2299833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Rectangle 69"/>
          <p:cNvSpPr/>
          <p:nvPr/>
        </p:nvSpPr>
        <p:spPr>
          <a:xfrm>
            <a:off x="129330" y="962214"/>
            <a:ext cx="6655222" cy="3959118"/>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TextBox 2"/>
          <p:cNvSpPr txBox="1"/>
          <p:nvPr/>
        </p:nvSpPr>
        <p:spPr>
          <a:xfrm>
            <a:off x="188640" y="962213"/>
            <a:ext cx="3774880" cy="369332"/>
          </a:xfrm>
          <a:prstGeom prst="rect">
            <a:avLst/>
          </a:prstGeom>
          <a:noFill/>
        </p:spPr>
        <p:txBody>
          <a:bodyPr wrap="none" rtlCol="0">
            <a:spAutoFit/>
          </a:bodyPr>
          <a:lstStyle/>
          <a:p>
            <a:r>
              <a:rPr lang="en-US" b="1" dirty="0">
                <a:solidFill>
                  <a:schemeClr val="accent1"/>
                </a:solidFill>
              </a:rPr>
              <a:t>Electric vehicles and charging stations</a:t>
            </a:r>
            <a:endParaRPr lang="en-AU" b="1" dirty="0">
              <a:solidFill>
                <a:schemeClr val="accent1"/>
              </a:solidFill>
            </a:endParaRPr>
          </a:p>
        </p:txBody>
      </p:sp>
      <p:sp>
        <p:nvSpPr>
          <p:cNvPr id="7" name="Rectangle 6"/>
          <p:cNvSpPr/>
          <p:nvPr/>
        </p:nvSpPr>
        <p:spPr>
          <a:xfrm>
            <a:off x="205058" y="1295474"/>
            <a:ext cx="3418306" cy="769441"/>
          </a:xfrm>
          <a:prstGeom prst="rect">
            <a:avLst/>
          </a:prstGeom>
        </p:spPr>
        <p:txBody>
          <a:bodyPr wrap="square">
            <a:spAutoFit/>
          </a:bodyPr>
          <a:lstStyle/>
          <a:p>
            <a:r>
              <a:rPr lang="en-US" sz="1100" dirty="0">
                <a:effectLst/>
              </a:rPr>
              <a:t>Funding has been provided to enable the purchase of approximately 12 electric vehicles (EV) during 2023-24 as well as installation of the supporting charging infrastructure.</a:t>
            </a:r>
          </a:p>
        </p:txBody>
      </p:sp>
      <p:cxnSp>
        <p:nvCxnSpPr>
          <p:cNvPr id="9" name="Straight Connector 8"/>
          <p:cNvCxnSpPr/>
          <p:nvPr/>
        </p:nvCxnSpPr>
        <p:spPr>
          <a:xfrm>
            <a:off x="4865558" y="1321439"/>
            <a:ext cx="0" cy="3260797"/>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710458" y="113657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15" name="Group 14"/>
          <p:cNvGrpSpPr/>
          <p:nvPr/>
        </p:nvGrpSpPr>
        <p:grpSpPr>
          <a:xfrm>
            <a:off x="4093886" y="9715881"/>
            <a:ext cx="144000" cy="144000"/>
            <a:chOff x="4440476" y="9680038"/>
            <a:chExt cx="180000" cy="180000"/>
          </a:xfrm>
        </p:grpSpPr>
        <p:sp>
          <p:nvSpPr>
            <p:cNvPr id="29" name="Oval 28"/>
            <p:cNvSpPr/>
            <p:nvPr/>
          </p:nvSpPr>
          <p:spPr>
            <a:xfrm>
              <a:off x="4440476"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0" name="Rounded Rectangle 198"/>
            <p:cNvSpPr/>
            <p:nvPr/>
          </p:nvSpPr>
          <p:spPr>
            <a:xfrm rot="18900000">
              <a:off x="4476947" y="9748311"/>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16" name="Group 15"/>
          <p:cNvGrpSpPr/>
          <p:nvPr/>
        </p:nvGrpSpPr>
        <p:grpSpPr>
          <a:xfrm>
            <a:off x="4862039" y="9715881"/>
            <a:ext cx="144000" cy="144000"/>
            <a:chOff x="5566528" y="9680038"/>
            <a:chExt cx="180000" cy="180000"/>
          </a:xfrm>
        </p:grpSpPr>
        <p:sp>
          <p:nvSpPr>
            <p:cNvPr id="27" name="Oval 26"/>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8" name="Rounded Rectangle 181"/>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17" name="Oval 3"/>
          <p:cNvSpPr/>
          <p:nvPr/>
        </p:nvSpPr>
        <p:spPr>
          <a:xfrm>
            <a:off x="5942159" y="9715881"/>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8" name="TextBox 17"/>
          <p:cNvSpPr txBox="1"/>
          <p:nvPr/>
        </p:nvSpPr>
        <p:spPr>
          <a:xfrm>
            <a:off x="4185960" y="9670106"/>
            <a:ext cx="683200" cy="230832"/>
          </a:xfrm>
          <a:prstGeom prst="rect">
            <a:avLst/>
          </a:prstGeom>
          <a:noFill/>
        </p:spPr>
        <p:txBody>
          <a:bodyPr wrap="none" rtlCol="0">
            <a:spAutoFit/>
          </a:bodyPr>
          <a:lstStyle/>
          <a:p>
            <a:r>
              <a:rPr lang="en-US" sz="900" dirty="0"/>
              <a:t>= On Track</a:t>
            </a:r>
            <a:endParaRPr lang="en-AU" sz="900" dirty="0"/>
          </a:p>
        </p:txBody>
      </p:sp>
      <p:sp>
        <p:nvSpPr>
          <p:cNvPr id="19" name="TextBox 18"/>
          <p:cNvSpPr txBox="1"/>
          <p:nvPr/>
        </p:nvSpPr>
        <p:spPr>
          <a:xfrm>
            <a:off x="2639123" y="9670106"/>
            <a:ext cx="559769" cy="230832"/>
          </a:xfrm>
          <a:prstGeom prst="rect">
            <a:avLst/>
          </a:prstGeom>
          <a:noFill/>
        </p:spPr>
        <p:txBody>
          <a:bodyPr wrap="none" rtlCol="0">
            <a:spAutoFit/>
          </a:bodyPr>
          <a:lstStyle/>
          <a:p>
            <a:r>
              <a:rPr lang="en-US" sz="900" b="1" dirty="0"/>
              <a:t>Legend:</a:t>
            </a:r>
            <a:endParaRPr lang="en-AU" sz="900" b="1" dirty="0"/>
          </a:p>
        </p:txBody>
      </p:sp>
      <p:sp>
        <p:nvSpPr>
          <p:cNvPr id="21" name="TextBox 20"/>
          <p:cNvSpPr txBox="1"/>
          <p:nvPr/>
        </p:nvSpPr>
        <p:spPr>
          <a:xfrm>
            <a:off x="6014167" y="9672465"/>
            <a:ext cx="785793" cy="230832"/>
          </a:xfrm>
          <a:prstGeom prst="rect">
            <a:avLst/>
          </a:prstGeom>
          <a:noFill/>
        </p:spPr>
        <p:txBody>
          <a:bodyPr wrap="none" rtlCol="0">
            <a:spAutoFit/>
          </a:bodyPr>
          <a:lstStyle/>
          <a:p>
            <a:r>
              <a:rPr lang="en-US" sz="900" dirty="0"/>
              <a:t>= Completed</a:t>
            </a:r>
            <a:endParaRPr lang="en-AU" sz="900" dirty="0"/>
          </a:p>
        </p:txBody>
      </p:sp>
      <p:sp>
        <p:nvSpPr>
          <p:cNvPr id="22" name="TextBox 21"/>
          <p:cNvSpPr txBox="1"/>
          <p:nvPr/>
        </p:nvSpPr>
        <p:spPr>
          <a:xfrm>
            <a:off x="4934047" y="9672465"/>
            <a:ext cx="1080120" cy="230832"/>
          </a:xfrm>
          <a:prstGeom prst="rect">
            <a:avLst/>
          </a:prstGeom>
          <a:noFill/>
        </p:spPr>
        <p:txBody>
          <a:bodyPr wrap="square" rtlCol="0">
            <a:spAutoFit/>
          </a:bodyPr>
          <a:lstStyle/>
          <a:p>
            <a:r>
              <a:rPr lang="en-US" sz="900" dirty="0"/>
              <a:t>= Behind Schedule</a:t>
            </a:r>
            <a:endParaRPr lang="en-AU" sz="900" dirty="0"/>
          </a:p>
        </p:txBody>
      </p:sp>
      <p:sp>
        <p:nvSpPr>
          <p:cNvPr id="31" name="Oval 3"/>
          <p:cNvSpPr/>
          <p:nvPr/>
        </p:nvSpPr>
        <p:spPr>
          <a:xfrm>
            <a:off x="4770016" y="1190592"/>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32" name="TextBox 31"/>
          <p:cNvSpPr txBox="1"/>
          <p:nvPr/>
        </p:nvSpPr>
        <p:spPr>
          <a:xfrm>
            <a:off x="5013176" y="1178387"/>
            <a:ext cx="1810074" cy="246221"/>
          </a:xfrm>
          <a:prstGeom prst="rect">
            <a:avLst/>
          </a:prstGeom>
          <a:noFill/>
        </p:spPr>
        <p:txBody>
          <a:bodyPr wrap="square" rtlCol="0">
            <a:spAutoFit/>
          </a:bodyPr>
          <a:lstStyle/>
          <a:p>
            <a:r>
              <a:rPr lang="en-US" sz="1000" b="1" dirty="0"/>
              <a:t>Purchase orders placed</a:t>
            </a:r>
            <a:endParaRPr lang="en-AU" sz="1000" b="1" dirty="0"/>
          </a:p>
        </p:txBody>
      </p:sp>
      <p:sp>
        <p:nvSpPr>
          <p:cNvPr id="33" name="TextBox 32"/>
          <p:cNvSpPr txBox="1"/>
          <p:nvPr/>
        </p:nvSpPr>
        <p:spPr>
          <a:xfrm>
            <a:off x="5023689" y="1640632"/>
            <a:ext cx="1760015" cy="400110"/>
          </a:xfrm>
          <a:prstGeom prst="rect">
            <a:avLst/>
          </a:prstGeom>
          <a:noFill/>
        </p:spPr>
        <p:txBody>
          <a:bodyPr wrap="square" rtlCol="0">
            <a:spAutoFit/>
          </a:bodyPr>
          <a:lstStyle/>
          <a:p>
            <a:r>
              <a:rPr lang="en-US" sz="1000" b="1" dirty="0">
                <a:effectLst/>
              </a:rPr>
              <a:t>Arrival of first Electric Vehicles</a:t>
            </a:r>
          </a:p>
        </p:txBody>
      </p:sp>
      <p:sp>
        <p:nvSpPr>
          <p:cNvPr id="34" name="Oval 33"/>
          <p:cNvSpPr/>
          <p:nvPr/>
        </p:nvSpPr>
        <p:spPr>
          <a:xfrm>
            <a:off x="4721542" y="169137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5" name="Oval 3"/>
          <p:cNvSpPr/>
          <p:nvPr/>
        </p:nvSpPr>
        <p:spPr>
          <a:xfrm>
            <a:off x="4781100" y="1745392"/>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36" name="Oval 35"/>
          <p:cNvSpPr/>
          <p:nvPr/>
        </p:nvSpPr>
        <p:spPr>
          <a:xfrm>
            <a:off x="4721542" y="210135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8" name="TextBox 37"/>
          <p:cNvSpPr txBox="1"/>
          <p:nvPr/>
        </p:nvSpPr>
        <p:spPr>
          <a:xfrm>
            <a:off x="5015070" y="2562577"/>
            <a:ext cx="1645824" cy="400110"/>
          </a:xfrm>
          <a:prstGeom prst="rect">
            <a:avLst/>
          </a:prstGeom>
          <a:noFill/>
        </p:spPr>
        <p:txBody>
          <a:bodyPr wrap="square" rtlCol="0">
            <a:spAutoFit/>
          </a:bodyPr>
          <a:lstStyle/>
          <a:p>
            <a:r>
              <a:rPr lang="en-US" sz="1000" b="1" dirty="0">
                <a:effectLst/>
              </a:rPr>
              <a:t>Strategic Review of Charging Infrastructure </a:t>
            </a:r>
          </a:p>
        </p:txBody>
      </p:sp>
      <p:sp>
        <p:nvSpPr>
          <p:cNvPr id="39" name="Oval 38"/>
          <p:cNvSpPr/>
          <p:nvPr/>
        </p:nvSpPr>
        <p:spPr>
          <a:xfrm>
            <a:off x="4732626" y="260541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1" name="TextBox 40"/>
          <p:cNvSpPr txBox="1"/>
          <p:nvPr/>
        </p:nvSpPr>
        <p:spPr>
          <a:xfrm>
            <a:off x="5015918" y="3080792"/>
            <a:ext cx="1615227" cy="400110"/>
          </a:xfrm>
          <a:prstGeom prst="rect">
            <a:avLst/>
          </a:prstGeom>
          <a:noFill/>
        </p:spPr>
        <p:txBody>
          <a:bodyPr wrap="square" rtlCol="0">
            <a:spAutoFit/>
          </a:bodyPr>
          <a:lstStyle/>
          <a:p>
            <a:r>
              <a:rPr lang="en-US" sz="1000" b="1" dirty="0">
                <a:effectLst/>
              </a:rPr>
              <a:t>Engage Contractor to Install Charging at Stirling</a:t>
            </a:r>
          </a:p>
        </p:txBody>
      </p:sp>
      <p:sp>
        <p:nvSpPr>
          <p:cNvPr id="43" name="TextBox 42"/>
          <p:cNvSpPr txBox="1"/>
          <p:nvPr/>
        </p:nvSpPr>
        <p:spPr>
          <a:xfrm>
            <a:off x="5023450" y="2003936"/>
            <a:ext cx="1685247" cy="553998"/>
          </a:xfrm>
          <a:prstGeom prst="rect">
            <a:avLst/>
          </a:prstGeom>
          <a:noFill/>
        </p:spPr>
        <p:txBody>
          <a:bodyPr wrap="square" rtlCol="0">
            <a:spAutoFit/>
          </a:bodyPr>
          <a:lstStyle/>
          <a:p>
            <a:r>
              <a:rPr lang="en-US" sz="1000" b="1" dirty="0">
                <a:effectLst/>
              </a:rPr>
              <a:t>Install Charging Infrastructure at Heathfield Depot</a:t>
            </a:r>
          </a:p>
        </p:txBody>
      </p:sp>
      <p:sp>
        <p:nvSpPr>
          <p:cNvPr id="44" name="Oval 43"/>
          <p:cNvSpPr/>
          <p:nvPr/>
        </p:nvSpPr>
        <p:spPr>
          <a:xfrm>
            <a:off x="4716000" y="3100555"/>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6" name="Oval 45"/>
          <p:cNvSpPr/>
          <p:nvPr/>
        </p:nvSpPr>
        <p:spPr>
          <a:xfrm>
            <a:off x="4733528" y="444894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0" name="Rounded Rectangle 198"/>
          <p:cNvSpPr/>
          <p:nvPr/>
        </p:nvSpPr>
        <p:spPr>
          <a:xfrm rot="18900000">
            <a:off x="4814876" y="3222772"/>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4" name="Rounded Rectangle 198"/>
          <p:cNvSpPr/>
          <p:nvPr/>
        </p:nvSpPr>
        <p:spPr>
          <a:xfrm rot="18900000">
            <a:off x="4824050" y="4568123"/>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55" name="TextBox 54"/>
          <p:cNvSpPr txBox="1"/>
          <p:nvPr/>
        </p:nvSpPr>
        <p:spPr>
          <a:xfrm>
            <a:off x="4227292" y="1194274"/>
            <a:ext cx="503664" cy="230832"/>
          </a:xfrm>
          <a:prstGeom prst="rect">
            <a:avLst/>
          </a:prstGeom>
          <a:noFill/>
        </p:spPr>
        <p:txBody>
          <a:bodyPr wrap="none" rtlCol="0">
            <a:spAutoFit/>
          </a:bodyPr>
          <a:lstStyle/>
          <a:p>
            <a:r>
              <a:rPr lang="en-US" sz="900" b="1" dirty="0"/>
              <a:t>Dec 22</a:t>
            </a:r>
            <a:endParaRPr lang="en-AU" sz="900" b="1" dirty="0"/>
          </a:p>
        </p:txBody>
      </p:sp>
      <p:sp>
        <p:nvSpPr>
          <p:cNvPr id="56" name="TextBox 55"/>
          <p:cNvSpPr txBox="1"/>
          <p:nvPr/>
        </p:nvSpPr>
        <p:spPr>
          <a:xfrm>
            <a:off x="4190423" y="1714000"/>
            <a:ext cx="540533" cy="230832"/>
          </a:xfrm>
          <a:prstGeom prst="rect">
            <a:avLst/>
          </a:prstGeom>
          <a:noFill/>
        </p:spPr>
        <p:txBody>
          <a:bodyPr wrap="none" rtlCol="0">
            <a:spAutoFit/>
          </a:bodyPr>
          <a:lstStyle/>
          <a:p>
            <a:r>
              <a:rPr lang="en-US" sz="900" b="1" dirty="0"/>
              <a:t>Sept 23</a:t>
            </a:r>
            <a:endParaRPr lang="en-AU" sz="900" b="1" dirty="0"/>
          </a:p>
        </p:txBody>
      </p:sp>
      <p:sp>
        <p:nvSpPr>
          <p:cNvPr id="59" name="TextBox 58"/>
          <p:cNvSpPr txBox="1"/>
          <p:nvPr/>
        </p:nvSpPr>
        <p:spPr>
          <a:xfrm>
            <a:off x="4221088" y="3160698"/>
            <a:ext cx="503664" cy="230832"/>
          </a:xfrm>
          <a:prstGeom prst="rect">
            <a:avLst/>
          </a:prstGeom>
          <a:noFill/>
        </p:spPr>
        <p:txBody>
          <a:bodyPr wrap="none" rtlCol="0">
            <a:spAutoFit/>
          </a:bodyPr>
          <a:lstStyle/>
          <a:p>
            <a:r>
              <a:rPr lang="en-US" sz="900" b="1" dirty="0"/>
              <a:t>Dec 23</a:t>
            </a:r>
            <a:endParaRPr lang="en-AU" sz="900" b="1" dirty="0"/>
          </a:p>
        </p:txBody>
      </p:sp>
      <p:sp>
        <p:nvSpPr>
          <p:cNvPr id="62" name="TextBox 61"/>
          <p:cNvSpPr txBox="1"/>
          <p:nvPr/>
        </p:nvSpPr>
        <p:spPr>
          <a:xfrm>
            <a:off x="199625" y="2203668"/>
            <a:ext cx="1080873" cy="307777"/>
          </a:xfrm>
          <a:prstGeom prst="rect">
            <a:avLst/>
          </a:prstGeom>
          <a:noFill/>
        </p:spPr>
        <p:txBody>
          <a:bodyPr wrap="none" rtlCol="0">
            <a:spAutoFit/>
          </a:bodyPr>
          <a:lstStyle/>
          <a:p>
            <a:r>
              <a:rPr lang="en-US" sz="1400" b="1" dirty="0"/>
              <a:t>Latest News</a:t>
            </a:r>
            <a:endParaRPr lang="en-AU" sz="1400" b="1" dirty="0"/>
          </a:p>
        </p:txBody>
      </p:sp>
      <p:sp>
        <p:nvSpPr>
          <p:cNvPr id="4" name="Rectangle 3"/>
          <p:cNvSpPr/>
          <p:nvPr/>
        </p:nvSpPr>
        <p:spPr>
          <a:xfrm>
            <a:off x="211203" y="2526214"/>
            <a:ext cx="3412161" cy="1184940"/>
          </a:xfrm>
          <a:prstGeom prst="rect">
            <a:avLst/>
          </a:prstGeom>
        </p:spPr>
        <p:txBody>
          <a:bodyPr wrap="square">
            <a:spAutoFit/>
          </a:bodyPr>
          <a:lstStyle/>
          <a:p>
            <a:pPr>
              <a:spcAft>
                <a:spcPts val="600"/>
              </a:spcAft>
            </a:pPr>
            <a:r>
              <a:rPr lang="en-US" sz="1100" dirty="0"/>
              <a:t>All Electric Vehicles (14 in total) have been delivered.</a:t>
            </a:r>
          </a:p>
          <a:p>
            <a:r>
              <a:rPr lang="en-US" sz="1100" dirty="0">
                <a:effectLst/>
              </a:rPr>
              <a:t>EV chargers have been installed at the Woodside office, Stirling office and Heathfield depot and are now operational. </a:t>
            </a:r>
            <a:br>
              <a:rPr lang="en-US" sz="1100" dirty="0">
                <a:effectLst/>
              </a:rPr>
            </a:br>
            <a:br>
              <a:rPr lang="en-US" sz="1100" dirty="0">
                <a:effectLst/>
              </a:rPr>
            </a:br>
            <a:r>
              <a:rPr lang="en-US" sz="1100" dirty="0">
                <a:effectLst/>
              </a:rPr>
              <a:t>The project was successfully completed.</a:t>
            </a:r>
          </a:p>
        </p:txBody>
      </p:sp>
      <p:sp>
        <p:nvSpPr>
          <p:cNvPr id="99" name="Rounded Rectangle 198"/>
          <p:cNvSpPr/>
          <p:nvPr/>
        </p:nvSpPr>
        <p:spPr>
          <a:xfrm rot="18900000">
            <a:off x="4820431" y="4578095"/>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1" name="Rectangle 80"/>
          <p:cNvSpPr/>
          <p:nvPr/>
        </p:nvSpPr>
        <p:spPr>
          <a:xfrm>
            <a:off x="128483" y="5025008"/>
            <a:ext cx="6655222" cy="4468316"/>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5" name="TextBox 94"/>
          <p:cNvSpPr txBox="1"/>
          <p:nvPr/>
        </p:nvSpPr>
        <p:spPr>
          <a:xfrm>
            <a:off x="269043" y="5097016"/>
            <a:ext cx="3824843" cy="646331"/>
          </a:xfrm>
          <a:prstGeom prst="rect">
            <a:avLst/>
          </a:prstGeom>
          <a:noFill/>
        </p:spPr>
        <p:txBody>
          <a:bodyPr wrap="square" rtlCol="0">
            <a:spAutoFit/>
          </a:bodyPr>
          <a:lstStyle/>
          <a:p>
            <a:r>
              <a:rPr lang="en-US" b="1" dirty="0">
                <a:solidFill>
                  <a:schemeClr val="accent1"/>
                </a:solidFill>
              </a:rPr>
              <a:t>Implement activities from “Our Watch Toolkit for Local Government”</a:t>
            </a:r>
            <a:endParaRPr lang="en-AU" b="1" dirty="0">
              <a:solidFill>
                <a:schemeClr val="accent1"/>
              </a:solidFill>
            </a:endParaRPr>
          </a:p>
        </p:txBody>
      </p:sp>
      <p:sp>
        <p:nvSpPr>
          <p:cNvPr id="96" name="Rectangle 95"/>
          <p:cNvSpPr/>
          <p:nvPr/>
        </p:nvSpPr>
        <p:spPr>
          <a:xfrm>
            <a:off x="304694" y="5750929"/>
            <a:ext cx="3532495" cy="1354217"/>
          </a:xfrm>
          <a:prstGeom prst="rect">
            <a:avLst/>
          </a:prstGeom>
        </p:spPr>
        <p:txBody>
          <a:bodyPr wrap="square">
            <a:spAutoFit/>
          </a:bodyPr>
          <a:lstStyle/>
          <a:p>
            <a:pPr>
              <a:spcAft>
                <a:spcPts val="600"/>
              </a:spcAft>
            </a:pPr>
            <a:r>
              <a:rPr lang="en-US" sz="1100" dirty="0">
                <a:effectLst/>
              </a:rPr>
              <a:t>In July 2023, Council adopted an implementation plan based on the “</a:t>
            </a:r>
            <a:r>
              <a:rPr lang="en-US" sz="1100" dirty="0" err="1">
                <a:effectLst/>
              </a:rPr>
              <a:t>Ourwatch</a:t>
            </a:r>
            <a:r>
              <a:rPr lang="en-US" sz="1100" dirty="0">
                <a:effectLst/>
              </a:rPr>
              <a:t> Toolkit for Local Government”.</a:t>
            </a:r>
          </a:p>
          <a:p>
            <a:r>
              <a:rPr lang="en-US" sz="1100" dirty="0">
                <a:effectLst/>
              </a:rPr>
              <a:t>The aim of the toolkit is to prevent violence against women and their children through a range of strategies including those with an organisational focus. This is followed by work with the community to raise awareness and to undertake population based prevention activities.</a:t>
            </a:r>
          </a:p>
        </p:txBody>
      </p:sp>
      <p:sp>
        <p:nvSpPr>
          <p:cNvPr id="100" name="TextBox 99"/>
          <p:cNvSpPr txBox="1"/>
          <p:nvPr/>
        </p:nvSpPr>
        <p:spPr>
          <a:xfrm>
            <a:off x="301384" y="7077839"/>
            <a:ext cx="1080873" cy="307777"/>
          </a:xfrm>
          <a:prstGeom prst="rect">
            <a:avLst/>
          </a:prstGeom>
          <a:noFill/>
        </p:spPr>
        <p:txBody>
          <a:bodyPr wrap="none" rtlCol="0">
            <a:spAutoFit/>
          </a:bodyPr>
          <a:lstStyle/>
          <a:p>
            <a:r>
              <a:rPr lang="en-US" sz="1400" b="1" dirty="0"/>
              <a:t>Latest News</a:t>
            </a:r>
            <a:endParaRPr lang="en-AU" sz="1400" b="1" dirty="0"/>
          </a:p>
        </p:txBody>
      </p:sp>
      <p:cxnSp>
        <p:nvCxnSpPr>
          <p:cNvPr id="101" name="Straight Connector 100"/>
          <p:cNvCxnSpPr>
            <a:cxnSpLocks/>
            <a:endCxn id="109" idx="0"/>
          </p:cNvCxnSpPr>
          <p:nvPr/>
        </p:nvCxnSpPr>
        <p:spPr>
          <a:xfrm>
            <a:off x="4882986" y="5353887"/>
            <a:ext cx="19942" cy="378837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04" name="Oval 103"/>
          <p:cNvSpPr/>
          <p:nvPr/>
        </p:nvSpPr>
        <p:spPr>
          <a:xfrm>
            <a:off x="4752999" y="5621811"/>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5" name="TextBox 104"/>
          <p:cNvSpPr txBox="1"/>
          <p:nvPr/>
        </p:nvSpPr>
        <p:spPr>
          <a:xfrm>
            <a:off x="5055717" y="5633010"/>
            <a:ext cx="1810074" cy="400110"/>
          </a:xfrm>
          <a:prstGeom prst="rect">
            <a:avLst/>
          </a:prstGeom>
          <a:noFill/>
        </p:spPr>
        <p:txBody>
          <a:bodyPr wrap="square" rtlCol="0">
            <a:spAutoFit/>
          </a:bodyPr>
          <a:lstStyle/>
          <a:p>
            <a:r>
              <a:rPr lang="en-US" sz="1000" b="1" dirty="0"/>
              <a:t>Establish an internal working group</a:t>
            </a:r>
            <a:endParaRPr lang="en-US" sz="1000" b="1" dirty="0">
              <a:effectLst/>
            </a:endParaRPr>
          </a:p>
        </p:txBody>
      </p:sp>
      <p:sp>
        <p:nvSpPr>
          <p:cNvPr id="117" name="Oval 116"/>
          <p:cNvSpPr/>
          <p:nvPr/>
        </p:nvSpPr>
        <p:spPr>
          <a:xfrm>
            <a:off x="4738970" y="652614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1" name="TextBox 120"/>
          <p:cNvSpPr txBox="1"/>
          <p:nvPr/>
        </p:nvSpPr>
        <p:spPr>
          <a:xfrm>
            <a:off x="5055717" y="6488780"/>
            <a:ext cx="1741020" cy="707886"/>
          </a:xfrm>
          <a:prstGeom prst="rect">
            <a:avLst/>
          </a:prstGeom>
          <a:noFill/>
        </p:spPr>
        <p:txBody>
          <a:bodyPr wrap="square" rtlCol="0">
            <a:spAutoFit/>
          </a:bodyPr>
          <a:lstStyle/>
          <a:p>
            <a:r>
              <a:rPr lang="en-AU" sz="1000" b="1" dirty="0"/>
              <a:t>Develop a workplace safety plan (WSP) &amp; internal Domestic Family Violence (DEV) Policy</a:t>
            </a:r>
          </a:p>
        </p:txBody>
      </p:sp>
      <p:sp>
        <p:nvSpPr>
          <p:cNvPr id="125" name="TextBox 124"/>
          <p:cNvSpPr txBox="1"/>
          <p:nvPr/>
        </p:nvSpPr>
        <p:spPr>
          <a:xfrm>
            <a:off x="4228263" y="5640704"/>
            <a:ext cx="492443" cy="230832"/>
          </a:xfrm>
          <a:prstGeom prst="rect">
            <a:avLst/>
          </a:prstGeom>
          <a:noFill/>
        </p:spPr>
        <p:txBody>
          <a:bodyPr wrap="none" rtlCol="0">
            <a:spAutoFit/>
          </a:bodyPr>
          <a:lstStyle/>
          <a:p>
            <a:pPr algn="r"/>
            <a:r>
              <a:rPr lang="en-US" sz="900" b="1" dirty="0"/>
              <a:t>Oct 23</a:t>
            </a:r>
            <a:endParaRPr lang="en-AU" sz="900" b="1" dirty="0"/>
          </a:p>
        </p:txBody>
      </p:sp>
      <p:sp>
        <p:nvSpPr>
          <p:cNvPr id="127" name="Rectangle 126"/>
          <p:cNvSpPr/>
          <p:nvPr/>
        </p:nvSpPr>
        <p:spPr>
          <a:xfrm>
            <a:off x="313919" y="7285126"/>
            <a:ext cx="3510980" cy="1938992"/>
          </a:xfrm>
          <a:prstGeom prst="rect">
            <a:avLst/>
          </a:prstGeom>
          <a:noFill/>
        </p:spPr>
        <p:txBody>
          <a:bodyPr wrap="square">
            <a:spAutoFit/>
          </a:bodyPr>
          <a:lstStyle/>
          <a:p>
            <a:pPr>
              <a:spcAft>
                <a:spcPts val="600"/>
              </a:spcAft>
            </a:pPr>
            <a:r>
              <a:rPr lang="en-US" sz="1100" dirty="0">
                <a:effectLst/>
              </a:rPr>
              <a:t>Outcomes from the Workplace Equality &amp; Respect Employee (WER) Survey completed in April, </a:t>
            </a:r>
            <a:r>
              <a:rPr lang="en-US" sz="1100" dirty="0"/>
              <a:t>the WER</a:t>
            </a:r>
            <a:r>
              <a:rPr lang="en-US" sz="1100" dirty="0">
                <a:effectLst/>
              </a:rPr>
              <a:t> focus group conducte</a:t>
            </a:r>
            <a:r>
              <a:rPr lang="en-US" sz="1100" dirty="0"/>
              <a:t>d in May and the </a:t>
            </a:r>
            <a:r>
              <a:rPr lang="en-US" sz="1100" dirty="0">
                <a:effectLst/>
              </a:rPr>
              <a:t>Workplace Gender Equality Data Analysis </a:t>
            </a:r>
            <a:r>
              <a:rPr lang="en-US" sz="1100" dirty="0"/>
              <a:t>h</a:t>
            </a:r>
            <a:r>
              <a:rPr lang="en-US" sz="1100" dirty="0">
                <a:effectLst/>
              </a:rPr>
              <a:t>ave informed the final recommendation report created by Our Watch Institute (OWI) </a:t>
            </a:r>
            <a:r>
              <a:rPr lang="en-US" sz="1100" dirty="0"/>
              <a:t>received by the administration in </a:t>
            </a:r>
            <a:r>
              <a:rPr lang="en-US" sz="1100" dirty="0">
                <a:effectLst/>
              </a:rPr>
              <a:t>June 2024.</a:t>
            </a:r>
            <a:endParaRPr lang="en-AU" sz="1100" dirty="0"/>
          </a:p>
          <a:p>
            <a:pPr>
              <a:spcAft>
                <a:spcPts val="600"/>
              </a:spcAft>
            </a:pPr>
            <a:r>
              <a:rPr lang="en-US" sz="1100" dirty="0">
                <a:effectLst/>
              </a:rPr>
              <a:t>We will be using the recommendations from this report to create the new Gender Equality Action plan.</a:t>
            </a:r>
          </a:p>
          <a:p>
            <a:pPr>
              <a:spcAft>
                <a:spcPts val="600"/>
              </a:spcAft>
            </a:pPr>
            <a:r>
              <a:rPr lang="en-US" sz="1100" dirty="0"/>
              <a:t>AHC received an honourable mention for this project at the 2024 National Awards for Local Government</a:t>
            </a:r>
          </a:p>
        </p:txBody>
      </p:sp>
      <p:sp>
        <p:nvSpPr>
          <p:cNvPr id="129" name="TextBox 128"/>
          <p:cNvSpPr txBox="1"/>
          <p:nvPr/>
        </p:nvSpPr>
        <p:spPr>
          <a:xfrm>
            <a:off x="3789040" y="6575651"/>
            <a:ext cx="931666" cy="230832"/>
          </a:xfrm>
          <a:prstGeom prst="rect">
            <a:avLst/>
          </a:prstGeom>
          <a:noFill/>
        </p:spPr>
        <p:txBody>
          <a:bodyPr wrap="none" rtlCol="0">
            <a:spAutoFit/>
          </a:bodyPr>
          <a:lstStyle/>
          <a:p>
            <a:pPr algn="r"/>
            <a:r>
              <a:rPr lang="en-US" sz="900" b="1" dirty="0"/>
              <a:t>Nov 23 – Jun 24</a:t>
            </a:r>
            <a:endParaRPr lang="en-AU" sz="900" b="1" dirty="0"/>
          </a:p>
        </p:txBody>
      </p:sp>
      <p:sp>
        <p:nvSpPr>
          <p:cNvPr id="139" name="TextBox 138"/>
          <p:cNvSpPr txBox="1"/>
          <p:nvPr/>
        </p:nvSpPr>
        <p:spPr>
          <a:xfrm>
            <a:off x="5068162" y="4485933"/>
            <a:ext cx="1697944" cy="400110"/>
          </a:xfrm>
          <a:prstGeom prst="rect">
            <a:avLst/>
          </a:prstGeom>
          <a:noFill/>
        </p:spPr>
        <p:txBody>
          <a:bodyPr wrap="square" rtlCol="0">
            <a:spAutoFit/>
          </a:bodyPr>
          <a:lstStyle/>
          <a:p>
            <a:r>
              <a:rPr lang="en-AU" sz="1000" b="1" dirty="0">
                <a:effectLst/>
              </a:rPr>
              <a:t>Remaining Electric Vehicles Received</a:t>
            </a:r>
          </a:p>
        </p:txBody>
      </p:sp>
      <p:sp>
        <p:nvSpPr>
          <p:cNvPr id="79" name="Oval 3"/>
          <p:cNvSpPr/>
          <p:nvPr/>
        </p:nvSpPr>
        <p:spPr>
          <a:xfrm>
            <a:off x="4779160" y="2156130"/>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90" name="Oval 3"/>
          <p:cNvSpPr/>
          <p:nvPr/>
        </p:nvSpPr>
        <p:spPr>
          <a:xfrm>
            <a:off x="4804273" y="566685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1" name="TextBox 10">
            <a:extLst>
              <a:ext uri="{FF2B5EF4-FFF2-40B4-BE49-F238E27FC236}">
                <a16:creationId xmlns:a16="http://schemas.microsoft.com/office/drawing/2014/main" id="{93E0DE20-53ED-9D5A-C66F-475A0EC371A7}"/>
              </a:ext>
            </a:extLst>
          </p:cNvPr>
          <p:cNvSpPr txBox="1"/>
          <p:nvPr/>
        </p:nvSpPr>
        <p:spPr>
          <a:xfrm>
            <a:off x="4190423" y="2636991"/>
            <a:ext cx="518091" cy="230832"/>
          </a:xfrm>
          <a:prstGeom prst="rect">
            <a:avLst/>
          </a:prstGeom>
          <a:noFill/>
        </p:spPr>
        <p:txBody>
          <a:bodyPr wrap="none" rtlCol="0">
            <a:spAutoFit/>
          </a:bodyPr>
          <a:lstStyle/>
          <a:p>
            <a:r>
              <a:rPr lang="en-US" sz="900" b="1" dirty="0"/>
              <a:t>Nov 23</a:t>
            </a:r>
            <a:endParaRPr lang="en-AU" sz="900" b="1" dirty="0"/>
          </a:p>
        </p:txBody>
      </p:sp>
      <p:sp>
        <p:nvSpPr>
          <p:cNvPr id="13" name="TextBox 12">
            <a:extLst>
              <a:ext uri="{FF2B5EF4-FFF2-40B4-BE49-F238E27FC236}">
                <a16:creationId xmlns:a16="http://schemas.microsoft.com/office/drawing/2014/main" id="{E8A52359-A8BB-B652-19B9-F44F5CE7788B}"/>
              </a:ext>
            </a:extLst>
          </p:cNvPr>
          <p:cNvSpPr txBox="1"/>
          <p:nvPr/>
        </p:nvSpPr>
        <p:spPr>
          <a:xfrm>
            <a:off x="4190423" y="2151444"/>
            <a:ext cx="540533" cy="230832"/>
          </a:xfrm>
          <a:prstGeom prst="rect">
            <a:avLst/>
          </a:prstGeom>
          <a:noFill/>
        </p:spPr>
        <p:txBody>
          <a:bodyPr wrap="none" rtlCol="0">
            <a:spAutoFit/>
          </a:bodyPr>
          <a:lstStyle/>
          <a:p>
            <a:r>
              <a:rPr lang="en-US" sz="900" b="1" dirty="0"/>
              <a:t>Sept 23</a:t>
            </a:r>
            <a:endParaRPr lang="en-AU" sz="900" b="1" dirty="0"/>
          </a:p>
        </p:txBody>
      </p:sp>
      <p:sp>
        <p:nvSpPr>
          <p:cNvPr id="26" name="Oval 25">
            <a:extLst>
              <a:ext uri="{FF2B5EF4-FFF2-40B4-BE49-F238E27FC236}">
                <a16:creationId xmlns:a16="http://schemas.microsoft.com/office/drawing/2014/main" id="{347B938F-15AE-9A23-2774-331D48D57A84}"/>
              </a:ext>
            </a:extLst>
          </p:cNvPr>
          <p:cNvSpPr/>
          <p:nvPr/>
        </p:nvSpPr>
        <p:spPr>
          <a:xfrm>
            <a:off x="4720260" y="394488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2" name="Rounded Rectangle 198">
            <a:extLst>
              <a:ext uri="{FF2B5EF4-FFF2-40B4-BE49-F238E27FC236}">
                <a16:creationId xmlns:a16="http://schemas.microsoft.com/office/drawing/2014/main" id="{1FBB29EA-745B-EF8A-29C4-8D6ABBCC6136}"/>
              </a:ext>
            </a:extLst>
          </p:cNvPr>
          <p:cNvSpPr/>
          <p:nvPr/>
        </p:nvSpPr>
        <p:spPr>
          <a:xfrm rot="18900000">
            <a:off x="4810782" y="4064067"/>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5" name="TextBox 44">
            <a:extLst>
              <a:ext uri="{FF2B5EF4-FFF2-40B4-BE49-F238E27FC236}">
                <a16:creationId xmlns:a16="http://schemas.microsoft.com/office/drawing/2014/main" id="{362FF479-67EA-AAD1-9021-E75A0BD1FA7B}"/>
              </a:ext>
            </a:extLst>
          </p:cNvPr>
          <p:cNvSpPr txBox="1"/>
          <p:nvPr/>
        </p:nvSpPr>
        <p:spPr>
          <a:xfrm>
            <a:off x="4241720" y="3979675"/>
            <a:ext cx="489236" cy="230832"/>
          </a:xfrm>
          <a:prstGeom prst="rect">
            <a:avLst/>
          </a:prstGeom>
          <a:noFill/>
        </p:spPr>
        <p:txBody>
          <a:bodyPr wrap="none" rtlCol="0">
            <a:spAutoFit/>
          </a:bodyPr>
          <a:lstStyle/>
          <a:p>
            <a:r>
              <a:rPr lang="en-US" sz="900" b="1" dirty="0"/>
              <a:t>Jun 24</a:t>
            </a:r>
            <a:endParaRPr lang="en-AU" sz="900" b="1" dirty="0"/>
          </a:p>
        </p:txBody>
      </p:sp>
      <p:sp>
        <p:nvSpPr>
          <p:cNvPr id="47" name="Rounded Rectangle 198">
            <a:extLst>
              <a:ext uri="{FF2B5EF4-FFF2-40B4-BE49-F238E27FC236}">
                <a16:creationId xmlns:a16="http://schemas.microsoft.com/office/drawing/2014/main" id="{B1B7A14D-5898-6FC1-D24C-633851FEA06C}"/>
              </a:ext>
            </a:extLst>
          </p:cNvPr>
          <p:cNvSpPr/>
          <p:nvPr/>
        </p:nvSpPr>
        <p:spPr>
          <a:xfrm rot="18900000">
            <a:off x="4807163" y="4074039"/>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8" name="TextBox 47">
            <a:extLst>
              <a:ext uri="{FF2B5EF4-FFF2-40B4-BE49-F238E27FC236}">
                <a16:creationId xmlns:a16="http://schemas.microsoft.com/office/drawing/2014/main" id="{71DE081A-18EF-E74A-21EC-6757A977A736}"/>
              </a:ext>
            </a:extLst>
          </p:cNvPr>
          <p:cNvSpPr txBox="1"/>
          <p:nvPr/>
        </p:nvSpPr>
        <p:spPr>
          <a:xfrm>
            <a:off x="5073340" y="3962133"/>
            <a:ext cx="1697944" cy="553998"/>
          </a:xfrm>
          <a:prstGeom prst="rect">
            <a:avLst/>
          </a:prstGeom>
          <a:noFill/>
        </p:spPr>
        <p:txBody>
          <a:bodyPr wrap="square" rtlCol="0">
            <a:spAutoFit/>
          </a:bodyPr>
          <a:lstStyle/>
          <a:p>
            <a:r>
              <a:rPr lang="en-US" sz="1000" b="1" dirty="0" err="1">
                <a:effectLst/>
              </a:rPr>
              <a:t>Finalise</a:t>
            </a:r>
            <a:r>
              <a:rPr lang="en-US" sz="1000" b="1" dirty="0">
                <a:effectLst/>
              </a:rPr>
              <a:t> construction of Charging Infrastructure at Stirling</a:t>
            </a:r>
          </a:p>
        </p:txBody>
      </p:sp>
      <p:sp>
        <p:nvSpPr>
          <p:cNvPr id="66" name="Oval 306">
            <a:extLst>
              <a:ext uri="{FF2B5EF4-FFF2-40B4-BE49-F238E27FC236}">
                <a16:creationId xmlns:a16="http://schemas.microsoft.com/office/drawing/2014/main" id="{86CB4729-4C31-0D8F-3125-19A6C8A87947}"/>
              </a:ext>
            </a:extLst>
          </p:cNvPr>
          <p:cNvSpPr>
            <a:spLocks noChangeAspect="1"/>
          </p:cNvSpPr>
          <p:nvPr/>
        </p:nvSpPr>
        <p:spPr>
          <a:xfrm>
            <a:off x="3177066" y="9727796"/>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7" name="TextBox 66">
            <a:extLst>
              <a:ext uri="{FF2B5EF4-FFF2-40B4-BE49-F238E27FC236}">
                <a16:creationId xmlns:a16="http://schemas.microsoft.com/office/drawing/2014/main" id="{8D56F2E9-7DEE-2D0A-0A05-0CB17CDCD6A5}"/>
              </a:ext>
            </a:extLst>
          </p:cNvPr>
          <p:cNvSpPr txBox="1"/>
          <p:nvPr/>
        </p:nvSpPr>
        <p:spPr>
          <a:xfrm>
            <a:off x="3263779" y="9670106"/>
            <a:ext cx="809837" cy="230832"/>
          </a:xfrm>
          <a:prstGeom prst="rect">
            <a:avLst/>
          </a:prstGeom>
          <a:noFill/>
        </p:spPr>
        <p:txBody>
          <a:bodyPr wrap="none" rtlCol="0">
            <a:spAutoFit/>
          </a:bodyPr>
          <a:lstStyle/>
          <a:p>
            <a:r>
              <a:rPr lang="en-US" sz="900" dirty="0"/>
              <a:t>= Not Started</a:t>
            </a:r>
            <a:endParaRPr lang="en-AU" sz="900" dirty="0"/>
          </a:p>
        </p:txBody>
      </p:sp>
      <p:sp>
        <p:nvSpPr>
          <p:cNvPr id="68" name="TextBox 67">
            <a:extLst>
              <a:ext uri="{FF2B5EF4-FFF2-40B4-BE49-F238E27FC236}">
                <a16:creationId xmlns:a16="http://schemas.microsoft.com/office/drawing/2014/main" id="{BF1B6048-3A68-5EF9-316F-55F11A0C8304}"/>
              </a:ext>
            </a:extLst>
          </p:cNvPr>
          <p:cNvSpPr txBox="1"/>
          <p:nvPr/>
        </p:nvSpPr>
        <p:spPr>
          <a:xfrm>
            <a:off x="4241720" y="4490272"/>
            <a:ext cx="489236" cy="230832"/>
          </a:xfrm>
          <a:prstGeom prst="rect">
            <a:avLst/>
          </a:prstGeom>
          <a:noFill/>
        </p:spPr>
        <p:txBody>
          <a:bodyPr wrap="none" rtlCol="0">
            <a:spAutoFit/>
          </a:bodyPr>
          <a:lstStyle/>
          <a:p>
            <a:r>
              <a:rPr lang="en-US" sz="900" b="1" dirty="0"/>
              <a:t>Jun 24</a:t>
            </a:r>
            <a:endParaRPr lang="en-AU" sz="900" b="1" dirty="0"/>
          </a:p>
        </p:txBody>
      </p:sp>
      <p:sp>
        <p:nvSpPr>
          <p:cNvPr id="69" name="Oval 68">
            <a:extLst>
              <a:ext uri="{FF2B5EF4-FFF2-40B4-BE49-F238E27FC236}">
                <a16:creationId xmlns:a16="http://schemas.microsoft.com/office/drawing/2014/main" id="{2FB84DAF-AAEA-FB2C-9DB6-EB72BEE39029}"/>
              </a:ext>
            </a:extLst>
          </p:cNvPr>
          <p:cNvSpPr/>
          <p:nvPr/>
        </p:nvSpPr>
        <p:spPr>
          <a:xfrm>
            <a:off x="4745208" y="5115539"/>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TextBox 70">
            <a:extLst>
              <a:ext uri="{FF2B5EF4-FFF2-40B4-BE49-F238E27FC236}">
                <a16:creationId xmlns:a16="http://schemas.microsoft.com/office/drawing/2014/main" id="{2B1FC25A-6AC8-B9B4-17BB-02E063903539}"/>
              </a:ext>
            </a:extLst>
          </p:cNvPr>
          <p:cNvSpPr txBox="1"/>
          <p:nvPr/>
        </p:nvSpPr>
        <p:spPr>
          <a:xfrm>
            <a:off x="5038087" y="5097016"/>
            <a:ext cx="1810074" cy="553998"/>
          </a:xfrm>
          <a:prstGeom prst="rect">
            <a:avLst/>
          </a:prstGeom>
          <a:noFill/>
        </p:spPr>
        <p:txBody>
          <a:bodyPr wrap="square" rtlCol="0">
            <a:spAutoFit/>
          </a:bodyPr>
          <a:lstStyle/>
          <a:p>
            <a:r>
              <a:rPr lang="en-US" sz="1000" b="1" dirty="0"/>
              <a:t>Make a statement of commitment &amp; communicate to workforce</a:t>
            </a:r>
            <a:endParaRPr lang="en-US" sz="1000" b="1" dirty="0">
              <a:effectLst/>
            </a:endParaRPr>
          </a:p>
        </p:txBody>
      </p:sp>
      <p:sp>
        <p:nvSpPr>
          <p:cNvPr id="72" name="TextBox 71">
            <a:extLst>
              <a:ext uri="{FF2B5EF4-FFF2-40B4-BE49-F238E27FC236}">
                <a16:creationId xmlns:a16="http://schemas.microsoft.com/office/drawing/2014/main" id="{A5246F85-469E-3923-16E2-96FEE256FD52}"/>
              </a:ext>
            </a:extLst>
          </p:cNvPr>
          <p:cNvSpPr txBox="1"/>
          <p:nvPr/>
        </p:nvSpPr>
        <p:spPr>
          <a:xfrm>
            <a:off x="4220248" y="5134432"/>
            <a:ext cx="500458" cy="230832"/>
          </a:xfrm>
          <a:prstGeom prst="rect">
            <a:avLst/>
          </a:prstGeom>
          <a:noFill/>
        </p:spPr>
        <p:txBody>
          <a:bodyPr wrap="none" rtlCol="0">
            <a:spAutoFit/>
          </a:bodyPr>
          <a:lstStyle/>
          <a:p>
            <a:pPr algn="r"/>
            <a:r>
              <a:rPr lang="en-US" sz="900" b="1" dirty="0"/>
              <a:t>Sep 23</a:t>
            </a:r>
            <a:endParaRPr lang="en-AU" sz="900" b="1" dirty="0"/>
          </a:p>
        </p:txBody>
      </p:sp>
      <p:sp>
        <p:nvSpPr>
          <p:cNvPr id="73" name="Oval 3">
            <a:extLst>
              <a:ext uri="{FF2B5EF4-FFF2-40B4-BE49-F238E27FC236}">
                <a16:creationId xmlns:a16="http://schemas.microsoft.com/office/drawing/2014/main" id="{D114B6EE-D84D-C871-1B51-FB1EE18092E5}"/>
              </a:ext>
            </a:extLst>
          </p:cNvPr>
          <p:cNvSpPr/>
          <p:nvPr/>
        </p:nvSpPr>
        <p:spPr>
          <a:xfrm>
            <a:off x="4796482" y="5170518"/>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74" name="TextBox 73">
            <a:extLst>
              <a:ext uri="{FF2B5EF4-FFF2-40B4-BE49-F238E27FC236}">
                <a16:creationId xmlns:a16="http://schemas.microsoft.com/office/drawing/2014/main" id="{27528D53-0188-8A20-A0A8-2675E3A73C30}"/>
              </a:ext>
            </a:extLst>
          </p:cNvPr>
          <p:cNvSpPr txBox="1"/>
          <p:nvPr/>
        </p:nvSpPr>
        <p:spPr>
          <a:xfrm>
            <a:off x="5052407" y="6063003"/>
            <a:ext cx="1810074" cy="400110"/>
          </a:xfrm>
          <a:prstGeom prst="rect">
            <a:avLst/>
          </a:prstGeom>
          <a:noFill/>
        </p:spPr>
        <p:txBody>
          <a:bodyPr wrap="square" rtlCol="0">
            <a:spAutoFit/>
          </a:bodyPr>
          <a:lstStyle/>
          <a:p>
            <a:r>
              <a:rPr lang="en-US" sz="1000" b="1" dirty="0"/>
              <a:t>Communicate statement to community</a:t>
            </a:r>
            <a:endParaRPr lang="en-US" sz="1000" b="1" dirty="0">
              <a:effectLst/>
            </a:endParaRPr>
          </a:p>
        </p:txBody>
      </p:sp>
      <p:sp>
        <p:nvSpPr>
          <p:cNvPr id="75" name="Oval 74">
            <a:extLst>
              <a:ext uri="{FF2B5EF4-FFF2-40B4-BE49-F238E27FC236}">
                <a16:creationId xmlns:a16="http://schemas.microsoft.com/office/drawing/2014/main" id="{BFB158E7-DE93-E6AD-DBFD-DD5EB1F5F669}"/>
              </a:ext>
            </a:extLst>
          </p:cNvPr>
          <p:cNvSpPr/>
          <p:nvPr/>
        </p:nvSpPr>
        <p:spPr>
          <a:xfrm>
            <a:off x="4738986" y="6074387"/>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6" name="TextBox 75">
            <a:extLst>
              <a:ext uri="{FF2B5EF4-FFF2-40B4-BE49-F238E27FC236}">
                <a16:creationId xmlns:a16="http://schemas.microsoft.com/office/drawing/2014/main" id="{8C6D6B7E-8013-E543-98E7-B74D59B8B799}"/>
              </a:ext>
            </a:extLst>
          </p:cNvPr>
          <p:cNvSpPr txBox="1"/>
          <p:nvPr/>
        </p:nvSpPr>
        <p:spPr>
          <a:xfrm>
            <a:off x="4213053" y="6093280"/>
            <a:ext cx="518091" cy="230832"/>
          </a:xfrm>
          <a:prstGeom prst="rect">
            <a:avLst/>
          </a:prstGeom>
          <a:noFill/>
        </p:spPr>
        <p:txBody>
          <a:bodyPr wrap="none" rtlCol="0">
            <a:spAutoFit/>
          </a:bodyPr>
          <a:lstStyle/>
          <a:p>
            <a:pPr algn="r"/>
            <a:r>
              <a:rPr lang="en-US" sz="900" b="1" dirty="0"/>
              <a:t>Nov 23</a:t>
            </a:r>
            <a:endParaRPr lang="en-AU" sz="900" b="1" dirty="0"/>
          </a:p>
        </p:txBody>
      </p:sp>
      <p:sp>
        <p:nvSpPr>
          <p:cNvPr id="85" name="Oval 84">
            <a:extLst>
              <a:ext uri="{FF2B5EF4-FFF2-40B4-BE49-F238E27FC236}">
                <a16:creationId xmlns:a16="http://schemas.microsoft.com/office/drawing/2014/main" id="{DC8E3441-A579-EA6B-5016-4CCDCA43D64D}"/>
              </a:ext>
            </a:extLst>
          </p:cNvPr>
          <p:cNvSpPr/>
          <p:nvPr/>
        </p:nvSpPr>
        <p:spPr>
          <a:xfrm>
            <a:off x="4735660" y="7195586"/>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6" name="TextBox 85">
            <a:extLst>
              <a:ext uri="{FF2B5EF4-FFF2-40B4-BE49-F238E27FC236}">
                <a16:creationId xmlns:a16="http://schemas.microsoft.com/office/drawing/2014/main" id="{32C3C83A-938F-DF66-9222-35DF73D3F87D}"/>
              </a:ext>
            </a:extLst>
          </p:cNvPr>
          <p:cNvSpPr txBox="1"/>
          <p:nvPr/>
        </p:nvSpPr>
        <p:spPr>
          <a:xfrm>
            <a:off x="5052407" y="7158220"/>
            <a:ext cx="1741020" cy="400110"/>
          </a:xfrm>
          <a:prstGeom prst="rect">
            <a:avLst/>
          </a:prstGeom>
          <a:noFill/>
        </p:spPr>
        <p:txBody>
          <a:bodyPr wrap="square" rtlCol="0">
            <a:spAutoFit/>
          </a:bodyPr>
          <a:lstStyle/>
          <a:p>
            <a:r>
              <a:rPr lang="en-AU" sz="1000" b="1" dirty="0"/>
              <a:t>Conduct an internal gender equity audit</a:t>
            </a:r>
          </a:p>
        </p:txBody>
      </p:sp>
      <p:sp>
        <p:nvSpPr>
          <p:cNvPr id="89" name="Oval 88">
            <a:extLst>
              <a:ext uri="{FF2B5EF4-FFF2-40B4-BE49-F238E27FC236}">
                <a16:creationId xmlns:a16="http://schemas.microsoft.com/office/drawing/2014/main" id="{FE9B5C30-6BD4-4840-962B-EBB4D29EE2D7}"/>
              </a:ext>
            </a:extLst>
          </p:cNvPr>
          <p:cNvSpPr/>
          <p:nvPr/>
        </p:nvSpPr>
        <p:spPr>
          <a:xfrm>
            <a:off x="4751415" y="7704223"/>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1" name="TextBox 90">
            <a:extLst>
              <a:ext uri="{FF2B5EF4-FFF2-40B4-BE49-F238E27FC236}">
                <a16:creationId xmlns:a16="http://schemas.microsoft.com/office/drawing/2014/main" id="{776C7B93-4282-2052-1C65-0CB9F31283FA}"/>
              </a:ext>
            </a:extLst>
          </p:cNvPr>
          <p:cNvSpPr txBox="1"/>
          <p:nvPr/>
        </p:nvSpPr>
        <p:spPr>
          <a:xfrm>
            <a:off x="5068162" y="7666857"/>
            <a:ext cx="1741020" cy="400110"/>
          </a:xfrm>
          <a:prstGeom prst="rect">
            <a:avLst/>
          </a:prstGeom>
          <a:noFill/>
        </p:spPr>
        <p:txBody>
          <a:bodyPr wrap="square" rtlCol="0">
            <a:spAutoFit/>
          </a:bodyPr>
          <a:lstStyle/>
          <a:p>
            <a:r>
              <a:rPr lang="en-AU" sz="1000" b="1" dirty="0"/>
              <a:t>Develop a Gender Equity Action Plan</a:t>
            </a:r>
          </a:p>
        </p:txBody>
      </p:sp>
      <p:sp>
        <p:nvSpPr>
          <p:cNvPr id="94" name="Oval 93">
            <a:extLst>
              <a:ext uri="{FF2B5EF4-FFF2-40B4-BE49-F238E27FC236}">
                <a16:creationId xmlns:a16="http://schemas.microsoft.com/office/drawing/2014/main" id="{AAE6F6E2-038C-F42D-CB14-E06E30876517}"/>
              </a:ext>
            </a:extLst>
          </p:cNvPr>
          <p:cNvSpPr/>
          <p:nvPr/>
        </p:nvSpPr>
        <p:spPr>
          <a:xfrm>
            <a:off x="4754902" y="822290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7" name="TextBox 96">
            <a:extLst>
              <a:ext uri="{FF2B5EF4-FFF2-40B4-BE49-F238E27FC236}">
                <a16:creationId xmlns:a16="http://schemas.microsoft.com/office/drawing/2014/main" id="{50FB7417-5A36-C146-B229-142C64ABC9EF}"/>
              </a:ext>
            </a:extLst>
          </p:cNvPr>
          <p:cNvSpPr txBox="1"/>
          <p:nvPr/>
        </p:nvSpPr>
        <p:spPr>
          <a:xfrm>
            <a:off x="5071649" y="8185538"/>
            <a:ext cx="1741020" cy="400110"/>
          </a:xfrm>
          <a:prstGeom prst="rect">
            <a:avLst/>
          </a:prstGeom>
          <a:noFill/>
        </p:spPr>
        <p:txBody>
          <a:bodyPr wrap="square" rtlCol="0">
            <a:spAutoFit/>
          </a:bodyPr>
          <a:lstStyle/>
          <a:p>
            <a:r>
              <a:rPr lang="en-AU" sz="1000" b="1" dirty="0"/>
              <a:t>Community collaboration on preventative initiatives</a:t>
            </a:r>
          </a:p>
        </p:txBody>
      </p:sp>
      <p:sp>
        <p:nvSpPr>
          <p:cNvPr id="98" name="TextBox 97">
            <a:extLst>
              <a:ext uri="{FF2B5EF4-FFF2-40B4-BE49-F238E27FC236}">
                <a16:creationId xmlns:a16="http://schemas.microsoft.com/office/drawing/2014/main" id="{C9AA41B6-21D5-1696-E669-B4764DB8878D}"/>
              </a:ext>
            </a:extLst>
          </p:cNvPr>
          <p:cNvSpPr txBox="1"/>
          <p:nvPr/>
        </p:nvSpPr>
        <p:spPr>
          <a:xfrm>
            <a:off x="3789040" y="8272409"/>
            <a:ext cx="931666" cy="230832"/>
          </a:xfrm>
          <a:prstGeom prst="rect">
            <a:avLst/>
          </a:prstGeom>
          <a:noFill/>
        </p:spPr>
        <p:txBody>
          <a:bodyPr wrap="none" rtlCol="0">
            <a:spAutoFit/>
          </a:bodyPr>
          <a:lstStyle/>
          <a:p>
            <a:pPr algn="r"/>
            <a:r>
              <a:rPr lang="en-US" sz="900" b="1" dirty="0"/>
              <a:t>Nov 23 – Jun 25</a:t>
            </a:r>
            <a:endParaRPr lang="en-AU" sz="900" b="1" dirty="0"/>
          </a:p>
        </p:txBody>
      </p:sp>
      <p:sp>
        <p:nvSpPr>
          <p:cNvPr id="102" name="Oval 306">
            <a:extLst>
              <a:ext uri="{FF2B5EF4-FFF2-40B4-BE49-F238E27FC236}">
                <a16:creationId xmlns:a16="http://schemas.microsoft.com/office/drawing/2014/main" id="{0BED2422-56A9-89B3-92B8-30B01260DB78}"/>
              </a:ext>
            </a:extLst>
          </p:cNvPr>
          <p:cNvSpPr>
            <a:spLocks noChangeAspect="1"/>
          </p:cNvSpPr>
          <p:nvPr/>
        </p:nvSpPr>
        <p:spPr>
          <a:xfrm>
            <a:off x="4808918" y="8273690"/>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3" name="Oval 102">
            <a:extLst>
              <a:ext uri="{FF2B5EF4-FFF2-40B4-BE49-F238E27FC236}">
                <a16:creationId xmlns:a16="http://schemas.microsoft.com/office/drawing/2014/main" id="{C389CE91-307E-4D41-4F69-3EC205E4A9F7}"/>
              </a:ext>
            </a:extLst>
          </p:cNvPr>
          <p:cNvSpPr/>
          <p:nvPr/>
        </p:nvSpPr>
        <p:spPr>
          <a:xfrm>
            <a:off x="4756593" y="8700702"/>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6" name="TextBox 105">
            <a:extLst>
              <a:ext uri="{FF2B5EF4-FFF2-40B4-BE49-F238E27FC236}">
                <a16:creationId xmlns:a16="http://schemas.microsoft.com/office/drawing/2014/main" id="{1E0FCB4F-ED1F-B085-ED0E-234C3A0A699C}"/>
              </a:ext>
            </a:extLst>
          </p:cNvPr>
          <p:cNvSpPr txBox="1"/>
          <p:nvPr/>
        </p:nvSpPr>
        <p:spPr>
          <a:xfrm>
            <a:off x="5073340" y="8663336"/>
            <a:ext cx="1741020" cy="400110"/>
          </a:xfrm>
          <a:prstGeom prst="rect">
            <a:avLst/>
          </a:prstGeom>
          <a:noFill/>
        </p:spPr>
        <p:txBody>
          <a:bodyPr wrap="square" rtlCol="0">
            <a:spAutoFit/>
          </a:bodyPr>
          <a:lstStyle/>
          <a:p>
            <a:r>
              <a:rPr lang="en-AU" sz="1000" b="1" dirty="0"/>
              <a:t>Implement prevention initiatives with stakeholders</a:t>
            </a:r>
          </a:p>
        </p:txBody>
      </p:sp>
      <p:sp>
        <p:nvSpPr>
          <p:cNvPr id="108" name="Oval 306">
            <a:extLst>
              <a:ext uri="{FF2B5EF4-FFF2-40B4-BE49-F238E27FC236}">
                <a16:creationId xmlns:a16="http://schemas.microsoft.com/office/drawing/2014/main" id="{000D4ECF-F352-E811-A38F-8932814981FB}"/>
              </a:ext>
            </a:extLst>
          </p:cNvPr>
          <p:cNvSpPr>
            <a:spLocks noChangeAspect="1"/>
          </p:cNvSpPr>
          <p:nvPr/>
        </p:nvSpPr>
        <p:spPr>
          <a:xfrm>
            <a:off x="4810609" y="8751488"/>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9" name="Oval 108">
            <a:extLst>
              <a:ext uri="{FF2B5EF4-FFF2-40B4-BE49-F238E27FC236}">
                <a16:creationId xmlns:a16="http://schemas.microsoft.com/office/drawing/2014/main" id="{F7E60BA8-8BC8-AA14-2882-A8DA82366D20}"/>
              </a:ext>
            </a:extLst>
          </p:cNvPr>
          <p:cNvSpPr/>
          <p:nvPr/>
        </p:nvSpPr>
        <p:spPr>
          <a:xfrm>
            <a:off x="4758912" y="9142259"/>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0" name="TextBox 109">
            <a:extLst>
              <a:ext uri="{FF2B5EF4-FFF2-40B4-BE49-F238E27FC236}">
                <a16:creationId xmlns:a16="http://schemas.microsoft.com/office/drawing/2014/main" id="{3F0ADA81-18C9-2A71-AF25-3CE7219B561D}"/>
              </a:ext>
            </a:extLst>
          </p:cNvPr>
          <p:cNvSpPr txBox="1"/>
          <p:nvPr/>
        </p:nvSpPr>
        <p:spPr>
          <a:xfrm>
            <a:off x="5075659" y="9163487"/>
            <a:ext cx="1741020" cy="246221"/>
          </a:xfrm>
          <a:prstGeom prst="rect">
            <a:avLst/>
          </a:prstGeom>
          <a:noFill/>
        </p:spPr>
        <p:txBody>
          <a:bodyPr wrap="square" rtlCol="0">
            <a:spAutoFit/>
          </a:bodyPr>
          <a:lstStyle/>
          <a:p>
            <a:r>
              <a:rPr lang="en-AU" sz="1000" b="1" dirty="0"/>
              <a:t>Stage 4 – Share &amp; improve</a:t>
            </a:r>
          </a:p>
        </p:txBody>
      </p:sp>
      <p:sp>
        <p:nvSpPr>
          <p:cNvPr id="111" name="TextBox 110">
            <a:extLst>
              <a:ext uri="{FF2B5EF4-FFF2-40B4-BE49-F238E27FC236}">
                <a16:creationId xmlns:a16="http://schemas.microsoft.com/office/drawing/2014/main" id="{CA04AC5D-B2BF-0AD4-2551-48EEC005FA2E}"/>
              </a:ext>
            </a:extLst>
          </p:cNvPr>
          <p:cNvSpPr txBox="1"/>
          <p:nvPr/>
        </p:nvSpPr>
        <p:spPr>
          <a:xfrm>
            <a:off x="4305208" y="9167629"/>
            <a:ext cx="415498" cy="230832"/>
          </a:xfrm>
          <a:prstGeom prst="rect">
            <a:avLst/>
          </a:prstGeom>
          <a:noFill/>
        </p:spPr>
        <p:txBody>
          <a:bodyPr wrap="none" rtlCol="0">
            <a:spAutoFit/>
          </a:bodyPr>
          <a:lstStyle/>
          <a:p>
            <a:pPr algn="r"/>
            <a:r>
              <a:rPr lang="en-US" sz="900" b="1" dirty="0"/>
              <a:t>2025</a:t>
            </a:r>
            <a:endParaRPr lang="en-AU" sz="900" b="1" dirty="0"/>
          </a:p>
        </p:txBody>
      </p:sp>
      <p:sp>
        <p:nvSpPr>
          <p:cNvPr id="112" name="Oval 306">
            <a:extLst>
              <a:ext uri="{FF2B5EF4-FFF2-40B4-BE49-F238E27FC236}">
                <a16:creationId xmlns:a16="http://schemas.microsoft.com/office/drawing/2014/main" id="{4D0A1808-5835-A4AD-72E5-11B4D507C3DA}"/>
              </a:ext>
            </a:extLst>
          </p:cNvPr>
          <p:cNvSpPr>
            <a:spLocks noChangeAspect="1"/>
          </p:cNvSpPr>
          <p:nvPr/>
        </p:nvSpPr>
        <p:spPr>
          <a:xfrm>
            <a:off x="4812928" y="9193045"/>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4" name="TextBox 113">
            <a:extLst>
              <a:ext uri="{FF2B5EF4-FFF2-40B4-BE49-F238E27FC236}">
                <a16:creationId xmlns:a16="http://schemas.microsoft.com/office/drawing/2014/main" id="{8695F5AE-7464-3701-A79A-5BFB4244B949}"/>
              </a:ext>
            </a:extLst>
          </p:cNvPr>
          <p:cNvSpPr txBox="1"/>
          <p:nvPr/>
        </p:nvSpPr>
        <p:spPr>
          <a:xfrm>
            <a:off x="3789040" y="7240039"/>
            <a:ext cx="931666" cy="230832"/>
          </a:xfrm>
          <a:prstGeom prst="rect">
            <a:avLst/>
          </a:prstGeom>
          <a:noFill/>
        </p:spPr>
        <p:txBody>
          <a:bodyPr wrap="none" rtlCol="0">
            <a:spAutoFit/>
          </a:bodyPr>
          <a:lstStyle/>
          <a:p>
            <a:pPr algn="r"/>
            <a:r>
              <a:rPr lang="en-US" sz="900" b="1" dirty="0"/>
              <a:t>Nov 23 – Jun 24</a:t>
            </a:r>
            <a:endParaRPr lang="en-AU" sz="900" b="1" dirty="0"/>
          </a:p>
        </p:txBody>
      </p:sp>
      <p:sp>
        <p:nvSpPr>
          <p:cNvPr id="115" name="TextBox 114">
            <a:extLst>
              <a:ext uri="{FF2B5EF4-FFF2-40B4-BE49-F238E27FC236}">
                <a16:creationId xmlns:a16="http://schemas.microsoft.com/office/drawing/2014/main" id="{FFB0C929-7E2C-A28A-D312-6373AF60921D}"/>
              </a:ext>
            </a:extLst>
          </p:cNvPr>
          <p:cNvSpPr txBox="1"/>
          <p:nvPr/>
        </p:nvSpPr>
        <p:spPr>
          <a:xfrm>
            <a:off x="3789040" y="7730584"/>
            <a:ext cx="931666" cy="230832"/>
          </a:xfrm>
          <a:prstGeom prst="rect">
            <a:avLst/>
          </a:prstGeom>
          <a:noFill/>
        </p:spPr>
        <p:txBody>
          <a:bodyPr wrap="none" rtlCol="0">
            <a:spAutoFit/>
          </a:bodyPr>
          <a:lstStyle/>
          <a:p>
            <a:pPr algn="r"/>
            <a:r>
              <a:rPr lang="en-US" sz="900" b="1" dirty="0"/>
              <a:t>Nov 23 – Jun 24</a:t>
            </a:r>
            <a:endParaRPr lang="en-AU" sz="900" b="1" dirty="0"/>
          </a:p>
        </p:txBody>
      </p:sp>
      <p:sp>
        <p:nvSpPr>
          <p:cNvPr id="116" name="TextBox 115">
            <a:extLst>
              <a:ext uri="{FF2B5EF4-FFF2-40B4-BE49-F238E27FC236}">
                <a16:creationId xmlns:a16="http://schemas.microsoft.com/office/drawing/2014/main" id="{EBB59431-961F-6625-D64E-880781FCB297}"/>
              </a:ext>
            </a:extLst>
          </p:cNvPr>
          <p:cNvSpPr txBox="1"/>
          <p:nvPr/>
        </p:nvSpPr>
        <p:spPr>
          <a:xfrm>
            <a:off x="3789040" y="8712919"/>
            <a:ext cx="931666" cy="230832"/>
          </a:xfrm>
          <a:prstGeom prst="rect">
            <a:avLst/>
          </a:prstGeom>
          <a:noFill/>
        </p:spPr>
        <p:txBody>
          <a:bodyPr wrap="none" rtlCol="0">
            <a:spAutoFit/>
          </a:bodyPr>
          <a:lstStyle/>
          <a:p>
            <a:pPr algn="r"/>
            <a:r>
              <a:rPr lang="en-US" sz="900" b="1" dirty="0"/>
              <a:t>Nov 23 – Jun 25</a:t>
            </a:r>
            <a:endParaRPr lang="en-AU" sz="900" b="1" dirty="0"/>
          </a:p>
        </p:txBody>
      </p:sp>
      <p:sp>
        <p:nvSpPr>
          <p:cNvPr id="23" name="Oval 3">
            <a:extLst>
              <a:ext uri="{FF2B5EF4-FFF2-40B4-BE49-F238E27FC236}">
                <a16:creationId xmlns:a16="http://schemas.microsoft.com/office/drawing/2014/main" id="{2A12A013-A074-CF08-7E6D-A8AB3CF831C7}"/>
              </a:ext>
            </a:extLst>
          </p:cNvPr>
          <p:cNvSpPr/>
          <p:nvPr/>
        </p:nvSpPr>
        <p:spPr>
          <a:xfrm>
            <a:off x="4788993" y="6124919"/>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52" name="Oval 3">
            <a:extLst>
              <a:ext uri="{FF2B5EF4-FFF2-40B4-BE49-F238E27FC236}">
                <a16:creationId xmlns:a16="http://schemas.microsoft.com/office/drawing/2014/main" id="{0CA1A687-4061-8B8C-699F-733A8E8A4132}"/>
              </a:ext>
            </a:extLst>
          </p:cNvPr>
          <p:cNvSpPr/>
          <p:nvPr/>
        </p:nvSpPr>
        <p:spPr>
          <a:xfrm>
            <a:off x="4785604" y="2654264"/>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53" name="Oval 3">
            <a:extLst>
              <a:ext uri="{FF2B5EF4-FFF2-40B4-BE49-F238E27FC236}">
                <a16:creationId xmlns:a16="http://schemas.microsoft.com/office/drawing/2014/main" id="{1062D524-6151-E2FA-28A5-A5C358998A26}"/>
              </a:ext>
            </a:extLst>
          </p:cNvPr>
          <p:cNvSpPr/>
          <p:nvPr/>
        </p:nvSpPr>
        <p:spPr>
          <a:xfrm>
            <a:off x="4775558" y="3160698"/>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2" name="Oval 3">
            <a:extLst>
              <a:ext uri="{FF2B5EF4-FFF2-40B4-BE49-F238E27FC236}">
                <a16:creationId xmlns:a16="http://schemas.microsoft.com/office/drawing/2014/main" id="{D5C6703E-D254-8B8F-07D8-75249B372A40}"/>
              </a:ext>
            </a:extLst>
          </p:cNvPr>
          <p:cNvSpPr/>
          <p:nvPr/>
        </p:nvSpPr>
        <p:spPr>
          <a:xfrm>
            <a:off x="4796490" y="4510056"/>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5" name="Oval 3">
            <a:extLst>
              <a:ext uri="{FF2B5EF4-FFF2-40B4-BE49-F238E27FC236}">
                <a16:creationId xmlns:a16="http://schemas.microsoft.com/office/drawing/2014/main" id="{96193D99-5C74-F93C-7B24-21F3191306A0}"/>
              </a:ext>
            </a:extLst>
          </p:cNvPr>
          <p:cNvSpPr/>
          <p:nvPr/>
        </p:nvSpPr>
        <p:spPr>
          <a:xfrm>
            <a:off x="4770016" y="4001619"/>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grpSp>
        <p:nvGrpSpPr>
          <p:cNvPr id="6" name="Group 5">
            <a:extLst>
              <a:ext uri="{FF2B5EF4-FFF2-40B4-BE49-F238E27FC236}">
                <a16:creationId xmlns:a16="http://schemas.microsoft.com/office/drawing/2014/main" id="{73868E70-0C8C-B897-E9CC-4F538A55C7DF}"/>
              </a:ext>
            </a:extLst>
          </p:cNvPr>
          <p:cNvGrpSpPr/>
          <p:nvPr/>
        </p:nvGrpSpPr>
        <p:grpSpPr>
          <a:xfrm>
            <a:off x="4793080" y="7249602"/>
            <a:ext cx="180000" cy="180000"/>
            <a:chOff x="5566528" y="9680038"/>
            <a:chExt cx="180000" cy="180000"/>
          </a:xfrm>
        </p:grpSpPr>
        <p:sp>
          <p:nvSpPr>
            <p:cNvPr id="8" name="Oval 7">
              <a:extLst>
                <a:ext uri="{FF2B5EF4-FFF2-40B4-BE49-F238E27FC236}">
                  <a16:creationId xmlns:a16="http://schemas.microsoft.com/office/drawing/2014/main" id="{A100A52D-575F-4EEB-28B6-9601D61F8F7C}"/>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ounded Rectangle 181">
              <a:extLst>
                <a:ext uri="{FF2B5EF4-FFF2-40B4-BE49-F238E27FC236}">
                  <a16:creationId xmlns:a16="http://schemas.microsoft.com/office/drawing/2014/main" id="{F0644923-B832-E17C-097B-4A40057927A0}"/>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14" name="Group 13">
            <a:extLst>
              <a:ext uri="{FF2B5EF4-FFF2-40B4-BE49-F238E27FC236}">
                <a16:creationId xmlns:a16="http://schemas.microsoft.com/office/drawing/2014/main" id="{7F0823EA-3A3B-3444-2F88-B123B0B97FDE}"/>
              </a:ext>
            </a:extLst>
          </p:cNvPr>
          <p:cNvGrpSpPr/>
          <p:nvPr/>
        </p:nvGrpSpPr>
        <p:grpSpPr>
          <a:xfrm>
            <a:off x="4805381" y="7750878"/>
            <a:ext cx="180000" cy="180000"/>
            <a:chOff x="5566528" y="9680038"/>
            <a:chExt cx="180000" cy="180000"/>
          </a:xfrm>
        </p:grpSpPr>
        <p:sp>
          <p:nvSpPr>
            <p:cNvPr id="20" name="Oval 19">
              <a:extLst>
                <a:ext uri="{FF2B5EF4-FFF2-40B4-BE49-F238E27FC236}">
                  <a16:creationId xmlns:a16="http://schemas.microsoft.com/office/drawing/2014/main" id="{0D3D8E37-71C4-978A-CF80-1E8FAC099AF6}"/>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7" name="Rounded Rectangle 181">
              <a:extLst>
                <a:ext uri="{FF2B5EF4-FFF2-40B4-BE49-F238E27FC236}">
                  <a16:creationId xmlns:a16="http://schemas.microsoft.com/office/drawing/2014/main" id="{A8D59ECE-EFC0-69D1-90F0-07D5EDD1777D}"/>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40" name="Group 39">
            <a:extLst>
              <a:ext uri="{FF2B5EF4-FFF2-40B4-BE49-F238E27FC236}">
                <a16:creationId xmlns:a16="http://schemas.microsoft.com/office/drawing/2014/main" id="{51D0AE84-1490-7DCC-7491-D6BBCD65B412}"/>
              </a:ext>
            </a:extLst>
          </p:cNvPr>
          <p:cNvGrpSpPr/>
          <p:nvPr/>
        </p:nvGrpSpPr>
        <p:grpSpPr>
          <a:xfrm>
            <a:off x="4788993" y="6580659"/>
            <a:ext cx="180000" cy="180000"/>
            <a:chOff x="5566528" y="9680038"/>
            <a:chExt cx="180000" cy="180000"/>
          </a:xfrm>
        </p:grpSpPr>
        <p:sp>
          <p:nvSpPr>
            <p:cNvPr id="51" name="Oval 50">
              <a:extLst>
                <a:ext uri="{FF2B5EF4-FFF2-40B4-BE49-F238E27FC236}">
                  <a16:creationId xmlns:a16="http://schemas.microsoft.com/office/drawing/2014/main" id="{A4411559-7CB8-D8DD-CE6D-DE2E8B9F1189}"/>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1" name="Rounded Rectangle 181">
              <a:extLst>
                <a:ext uri="{FF2B5EF4-FFF2-40B4-BE49-F238E27FC236}">
                  <a16:creationId xmlns:a16="http://schemas.microsoft.com/office/drawing/2014/main" id="{8F812431-32B8-CF44-148D-ADC1B1CA3205}"/>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Tree>
    <p:extLst>
      <p:ext uri="{BB962C8B-B14F-4D97-AF65-F5344CB8AC3E}">
        <p14:creationId xmlns:p14="http://schemas.microsoft.com/office/powerpoint/2010/main" val="415790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483" y="920552"/>
            <a:ext cx="6655222" cy="8706138"/>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p:cNvSpPr txBox="1"/>
          <p:nvPr/>
        </p:nvSpPr>
        <p:spPr>
          <a:xfrm>
            <a:off x="202202" y="920552"/>
            <a:ext cx="3812288" cy="646331"/>
          </a:xfrm>
          <a:prstGeom prst="rect">
            <a:avLst/>
          </a:prstGeom>
          <a:noFill/>
        </p:spPr>
        <p:txBody>
          <a:bodyPr wrap="square" rtlCol="0">
            <a:spAutoFit/>
          </a:bodyPr>
          <a:lstStyle/>
          <a:p>
            <a:r>
              <a:rPr lang="en-US" b="1" dirty="0">
                <a:solidFill>
                  <a:schemeClr val="accent1"/>
                </a:solidFill>
              </a:rPr>
              <a:t>Towards Community Led Emergency  Resilience Program (TCLERP)</a:t>
            </a:r>
            <a:endParaRPr lang="en-AU" b="1" dirty="0">
              <a:solidFill>
                <a:schemeClr val="accent1"/>
              </a:solidFill>
            </a:endParaRPr>
          </a:p>
        </p:txBody>
      </p:sp>
      <p:sp>
        <p:nvSpPr>
          <p:cNvPr id="5" name="Rectangle 4"/>
          <p:cNvSpPr/>
          <p:nvPr/>
        </p:nvSpPr>
        <p:spPr>
          <a:xfrm>
            <a:off x="204210" y="1568624"/>
            <a:ext cx="3488221" cy="2631490"/>
          </a:xfrm>
          <a:prstGeom prst="rect">
            <a:avLst/>
          </a:prstGeom>
        </p:spPr>
        <p:txBody>
          <a:bodyPr wrap="square">
            <a:spAutoFit/>
          </a:bodyPr>
          <a:lstStyle/>
          <a:p>
            <a:r>
              <a:rPr lang="en-US" sz="1100" dirty="0"/>
              <a:t>Following on from the Community Resilience and Readiness pilot, the program has evolved to focus on community led emergency preparedness.  The name of the program also changed to be Toward Community Led Emergency Resilience Program (TCLERP).</a:t>
            </a:r>
          </a:p>
          <a:p>
            <a:br>
              <a:rPr lang="en-US" sz="1100" dirty="0"/>
            </a:br>
            <a:r>
              <a:rPr lang="en-US" sz="1100" dirty="0"/>
              <a:t>The program has several areas of focus including:</a:t>
            </a:r>
          </a:p>
          <a:p>
            <a:pPr marL="171450" indent="-171450">
              <a:buFont typeface="Arial" panose="020B0604020202020204" pitchFamily="34" charset="0"/>
              <a:buChar char="•"/>
            </a:pPr>
            <a:r>
              <a:rPr lang="en-US" sz="1100" dirty="0"/>
              <a:t>Community Engagement</a:t>
            </a:r>
          </a:p>
          <a:p>
            <a:pPr marL="171450" indent="-171450">
              <a:buFont typeface="Arial" panose="020B0604020202020204" pitchFamily="34" charset="0"/>
              <a:buChar char="•"/>
            </a:pPr>
            <a:r>
              <a:rPr lang="en-US" sz="1100" dirty="0"/>
              <a:t>Psychological and emotional emergency preparedness community education</a:t>
            </a:r>
            <a:endParaRPr lang="en-AU" sz="1100" dirty="0"/>
          </a:p>
          <a:p>
            <a:pPr marL="171450" indent="-171450">
              <a:buFont typeface="Arial" panose="020B0604020202020204" pitchFamily="34" charset="0"/>
              <a:buChar char="•"/>
            </a:pPr>
            <a:r>
              <a:rPr lang="en-US" sz="1100" dirty="0"/>
              <a:t>Recovery ready halls project – emergency preparedness for select community facilities </a:t>
            </a:r>
            <a:endParaRPr lang="en-AU" sz="1100" dirty="0"/>
          </a:p>
          <a:p>
            <a:pPr marL="171450" indent="-171450">
              <a:buFont typeface="Arial" panose="020B0604020202020204" pitchFamily="34" charset="0"/>
              <a:buChar char="•"/>
            </a:pPr>
            <a:r>
              <a:rPr lang="en-US" sz="1100" dirty="0">
                <a:effectLst/>
              </a:rPr>
              <a:t>Vegetation management project – ensuring practices are based on best fire science and within shared land owners existing capacity</a:t>
            </a:r>
          </a:p>
        </p:txBody>
      </p:sp>
      <p:sp>
        <p:nvSpPr>
          <p:cNvPr id="6" name="TextBox 5"/>
          <p:cNvSpPr txBox="1"/>
          <p:nvPr/>
        </p:nvSpPr>
        <p:spPr>
          <a:xfrm>
            <a:off x="185236" y="4297944"/>
            <a:ext cx="1080873" cy="307777"/>
          </a:xfrm>
          <a:prstGeom prst="rect">
            <a:avLst/>
          </a:prstGeom>
          <a:noFill/>
        </p:spPr>
        <p:txBody>
          <a:bodyPr wrap="none" rtlCol="0">
            <a:spAutoFit/>
          </a:bodyPr>
          <a:lstStyle/>
          <a:p>
            <a:r>
              <a:rPr lang="en-US" sz="1400" b="1" dirty="0"/>
              <a:t>Latest News</a:t>
            </a:r>
            <a:endParaRPr lang="en-AU" sz="1400" b="1" dirty="0"/>
          </a:p>
        </p:txBody>
      </p:sp>
      <p:cxnSp>
        <p:nvCxnSpPr>
          <p:cNvPr id="7" name="Straight Connector 6"/>
          <p:cNvCxnSpPr>
            <a:cxnSpLocks/>
            <a:stCxn id="14" idx="4"/>
            <a:endCxn id="53" idx="4"/>
          </p:cNvCxnSpPr>
          <p:nvPr/>
        </p:nvCxnSpPr>
        <p:spPr>
          <a:xfrm>
            <a:off x="4871015" y="1557903"/>
            <a:ext cx="0" cy="4980483"/>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8" name="Oval 7"/>
          <p:cNvSpPr/>
          <p:nvPr/>
        </p:nvSpPr>
        <p:spPr>
          <a:xfrm>
            <a:off x="4726999" y="2258887"/>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Box 8"/>
          <p:cNvSpPr txBox="1"/>
          <p:nvPr/>
        </p:nvSpPr>
        <p:spPr>
          <a:xfrm>
            <a:off x="5054168" y="4736976"/>
            <a:ext cx="1810074" cy="553998"/>
          </a:xfrm>
          <a:prstGeom prst="rect">
            <a:avLst/>
          </a:prstGeom>
          <a:noFill/>
        </p:spPr>
        <p:txBody>
          <a:bodyPr wrap="square" rtlCol="0">
            <a:spAutoFit/>
          </a:bodyPr>
          <a:lstStyle/>
          <a:p>
            <a:r>
              <a:rPr lang="en-US" sz="1000" b="1" dirty="0">
                <a:effectLst/>
              </a:rPr>
              <a:t>Public consultation for new Bushfire Mitigation Landscape Strategy</a:t>
            </a:r>
          </a:p>
        </p:txBody>
      </p:sp>
      <p:sp>
        <p:nvSpPr>
          <p:cNvPr id="14" name="Oval 13"/>
          <p:cNvSpPr/>
          <p:nvPr/>
        </p:nvSpPr>
        <p:spPr>
          <a:xfrm>
            <a:off x="4726999" y="1269871"/>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p:cNvSpPr txBox="1"/>
          <p:nvPr/>
        </p:nvSpPr>
        <p:spPr>
          <a:xfrm>
            <a:off x="5067664" y="2192656"/>
            <a:ext cx="1756703" cy="861774"/>
          </a:xfrm>
          <a:prstGeom prst="rect">
            <a:avLst/>
          </a:prstGeom>
          <a:noFill/>
        </p:spPr>
        <p:txBody>
          <a:bodyPr wrap="square" rtlCol="0">
            <a:spAutoFit/>
          </a:bodyPr>
          <a:lstStyle/>
          <a:p>
            <a:r>
              <a:rPr lang="en-US" sz="1000" b="1" dirty="0">
                <a:effectLst/>
              </a:rPr>
              <a:t>Revise Readiness, Recovery and Resilience content on AHC's website to align with the CFS’s 2023-24 bushfire awareness campaign</a:t>
            </a:r>
            <a:endParaRPr lang="en-AU" sz="1000" b="1" dirty="0"/>
          </a:p>
        </p:txBody>
      </p:sp>
      <p:sp>
        <p:nvSpPr>
          <p:cNvPr id="20" name="TextBox 19"/>
          <p:cNvSpPr txBox="1"/>
          <p:nvPr/>
        </p:nvSpPr>
        <p:spPr>
          <a:xfrm>
            <a:off x="4242571" y="4808545"/>
            <a:ext cx="484428" cy="230832"/>
          </a:xfrm>
          <a:prstGeom prst="rect">
            <a:avLst/>
          </a:prstGeom>
          <a:noFill/>
        </p:spPr>
        <p:txBody>
          <a:bodyPr wrap="none" rtlCol="0">
            <a:spAutoFit/>
          </a:bodyPr>
          <a:lstStyle/>
          <a:p>
            <a:r>
              <a:rPr lang="en-US" sz="900" b="1" dirty="0"/>
              <a:t>Jan 24</a:t>
            </a:r>
            <a:endParaRPr lang="en-AU" sz="900" b="1" dirty="0"/>
          </a:p>
        </p:txBody>
      </p:sp>
      <p:sp>
        <p:nvSpPr>
          <p:cNvPr id="21" name="TextBox 20"/>
          <p:cNvSpPr txBox="1"/>
          <p:nvPr/>
        </p:nvSpPr>
        <p:spPr>
          <a:xfrm>
            <a:off x="4216570" y="2297473"/>
            <a:ext cx="489236" cy="230832"/>
          </a:xfrm>
          <a:prstGeom prst="rect">
            <a:avLst/>
          </a:prstGeom>
          <a:noFill/>
        </p:spPr>
        <p:txBody>
          <a:bodyPr wrap="none" rtlCol="0">
            <a:spAutoFit/>
          </a:bodyPr>
          <a:lstStyle/>
          <a:p>
            <a:r>
              <a:rPr lang="en-US" sz="900" b="1" dirty="0"/>
              <a:t>Jun 24</a:t>
            </a:r>
            <a:endParaRPr lang="en-AU" sz="900" b="1" dirty="0"/>
          </a:p>
        </p:txBody>
      </p:sp>
      <p:sp>
        <p:nvSpPr>
          <p:cNvPr id="2" name="Rectangle 1"/>
          <p:cNvSpPr/>
          <p:nvPr/>
        </p:nvSpPr>
        <p:spPr>
          <a:xfrm>
            <a:off x="211037" y="4557534"/>
            <a:ext cx="3863728" cy="2523768"/>
          </a:xfrm>
          <a:prstGeom prst="rect">
            <a:avLst/>
          </a:prstGeom>
        </p:spPr>
        <p:txBody>
          <a:bodyPr wrap="square">
            <a:spAutoFit/>
          </a:bodyPr>
          <a:lstStyle/>
          <a:p>
            <a:pPr marL="171450" indent="-171450">
              <a:spcAft>
                <a:spcPts val="600"/>
              </a:spcAft>
              <a:buFont typeface="Arial" panose="020B0604020202020204" pitchFamily="34" charset="0"/>
              <a:buChar char="•"/>
            </a:pPr>
            <a:r>
              <a:rPr lang="en-US" sz="1100" dirty="0">
                <a:effectLst/>
              </a:rPr>
              <a:t>The Towards Community Led Emergency Preparedness project won the LG Professionals Excellence in Emergency Management Award. </a:t>
            </a:r>
          </a:p>
          <a:p>
            <a:pPr marL="171450" indent="-171450">
              <a:spcAft>
                <a:spcPts val="600"/>
              </a:spcAft>
              <a:buFont typeface="Arial" panose="020B0604020202020204" pitchFamily="34" charset="0"/>
              <a:buChar char="•"/>
            </a:pPr>
            <a:r>
              <a:rPr lang="en-US" sz="1100" dirty="0">
                <a:effectLst/>
              </a:rPr>
              <a:t>Communities that have completed </a:t>
            </a:r>
            <a:r>
              <a:rPr lang="en-US" sz="1100" dirty="0" err="1">
                <a:effectLst/>
              </a:rPr>
              <a:t>RediCommunities</a:t>
            </a:r>
            <a:r>
              <a:rPr lang="en-US" sz="1100" dirty="0">
                <a:effectLst/>
              </a:rPr>
              <a:t> workshops continue to be supported by the Community Resilience Officer to </a:t>
            </a:r>
            <a:r>
              <a:rPr lang="en-US" sz="1100" dirty="0" err="1">
                <a:effectLst/>
              </a:rPr>
              <a:t>realise</a:t>
            </a:r>
            <a:r>
              <a:rPr lang="en-US" sz="1100" dirty="0">
                <a:effectLst/>
              </a:rPr>
              <a:t> community led preparedness </a:t>
            </a:r>
            <a:r>
              <a:rPr lang="en-US" sz="1100" dirty="0" err="1">
                <a:effectLst/>
              </a:rPr>
              <a:t>intiatives</a:t>
            </a:r>
            <a:r>
              <a:rPr lang="en-US" sz="1100" dirty="0">
                <a:effectLst/>
              </a:rPr>
              <a:t>. </a:t>
            </a:r>
          </a:p>
          <a:p>
            <a:pPr marL="171450" indent="-171450">
              <a:spcAft>
                <a:spcPts val="600"/>
              </a:spcAft>
              <a:buFont typeface="Arial" panose="020B0604020202020204" pitchFamily="34" charset="0"/>
              <a:buChar char="•"/>
            </a:pPr>
            <a:r>
              <a:rPr lang="en-US" sz="1100" dirty="0">
                <a:effectLst/>
              </a:rPr>
              <a:t>The final report for the Recovery Ready Halls project (funded through the Black Summer Bushfire Recovery grant) was submitted, successfully acquitting the grant. </a:t>
            </a:r>
          </a:p>
          <a:p>
            <a:pPr marL="171450" indent="-171450">
              <a:spcAft>
                <a:spcPts val="600"/>
              </a:spcAft>
              <a:buFont typeface="Arial" panose="020B0604020202020204" pitchFamily="34" charset="0"/>
              <a:buChar char="•"/>
            </a:pPr>
            <a:r>
              <a:rPr lang="en-US" sz="1100" dirty="0">
                <a:effectLst/>
              </a:rPr>
              <a:t>All activities funded through Wellbeing SA's partnership agreement were completed this quarter. The final report is being prepared and is due for submission in July 2024. </a:t>
            </a:r>
          </a:p>
        </p:txBody>
      </p:sp>
      <p:grpSp>
        <p:nvGrpSpPr>
          <p:cNvPr id="22" name="Group 21"/>
          <p:cNvGrpSpPr/>
          <p:nvPr/>
        </p:nvGrpSpPr>
        <p:grpSpPr>
          <a:xfrm>
            <a:off x="3554183" y="9670106"/>
            <a:ext cx="3245777" cy="233191"/>
            <a:chOff x="2249575" y="9659869"/>
            <a:chExt cx="3245777" cy="233191"/>
          </a:xfrm>
        </p:grpSpPr>
        <p:grpSp>
          <p:nvGrpSpPr>
            <p:cNvPr id="23" name="Group 22"/>
            <p:cNvGrpSpPr/>
            <p:nvPr/>
          </p:nvGrpSpPr>
          <p:grpSpPr>
            <a:xfrm>
              <a:off x="2789278" y="9705644"/>
              <a:ext cx="144000" cy="144000"/>
              <a:chOff x="4440476" y="9680038"/>
              <a:chExt cx="180000" cy="180000"/>
            </a:xfrm>
          </p:grpSpPr>
          <p:sp>
            <p:nvSpPr>
              <p:cNvPr id="32" name="Oval 31"/>
              <p:cNvSpPr/>
              <p:nvPr/>
            </p:nvSpPr>
            <p:spPr>
              <a:xfrm>
                <a:off x="4440476"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3" name="Rounded Rectangle 198"/>
              <p:cNvSpPr/>
              <p:nvPr/>
            </p:nvSpPr>
            <p:spPr>
              <a:xfrm rot="18900000">
                <a:off x="4476947" y="9748311"/>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4" name="Group 23"/>
            <p:cNvGrpSpPr/>
            <p:nvPr/>
          </p:nvGrpSpPr>
          <p:grpSpPr>
            <a:xfrm>
              <a:off x="3557431" y="9705644"/>
              <a:ext cx="144000" cy="144000"/>
              <a:chOff x="5566528" y="9680038"/>
              <a:chExt cx="180000" cy="180000"/>
            </a:xfrm>
          </p:grpSpPr>
          <p:sp>
            <p:nvSpPr>
              <p:cNvPr id="30" name="Oval 29"/>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1" name="Rounded Rectangle 181"/>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5" name="Oval 3"/>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 name="TextBox 25"/>
            <p:cNvSpPr txBox="1"/>
            <p:nvPr/>
          </p:nvSpPr>
          <p:spPr>
            <a:xfrm>
              <a:off x="2881352" y="9659869"/>
              <a:ext cx="683200" cy="230832"/>
            </a:xfrm>
            <a:prstGeom prst="rect">
              <a:avLst/>
            </a:prstGeom>
            <a:noFill/>
          </p:spPr>
          <p:txBody>
            <a:bodyPr wrap="none" rtlCol="0">
              <a:spAutoFit/>
            </a:bodyPr>
            <a:lstStyle/>
            <a:p>
              <a:r>
                <a:rPr lang="en-US" sz="900" dirty="0"/>
                <a:t>= On Track</a:t>
              </a:r>
              <a:endParaRPr lang="en-AU" sz="900" dirty="0"/>
            </a:p>
          </p:txBody>
        </p:sp>
        <p:sp>
          <p:nvSpPr>
            <p:cNvPr id="27" name="TextBox 26"/>
            <p:cNvSpPr txBox="1"/>
            <p:nvPr/>
          </p:nvSpPr>
          <p:spPr>
            <a:xfrm>
              <a:off x="2249575" y="9662228"/>
              <a:ext cx="559769" cy="230832"/>
            </a:xfrm>
            <a:prstGeom prst="rect">
              <a:avLst/>
            </a:prstGeom>
            <a:noFill/>
          </p:spPr>
          <p:txBody>
            <a:bodyPr wrap="none" rtlCol="0">
              <a:spAutoFit/>
            </a:bodyPr>
            <a:lstStyle/>
            <a:p>
              <a:r>
                <a:rPr lang="en-US" sz="900" b="1" dirty="0"/>
                <a:t>Legend:</a:t>
              </a:r>
              <a:endParaRPr lang="en-AU" sz="900" b="1" dirty="0"/>
            </a:p>
          </p:txBody>
        </p:sp>
        <p:sp>
          <p:nvSpPr>
            <p:cNvPr id="28" name="TextBox 27"/>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29" name="TextBox 28"/>
            <p:cNvSpPr txBox="1"/>
            <p:nvPr/>
          </p:nvSpPr>
          <p:spPr>
            <a:xfrm>
              <a:off x="3629439" y="9662228"/>
              <a:ext cx="1080120" cy="230832"/>
            </a:xfrm>
            <a:prstGeom prst="rect">
              <a:avLst/>
            </a:prstGeom>
            <a:noFill/>
          </p:spPr>
          <p:txBody>
            <a:bodyPr wrap="square" rtlCol="0">
              <a:spAutoFit/>
            </a:bodyPr>
            <a:lstStyle/>
            <a:p>
              <a:r>
                <a:rPr lang="en-US" sz="900" dirty="0"/>
                <a:t>= Behind Schedule</a:t>
              </a:r>
              <a:endParaRPr lang="en-AU" sz="900" dirty="0"/>
            </a:p>
          </p:txBody>
        </p:sp>
      </p:grpSp>
      <p:sp>
        <p:nvSpPr>
          <p:cNvPr id="37" name="TextBox 36"/>
          <p:cNvSpPr txBox="1"/>
          <p:nvPr/>
        </p:nvSpPr>
        <p:spPr>
          <a:xfrm>
            <a:off x="3795334" y="1315726"/>
            <a:ext cx="931665" cy="230832"/>
          </a:xfrm>
          <a:prstGeom prst="rect">
            <a:avLst/>
          </a:prstGeom>
          <a:noFill/>
        </p:spPr>
        <p:txBody>
          <a:bodyPr wrap="none" rtlCol="0">
            <a:spAutoFit/>
          </a:bodyPr>
          <a:lstStyle/>
          <a:p>
            <a:r>
              <a:rPr lang="en-US" sz="900" b="1" dirty="0"/>
              <a:t> Jul 23 – Mar 25</a:t>
            </a:r>
            <a:endParaRPr lang="en-AU" sz="900" b="1" dirty="0"/>
          </a:p>
        </p:txBody>
      </p:sp>
      <p:sp>
        <p:nvSpPr>
          <p:cNvPr id="46" name="TextBox 45"/>
          <p:cNvSpPr txBox="1"/>
          <p:nvPr/>
        </p:nvSpPr>
        <p:spPr>
          <a:xfrm>
            <a:off x="5079552" y="1208584"/>
            <a:ext cx="1756703" cy="861774"/>
          </a:xfrm>
          <a:prstGeom prst="rect">
            <a:avLst/>
          </a:prstGeom>
          <a:noFill/>
        </p:spPr>
        <p:txBody>
          <a:bodyPr wrap="square" rtlCol="0">
            <a:spAutoFit/>
          </a:bodyPr>
          <a:lstStyle/>
          <a:p>
            <a:r>
              <a:rPr lang="en-US" sz="1000" b="1" dirty="0">
                <a:solidFill>
                  <a:srgbClr val="292929"/>
                </a:solidFill>
              </a:rPr>
              <a:t>Continue to support the running of the </a:t>
            </a:r>
            <a:r>
              <a:rPr lang="en-US" sz="1000" b="1" dirty="0">
                <a:effectLst/>
              </a:rPr>
              <a:t>Adelaide Hills Community Action Bushfire Network (</a:t>
            </a:r>
            <a:r>
              <a:rPr lang="en-US" sz="1000" b="1" dirty="0">
                <a:solidFill>
                  <a:srgbClr val="292929"/>
                </a:solidFill>
              </a:rPr>
              <a:t>AHCABN) community network</a:t>
            </a:r>
            <a:endParaRPr lang="en-AU" sz="1000" b="1" dirty="0">
              <a:solidFill>
                <a:srgbClr val="292929"/>
              </a:solidFill>
            </a:endParaRPr>
          </a:p>
        </p:txBody>
      </p:sp>
      <p:sp>
        <p:nvSpPr>
          <p:cNvPr id="49" name="TextBox 48"/>
          <p:cNvSpPr txBox="1"/>
          <p:nvPr/>
        </p:nvSpPr>
        <p:spPr>
          <a:xfrm>
            <a:off x="5043257" y="3080792"/>
            <a:ext cx="1756703" cy="707886"/>
          </a:xfrm>
          <a:prstGeom prst="rect">
            <a:avLst/>
          </a:prstGeom>
          <a:noFill/>
        </p:spPr>
        <p:txBody>
          <a:bodyPr wrap="square" rtlCol="0">
            <a:spAutoFit/>
          </a:bodyPr>
          <a:lstStyle/>
          <a:p>
            <a:r>
              <a:rPr lang="en-US" sz="1000" b="1" dirty="0">
                <a:effectLst/>
              </a:rPr>
              <a:t>Support psychological and emotional emergency preparedness community education</a:t>
            </a:r>
          </a:p>
        </p:txBody>
      </p:sp>
      <p:sp>
        <p:nvSpPr>
          <p:cNvPr id="50" name="TextBox 49"/>
          <p:cNvSpPr txBox="1"/>
          <p:nvPr/>
        </p:nvSpPr>
        <p:spPr>
          <a:xfrm>
            <a:off x="5055794" y="3822938"/>
            <a:ext cx="1756703" cy="707886"/>
          </a:xfrm>
          <a:prstGeom prst="rect">
            <a:avLst/>
          </a:prstGeom>
          <a:noFill/>
        </p:spPr>
        <p:txBody>
          <a:bodyPr wrap="square" rtlCol="0">
            <a:spAutoFit/>
          </a:bodyPr>
          <a:lstStyle/>
          <a:p>
            <a:r>
              <a:rPr lang="en-US" sz="1000" b="1" dirty="0">
                <a:effectLst/>
              </a:rPr>
              <a:t>Recovery ready halls project – emergency preparedness for select community facilities </a:t>
            </a:r>
          </a:p>
        </p:txBody>
      </p:sp>
      <p:sp>
        <p:nvSpPr>
          <p:cNvPr id="51" name="TextBox 50"/>
          <p:cNvSpPr txBox="1"/>
          <p:nvPr/>
        </p:nvSpPr>
        <p:spPr>
          <a:xfrm>
            <a:off x="3820982" y="3185748"/>
            <a:ext cx="906017" cy="230832"/>
          </a:xfrm>
          <a:prstGeom prst="rect">
            <a:avLst/>
          </a:prstGeom>
          <a:noFill/>
        </p:spPr>
        <p:txBody>
          <a:bodyPr wrap="none" rtlCol="0">
            <a:spAutoFit/>
          </a:bodyPr>
          <a:lstStyle/>
          <a:p>
            <a:r>
              <a:rPr lang="en-US" sz="900" b="1" dirty="0"/>
              <a:t>Jul 23 – Mar 25</a:t>
            </a:r>
            <a:endParaRPr lang="en-AU" sz="900" b="1" dirty="0"/>
          </a:p>
        </p:txBody>
      </p:sp>
      <p:sp>
        <p:nvSpPr>
          <p:cNvPr id="52" name="TextBox 51"/>
          <p:cNvSpPr txBox="1"/>
          <p:nvPr/>
        </p:nvSpPr>
        <p:spPr>
          <a:xfrm>
            <a:off x="4179700" y="3932728"/>
            <a:ext cx="526106" cy="230832"/>
          </a:xfrm>
          <a:prstGeom prst="rect">
            <a:avLst/>
          </a:prstGeom>
          <a:noFill/>
        </p:spPr>
        <p:txBody>
          <a:bodyPr wrap="none" rtlCol="0">
            <a:spAutoFit/>
          </a:bodyPr>
          <a:lstStyle/>
          <a:p>
            <a:r>
              <a:rPr lang="en-US" sz="900" b="1" dirty="0"/>
              <a:t>Mar 24</a:t>
            </a:r>
            <a:endParaRPr lang="en-AU" sz="900" b="1" dirty="0"/>
          </a:p>
        </p:txBody>
      </p:sp>
      <p:sp>
        <p:nvSpPr>
          <p:cNvPr id="59" name="Oval 58"/>
          <p:cNvSpPr/>
          <p:nvPr/>
        </p:nvSpPr>
        <p:spPr>
          <a:xfrm>
            <a:off x="4726999" y="4784972"/>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1" name="Oval 60"/>
          <p:cNvSpPr/>
          <p:nvPr/>
        </p:nvSpPr>
        <p:spPr>
          <a:xfrm>
            <a:off x="4726999" y="3128548"/>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3" name="Group 62"/>
          <p:cNvGrpSpPr/>
          <p:nvPr/>
        </p:nvGrpSpPr>
        <p:grpSpPr>
          <a:xfrm>
            <a:off x="4781015" y="1326555"/>
            <a:ext cx="180000" cy="180000"/>
            <a:chOff x="2564900" y="9680038"/>
            <a:chExt cx="180000" cy="180000"/>
          </a:xfrm>
        </p:grpSpPr>
        <p:sp>
          <p:nvSpPr>
            <p:cNvPr id="64" name="Oval 63"/>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5" name="Rounded Rectangle 198"/>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66" name="Oval 65"/>
          <p:cNvSpPr/>
          <p:nvPr/>
        </p:nvSpPr>
        <p:spPr>
          <a:xfrm>
            <a:off x="4726999" y="3917939"/>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67" name="Group 66"/>
          <p:cNvGrpSpPr/>
          <p:nvPr/>
        </p:nvGrpSpPr>
        <p:grpSpPr>
          <a:xfrm>
            <a:off x="4781015" y="3193428"/>
            <a:ext cx="180000" cy="180000"/>
            <a:chOff x="2564900" y="9680038"/>
            <a:chExt cx="180000" cy="180000"/>
          </a:xfrm>
        </p:grpSpPr>
        <p:sp>
          <p:nvSpPr>
            <p:cNvPr id="68" name="Oval 67"/>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9" name="Rounded Rectangle 198"/>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39" name="TextBox 38">
            <a:extLst>
              <a:ext uri="{FF2B5EF4-FFF2-40B4-BE49-F238E27FC236}">
                <a16:creationId xmlns:a16="http://schemas.microsoft.com/office/drawing/2014/main" id="{30D33BBC-4128-9B6D-ADB0-65F200939926}"/>
              </a:ext>
            </a:extLst>
          </p:cNvPr>
          <p:cNvSpPr txBox="1"/>
          <p:nvPr/>
        </p:nvSpPr>
        <p:spPr>
          <a:xfrm>
            <a:off x="5026643" y="5374598"/>
            <a:ext cx="1810074" cy="707886"/>
          </a:xfrm>
          <a:prstGeom prst="rect">
            <a:avLst/>
          </a:prstGeom>
          <a:noFill/>
        </p:spPr>
        <p:txBody>
          <a:bodyPr wrap="square" rtlCol="0">
            <a:spAutoFit/>
          </a:bodyPr>
          <a:lstStyle/>
          <a:p>
            <a:r>
              <a:rPr lang="en-US" sz="1000" b="1" dirty="0">
                <a:effectLst/>
              </a:rPr>
              <a:t>Coordinate </a:t>
            </a:r>
            <a:r>
              <a:rPr lang="en-US" sz="1000" b="1" dirty="0" err="1">
                <a:effectLst/>
              </a:rPr>
              <a:t>RediCommunities</a:t>
            </a:r>
            <a:r>
              <a:rPr lang="en-US" sz="1000" b="1" dirty="0">
                <a:effectLst/>
              </a:rPr>
              <a:t> Workshops in 8 communities in partnership with the Australian Red Cross</a:t>
            </a:r>
          </a:p>
        </p:txBody>
      </p:sp>
      <p:sp>
        <p:nvSpPr>
          <p:cNvPr id="40" name="TextBox 39">
            <a:extLst>
              <a:ext uri="{FF2B5EF4-FFF2-40B4-BE49-F238E27FC236}">
                <a16:creationId xmlns:a16="http://schemas.microsoft.com/office/drawing/2014/main" id="{303792B1-0A1F-CAFE-BCCA-195CEC3B6D05}"/>
              </a:ext>
            </a:extLst>
          </p:cNvPr>
          <p:cNvSpPr txBox="1"/>
          <p:nvPr/>
        </p:nvSpPr>
        <p:spPr>
          <a:xfrm>
            <a:off x="5009562" y="6190491"/>
            <a:ext cx="1810074" cy="553998"/>
          </a:xfrm>
          <a:prstGeom prst="rect">
            <a:avLst/>
          </a:prstGeom>
          <a:noFill/>
        </p:spPr>
        <p:txBody>
          <a:bodyPr wrap="square" rtlCol="0">
            <a:spAutoFit/>
          </a:bodyPr>
          <a:lstStyle/>
          <a:p>
            <a:r>
              <a:rPr lang="en-US" sz="1000" b="1" dirty="0">
                <a:effectLst/>
              </a:rPr>
              <a:t>Build the capacity of council's emergency management and recovery processes</a:t>
            </a:r>
          </a:p>
        </p:txBody>
      </p:sp>
      <p:sp>
        <p:nvSpPr>
          <p:cNvPr id="41" name="TextBox 40">
            <a:extLst>
              <a:ext uri="{FF2B5EF4-FFF2-40B4-BE49-F238E27FC236}">
                <a16:creationId xmlns:a16="http://schemas.microsoft.com/office/drawing/2014/main" id="{DFBE4AFC-D373-1317-9868-9B7A67409822}"/>
              </a:ext>
            </a:extLst>
          </p:cNvPr>
          <p:cNvSpPr txBox="1"/>
          <p:nvPr/>
        </p:nvSpPr>
        <p:spPr>
          <a:xfrm>
            <a:off x="4200893" y="5478447"/>
            <a:ext cx="526106" cy="230832"/>
          </a:xfrm>
          <a:prstGeom prst="rect">
            <a:avLst/>
          </a:prstGeom>
          <a:noFill/>
        </p:spPr>
        <p:txBody>
          <a:bodyPr wrap="none" rtlCol="0">
            <a:spAutoFit/>
          </a:bodyPr>
          <a:lstStyle/>
          <a:p>
            <a:r>
              <a:rPr lang="en-US" sz="900" b="1" dirty="0"/>
              <a:t>Mar 25</a:t>
            </a:r>
            <a:endParaRPr lang="en-AU" sz="900" b="1" dirty="0"/>
          </a:p>
        </p:txBody>
      </p:sp>
      <p:sp>
        <p:nvSpPr>
          <p:cNvPr id="42" name="Oval 41">
            <a:extLst>
              <a:ext uri="{FF2B5EF4-FFF2-40B4-BE49-F238E27FC236}">
                <a16:creationId xmlns:a16="http://schemas.microsoft.com/office/drawing/2014/main" id="{E3E8C733-085D-F124-B2BF-C9F025527D4F}"/>
              </a:ext>
            </a:extLst>
          </p:cNvPr>
          <p:cNvSpPr/>
          <p:nvPr/>
        </p:nvSpPr>
        <p:spPr>
          <a:xfrm>
            <a:off x="4726999" y="545487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3" name="Group 42">
            <a:extLst>
              <a:ext uri="{FF2B5EF4-FFF2-40B4-BE49-F238E27FC236}">
                <a16:creationId xmlns:a16="http://schemas.microsoft.com/office/drawing/2014/main" id="{B7532C7B-CC32-DC9E-849B-A6F3615B8EDC}"/>
              </a:ext>
            </a:extLst>
          </p:cNvPr>
          <p:cNvGrpSpPr/>
          <p:nvPr/>
        </p:nvGrpSpPr>
        <p:grpSpPr>
          <a:xfrm>
            <a:off x="4781015" y="5510430"/>
            <a:ext cx="180000" cy="180000"/>
            <a:chOff x="2564900" y="9680038"/>
            <a:chExt cx="180000" cy="180000"/>
          </a:xfrm>
        </p:grpSpPr>
        <p:sp>
          <p:nvSpPr>
            <p:cNvPr id="44" name="Oval 43">
              <a:extLst>
                <a:ext uri="{FF2B5EF4-FFF2-40B4-BE49-F238E27FC236}">
                  <a16:creationId xmlns:a16="http://schemas.microsoft.com/office/drawing/2014/main" id="{D9DF5C0D-73ED-8952-FBC4-58157402E22D}"/>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7" name="Rounded Rectangle 198">
              <a:extLst>
                <a:ext uri="{FF2B5EF4-FFF2-40B4-BE49-F238E27FC236}">
                  <a16:creationId xmlns:a16="http://schemas.microsoft.com/office/drawing/2014/main" id="{1090FC20-661D-BEF9-6A72-CD8430D70E7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48" name="TextBox 47">
            <a:extLst>
              <a:ext uri="{FF2B5EF4-FFF2-40B4-BE49-F238E27FC236}">
                <a16:creationId xmlns:a16="http://schemas.microsoft.com/office/drawing/2014/main" id="{986A2739-71F9-9FC2-9B90-50FF56906747}"/>
              </a:ext>
            </a:extLst>
          </p:cNvPr>
          <p:cNvSpPr txBox="1"/>
          <p:nvPr/>
        </p:nvSpPr>
        <p:spPr>
          <a:xfrm>
            <a:off x="4200893" y="6273927"/>
            <a:ext cx="526106" cy="230832"/>
          </a:xfrm>
          <a:prstGeom prst="rect">
            <a:avLst/>
          </a:prstGeom>
          <a:noFill/>
        </p:spPr>
        <p:txBody>
          <a:bodyPr wrap="none" rtlCol="0">
            <a:spAutoFit/>
          </a:bodyPr>
          <a:lstStyle/>
          <a:p>
            <a:r>
              <a:rPr lang="en-US" sz="900" b="1" dirty="0"/>
              <a:t>Mar 25</a:t>
            </a:r>
            <a:endParaRPr lang="en-AU" sz="900" b="1" dirty="0"/>
          </a:p>
        </p:txBody>
      </p:sp>
      <p:sp>
        <p:nvSpPr>
          <p:cNvPr id="53" name="Oval 52">
            <a:extLst>
              <a:ext uri="{FF2B5EF4-FFF2-40B4-BE49-F238E27FC236}">
                <a16:creationId xmlns:a16="http://schemas.microsoft.com/office/drawing/2014/main" id="{96035D5A-BEDE-6CC0-04E6-5EE593596764}"/>
              </a:ext>
            </a:extLst>
          </p:cNvPr>
          <p:cNvSpPr/>
          <p:nvPr/>
        </p:nvSpPr>
        <p:spPr>
          <a:xfrm>
            <a:off x="4726999" y="6250354"/>
            <a:ext cx="288032" cy="288032"/>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54" name="Group 53">
            <a:extLst>
              <a:ext uri="{FF2B5EF4-FFF2-40B4-BE49-F238E27FC236}">
                <a16:creationId xmlns:a16="http://schemas.microsoft.com/office/drawing/2014/main" id="{3791F234-94C9-732F-BE74-7EC43D1843BA}"/>
              </a:ext>
            </a:extLst>
          </p:cNvPr>
          <p:cNvGrpSpPr/>
          <p:nvPr/>
        </p:nvGrpSpPr>
        <p:grpSpPr>
          <a:xfrm>
            <a:off x="4781015" y="6305910"/>
            <a:ext cx="180000" cy="180000"/>
            <a:chOff x="2564900" y="9680038"/>
            <a:chExt cx="180000" cy="180000"/>
          </a:xfrm>
        </p:grpSpPr>
        <p:sp>
          <p:nvSpPr>
            <p:cNvPr id="55" name="Oval 54">
              <a:extLst>
                <a:ext uri="{FF2B5EF4-FFF2-40B4-BE49-F238E27FC236}">
                  <a16:creationId xmlns:a16="http://schemas.microsoft.com/office/drawing/2014/main" id="{63C445BC-3BB4-D2FF-E4C0-E38C0043D75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0" name="Rounded Rectangle 198">
              <a:extLst>
                <a:ext uri="{FF2B5EF4-FFF2-40B4-BE49-F238E27FC236}">
                  <a16:creationId xmlns:a16="http://schemas.microsoft.com/office/drawing/2014/main" id="{FBC1B55A-F02E-D3D5-0D29-E3D7EED6853C}"/>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10" name="Oval 3">
            <a:extLst>
              <a:ext uri="{FF2B5EF4-FFF2-40B4-BE49-F238E27FC236}">
                <a16:creationId xmlns:a16="http://schemas.microsoft.com/office/drawing/2014/main" id="{E4148EF8-4A49-50A5-D84F-C037E75BF4C8}"/>
              </a:ext>
            </a:extLst>
          </p:cNvPr>
          <p:cNvSpPr/>
          <p:nvPr/>
        </p:nvSpPr>
        <p:spPr>
          <a:xfrm>
            <a:off x="4779767" y="2312787"/>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2" name="Oval 3">
            <a:extLst>
              <a:ext uri="{FF2B5EF4-FFF2-40B4-BE49-F238E27FC236}">
                <a16:creationId xmlns:a16="http://schemas.microsoft.com/office/drawing/2014/main" id="{5F7350AA-537E-F976-2B08-72E735925F2D}"/>
              </a:ext>
            </a:extLst>
          </p:cNvPr>
          <p:cNvSpPr/>
          <p:nvPr/>
        </p:nvSpPr>
        <p:spPr>
          <a:xfrm>
            <a:off x="4779160" y="3972719"/>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17" name="Oval 3">
            <a:extLst>
              <a:ext uri="{FF2B5EF4-FFF2-40B4-BE49-F238E27FC236}">
                <a16:creationId xmlns:a16="http://schemas.microsoft.com/office/drawing/2014/main" id="{C2FBAB17-6226-5C7A-8D97-46C0F0FB2A62}"/>
              </a:ext>
            </a:extLst>
          </p:cNvPr>
          <p:cNvSpPr/>
          <p:nvPr/>
        </p:nvSpPr>
        <p:spPr>
          <a:xfrm>
            <a:off x="4767184" y="484277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dirty="0"/>
          </a:p>
        </p:txBody>
      </p:sp>
      <p:sp>
        <p:nvSpPr>
          <p:cNvPr id="35" name="TextBox 34">
            <a:extLst>
              <a:ext uri="{FF2B5EF4-FFF2-40B4-BE49-F238E27FC236}">
                <a16:creationId xmlns:a16="http://schemas.microsoft.com/office/drawing/2014/main" id="{FDDE3EBA-25B2-93A1-2E4D-72F6EBED7EF8}"/>
              </a:ext>
            </a:extLst>
          </p:cNvPr>
          <p:cNvSpPr txBox="1"/>
          <p:nvPr/>
        </p:nvSpPr>
        <p:spPr>
          <a:xfrm>
            <a:off x="222806" y="7054534"/>
            <a:ext cx="6424157" cy="2277547"/>
          </a:xfrm>
          <a:prstGeom prst="rect">
            <a:avLst/>
          </a:prstGeom>
          <a:noFill/>
        </p:spPr>
        <p:txBody>
          <a:bodyPr wrap="square">
            <a:spAutoFit/>
          </a:bodyPr>
          <a:lstStyle/>
          <a:p>
            <a:pPr marL="171450" indent="-171450">
              <a:spcAft>
                <a:spcPts val="600"/>
              </a:spcAft>
              <a:buFont typeface="Arial" panose="020B0604020202020204" pitchFamily="34" charset="0"/>
              <a:buChar char="•"/>
            </a:pPr>
            <a:r>
              <a:rPr lang="en-US" sz="1100" dirty="0"/>
              <a:t>The Disability Inclusive Emergency Planning (DIEP) Forum was held in April in partnership with the University of Sydney. A final report with learnings from the forum has been prepared and shared with participants, which included people with disability, carers, representatives from state government agencies and emergency, community, disability and health services. A range of forum participants also participated in a follow up tool testing day with Professor Michelle Villeneuve from the University of Sydney, designed to support </a:t>
            </a:r>
            <a:r>
              <a:rPr lang="en-US" sz="1100" dirty="0" err="1"/>
              <a:t>organisations</a:t>
            </a:r>
            <a:r>
              <a:rPr lang="en-US" sz="1100" dirty="0"/>
              <a:t> to improve their ability to support emergency preparedness for people with disability. </a:t>
            </a:r>
          </a:p>
          <a:p>
            <a:pPr marL="171450" indent="-171450">
              <a:spcAft>
                <a:spcPts val="600"/>
              </a:spcAft>
              <a:buFont typeface="Arial" panose="020B0604020202020204" pitchFamily="34" charset="0"/>
              <a:buChar char="•"/>
            </a:pPr>
            <a:r>
              <a:rPr lang="en-US" sz="1100" dirty="0"/>
              <a:t>The Landscape Management Project Officer has commenced work on a fire track audit process after being successfully awarded funding through the South Australian Disaster Risk Reduction grants program. The initiative was flagged in the Bushfire Landscape Management Strategy. </a:t>
            </a:r>
          </a:p>
          <a:p>
            <a:pPr marL="171450" indent="-171450">
              <a:spcAft>
                <a:spcPts val="600"/>
              </a:spcAft>
              <a:buFont typeface="Arial" panose="020B0604020202020204" pitchFamily="34" charset="0"/>
              <a:buChar char="•"/>
            </a:pPr>
            <a:r>
              <a:rPr lang="en-US" sz="1100" dirty="0"/>
              <a:t>The Community Resilience Team have been selected to present about their work at the Australian Disaster Resilience Conference in Sydney in September 2024.</a:t>
            </a:r>
          </a:p>
        </p:txBody>
      </p:sp>
    </p:spTree>
    <p:extLst>
      <p:ext uri="{BB962C8B-B14F-4D97-AF65-F5344CB8AC3E}">
        <p14:creationId xmlns:p14="http://schemas.microsoft.com/office/powerpoint/2010/main" val="4290826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799" t="10299" b="-1"/>
          <a:stretch/>
        </p:blipFill>
        <p:spPr bwMode="auto">
          <a:xfrm>
            <a:off x="116632" y="848544"/>
            <a:ext cx="498490" cy="4461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Rectangle 58"/>
          <p:cNvSpPr/>
          <p:nvPr/>
        </p:nvSpPr>
        <p:spPr>
          <a:xfrm>
            <a:off x="94784" y="1352600"/>
            <a:ext cx="6574304" cy="1099865"/>
          </a:xfrm>
          <a:prstGeom prst="rect">
            <a:avLst/>
          </a:prstGeom>
          <a:gradFill>
            <a:gsLst>
              <a:gs pos="0">
                <a:schemeClr val="bg1"/>
              </a:gs>
              <a:gs pos="46000">
                <a:srgbClr val="E7F6FF"/>
              </a:gs>
              <a:gs pos="100000">
                <a:srgbClr val="E7F6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extBox 1"/>
          <p:cNvSpPr txBox="1"/>
          <p:nvPr/>
        </p:nvSpPr>
        <p:spPr>
          <a:xfrm>
            <a:off x="188913" y="180902"/>
            <a:ext cx="4350230" cy="461665"/>
          </a:xfrm>
          <a:prstGeom prst="rect">
            <a:avLst/>
          </a:prstGeom>
          <a:noFill/>
        </p:spPr>
        <p:txBody>
          <a:bodyPr wrap="none" rtlCol="0">
            <a:spAutoFit/>
          </a:bodyPr>
          <a:lstStyle/>
          <a:p>
            <a:r>
              <a:rPr lang="en-US" sz="2400" b="1" dirty="0">
                <a:solidFill>
                  <a:schemeClr val="bg1"/>
                </a:solidFill>
              </a:rPr>
              <a:t>3. Performance by Strategic Goal</a:t>
            </a:r>
            <a:endParaRPr lang="en-AU" sz="2400" b="1" dirty="0">
              <a:solidFill>
                <a:schemeClr val="bg1"/>
              </a:solidFill>
            </a:endParaRPr>
          </a:p>
        </p:txBody>
      </p:sp>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0" y="879619"/>
            <a:ext cx="4401617" cy="472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2" name="TextBox 51"/>
          <p:cNvSpPr txBox="1"/>
          <p:nvPr/>
        </p:nvSpPr>
        <p:spPr>
          <a:xfrm>
            <a:off x="64535" y="1352600"/>
            <a:ext cx="928396" cy="307777"/>
          </a:xfrm>
          <a:prstGeom prst="rect">
            <a:avLst/>
          </a:prstGeom>
          <a:noFill/>
        </p:spPr>
        <p:txBody>
          <a:bodyPr wrap="none" rtlCol="0">
            <a:spAutoFit/>
          </a:bodyPr>
          <a:lstStyle/>
          <a:p>
            <a:r>
              <a:rPr lang="en-US" sz="1400" b="1" dirty="0">
                <a:solidFill>
                  <a:schemeClr val="accent6">
                    <a:lumMod val="75000"/>
                  </a:schemeClr>
                </a:solidFill>
              </a:rPr>
              <a:t>Highlights</a:t>
            </a:r>
            <a:endParaRPr lang="en-AU" sz="1400" b="1" dirty="0">
              <a:solidFill>
                <a:schemeClr val="accent6">
                  <a:lumMod val="75000"/>
                </a:schemeClr>
              </a:solidFill>
            </a:endParaRPr>
          </a:p>
        </p:txBody>
      </p:sp>
      <p:sp>
        <p:nvSpPr>
          <p:cNvPr id="54" name="TextBox 53"/>
          <p:cNvSpPr txBox="1"/>
          <p:nvPr/>
        </p:nvSpPr>
        <p:spPr>
          <a:xfrm>
            <a:off x="385035" y="1642954"/>
            <a:ext cx="3207280" cy="5755422"/>
          </a:xfrm>
          <a:prstGeom prst="rect">
            <a:avLst/>
          </a:prstGeom>
          <a:noFill/>
        </p:spPr>
        <p:txBody>
          <a:bodyPr wrap="square" rtlCol="0">
            <a:spAutoFit/>
          </a:bodyPr>
          <a:lstStyle/>
          <a:p>
            <a:r>
              <a:rPr lang="sv-SE" sz="1100" b="1" dirty="0">
                <a:solidFill>
                  <a:srgbClr val="000000"/>
                </a:solidFill>
                <a:latin typeface="Calibri" panose="020F0502020204030204" pitchFamily="34" charset="0"/>
              </a:rPr>
              <a:t>Disibility Discrimination Act (DDA) Upgrades Minor - Access upgrades region wide for compliance</a:t>
            </a:r>
          </a:p>
          <a:p>
            <a:pPr marL="171450" indent="-171450">
              <a:buFont typeface="Arial" panose="020B0604020202020204" pitchFamily="34" charset="0"/>
              <a:buChar char="•"/>
            </a:pPr>
            <a:r>
              <a:rPr lang="en-US" sz="1100" dirty="0">
                <a:solidFill>
                  <a:srgbClr val="292929"/>
                </a:solidFill>
              </a:rPr>
              <a:t>The DDA upgrade project at The Summit Community Centre has been completed. This project has delivered upgraded existing disability car parking that is now compliant, and has delivered a new accessible ramp, with compliant gradient and width and ramps, that links from the disability car parking to the building entrance</a:t>
            </a:r>
          </a:p>
          <a:p>
            <a:pPr marL="171450" indent="-171450">
              <a:buFont typeface="Arial" panose="020B0604020202020204" pitchFamily="34" charset="0"/>
              <a:buChar char="•"/>
            </a:pPr>
            <a:endParaRPr lang="en-US" sz="1100" dirty="0">
              <a:solidFill>
                <a:srgbClr val="292929"/>
              </a:solidFill>
            </a:endParaRPr>
          </a:p>
          <a:p>
            <a:r>
              <a:rPr lang="en-US" sz="1100" b="1" dirty="0">
                <a:solidFill>
                  <a:srgbClr val="292929"/>
                </a:solidFill>
              </a:rPr>
              <a:t>Cemeteries Upgrades</a:t>
            </a:r>
          </a:p>
          <a:p>
            <a:pPr marL="171450" indent="-171450">
              <a:buFont typeface="Arial" panose="020B0604020202020204" pitchFamily="34" charset="0"/>
              <a:buChar char="•"/>
            </a:pPr>
            <a:r>
              <a:rPr lang="en-US" sz="1100" dirty="0" err="1">
                <a:solidFill>
                  <a:srgbClr val="292929"/>
                </a:solidFill>
              </a:rPr>
              <a:t>Kersbrook</a:t>
            </a:r>
            <a:r>
              <a:rPr lang="en-US" sz="1100" dirty="0">
                <a:solidFill>
                  <a:srgbClr val="292929"/>
                </a:solidFill>
              </a:rPr>
              <a:t> Cemetery project completed and the official opening of </a:t>
            </a:r>
            <a:r>
              <a:rPr lang="en-US" sz="1100" dirty="0" err="1">
                <a:solidFill>
                  <a:srgbClr val="292929"/>
                </a:solidFill>
              </a:rPr>
              <a:t>Martungka</a:t>
            </a:r>
            <a:r>
              <a:rPr lang="en-US" sz="1100" dirty="0">
                <a:solidFill>
                  <a:srgbClr val="292929"/>
                </a:solidFill>
              </a:rPr>
              <a:t> Natural Burial Ground was held.</a:t>
            </a:r>
          </a:p>
          <a:p>
            <a:pPr marL="171450" indent="-171450">
              <a:buFont typeface="Arial" panose="020B0604020202020204" pitchFamily="34" charset="0"/>
              <a:buChar char="•"/>
            </a:pPr>
            <a:r>
              <a:rPr lang="en-US" sz="1100" dirty="0">
                <a:solidFill>
                  <a:srgbClr val="292929"/>
                </a:solidFill>
              </a:rPr>
              <a:t>Stirling Cemetery Expansion Project completed</a:t>
            </a:r>
          </a:p>
          <a:p>
            <a:endParaRPr lang="en-US" sz="1100" b="1" dirty="0">
              <a:solidFill>
                <a:srgbClr val="292929"/>
              </a:solidFill>
            </a:endParaRPr>
          </a:p>
          <a:p>
            <a:r>
              <a:rPr lang="en-AU" sz="1100" b="1" i="0" u="none" strike="noStrike" dirty="0">
                <a:solidFill>
                  <a:srgbClr val="000000"/>
                </a:solidFill>
                <a:effectLst/>
                <a:latin typeface="Calibri" panose="020F0502020204030204" pitchFamily="34" charset="0"/>
              </a:rPr>
              <a:t>Carbon Management Plan - Energy upgrades, Battery &amp; Efficiency Actions</a:t>
            </a:r>
            <a:endParaRPr lang="en-US" sz="1100" b="1" dirty="0">
              <a:solidFill>
                <a:srgbClr val="000000"/>
              </a:solidFill>
              <a:latin typeface="Calibri" panose="020F0502020204030204" pitchFamily="34" charset="0"/>
            </a:endParaRPr>
          </a:p>
          <a:p>
            <a:pPr marL="171450" indent="-171450">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Changed LED lighting for numerous facilities.</a:t>
            </a:r>
          </a:p>
          <a:p>
            <a:pPr marL="171450" indent="-171450">
              <a:spcAft>
                <a:spcPts val="60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Upgrade of main switchboard at the Stirling Office and Library to enable Electric Vehicle charging stations and possible future solar and battery storage. </a:t>
            </a:r>
            <a:r>
              <a:rPr lang="en-US" sz="1100" dirty="0">
                <a:solidFill>
                  <a:srgbClr val="292929"/>
                </a:solidFill>
              </a:rPr>
              <a:t>  </a:t>
            </a:r>
          </a:p>
          <a:p>
            <a:r>
              <a:rPr lang="en-US" sz="1100" b="1" i="0" u="none" strike="noStrike" dirty="0">
                <a:solidFill>
                  <a:srgbClr val="000000"/>
                </a:solidFill>
                <a:effectLst/>
                <a:latin typeface="Calibri" panose="020F0502020204030204" pitchFamily="34" charset="0"/>
              </a:rPr>
              <a:t>New </a:t>
            </a:r>
            <a:r>
              <a:rPr lang="en-US" sz="1100" b="1" dirty="0">
                <a:solidFill>
                  <a:srgbClr val="000000"/>
                </a:solidFill>
                <a:latin typeface="Calibri" panose="020F0502020204030204" pitchFamily="34" charset="0"/>
              </a:rPr>
              <a:t>Dog and Cat Facility</a:t>
            </a:r>
          </a:p>
          <a:p>
            <a:pPr marL="171450" indent="-171450">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New cat holding facility is now in use as well as the expanded dog facility to allow Council to hold dogs and cats while trying to re-home animals.</a:t>
            </a:r>
          </a:p>
          <a:p>
            <a:pPr marL="171450" indent="-171450">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Council wide solution still to be developed.</a:t>
            </a:r>
          </a:p>
          <a:p>
            <a:pPr marL="171450" indent="-171450">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RSPCA and AWL continue to be a capacity and are unable to take unowned animals for re-homing</a:t>
            </a:r>
            <a:endParaRPr lang="en-AU" sz="1100" b="0" i="0" u="none" strike="noStrike" dirty="0">
              <a:solidFill>
                <a:srgbClr val="000000"/>
              </a:solidFill>
              <a:effectLst/>
              <a:latin typeface="Calibri" panose="020F0502020204030204" pitchFamily="34" charset="0"/>
            </a:endParaRPr>
          </a:p>
          <a:p>
            <a:endParaRPr lang="en-US" sz="1100" dirty="0">
              <a:solidFill>
                <a:srgbClr val="292929"/>
              </a:solidFill>
            </a:endParaRPr>
          </a:p>
          <a:p>
            <a:pPr marL="171450" indent="-171450">
              <a:spcAft>
                <a:spcPts val="600"/>
              </a:spcAft>
              <a:buFont typeface="Arial" panose="020B0604020202020204" pitchFamily="34" charset="0"/>
              <a:buChar char="•"/>
            </a:pPr>
            <a:endParaRPr lang="en-US" sz="1100" dirty="0">
              <a:solidFill>
                <a:srgbClr val="292929"/>
              </a:solidFill>
            </a:endParaRPr>
          </a:p>
        </p:txBody>
      </p:sp>
      <p:sp>
        <p:nvSpPr>
          <p:cNvPr id="56" name="TextBox 55"/>
          <p:cNvSpPr txBox="1"/>
          <p:nvPr/>
        </p:nvSpPr>
        <p:spPr>
          <a:xfrm>
            <a:off x="3717032" y="1626393"/>
            <a:ext cx="3043964" cy="5740033"/>
          </a:xfrm>
          <a:prstGeom prst="rect">
            <a:avLst/>
          </a:prstGeom>
          <a:noFill/>
        </p:spPr>
        <p:txBody>
          <a:bodyPr wrap="square" rtlCol="0">
            <a:spAutoFit/>
          </a:bodyPr>
          <a:lstStyle/>
          <a:p>
            <a:r>
              <a:rPr lang="en-US" sz="1100" b="1" dirty="0">
                <a:solidFill>
                  <a:srgbClr val="292929"/>
                </a:solidFill>
              </a:rPr>
              <a:t>Installation of further Electric Vehicle charging stations</a:t>
            </a:r>
          </a:p>
          <a:p>
            <a:pPr marL="171450" indent="-171450">
              <a:spcAft>
                <a:spcPts val="600"/>
              </a:spcAft>
              <a:buFont typeface="Arial" panose="020B0604020202020204" pitchFamily="34" charset="0"/>
              <a:buChar char="•"/>
            </a:pPr>
            <a:r>
              <a:rPr lang="en-US" sz="1100" dirty="0">
                <a:solidFill>
                  <a:srgbClr val="292929"/>
                </a:solidFill>
              </a:rPr>
              <a:t>Five EV charging stations have been installed at the Stirling Library along with a significant upgrade to the switchboard.</a:t>
            </a:r>
            <a:endParaRPr lang="en-US" sz="1100" b="1" dirty="0">
              <a:solidFill>
                <a:srgbClr val="292929"/>
              </a:solidFill>
            </a:endParaRPr>
          </a:p>
          <a:p>
            <a:r>
              <a:rPr lang="en-US" sz="1100" b="1" dirty="0">
                <a:solidFill>
                  <a:srgbClr val="292929"/>
                </a:solidFill>
              </a:rPr>
              <a:t>Place making and community planning</a:t>
            </a:r>
          </a:p>
          <a:p>
            <a:pPr marL="171450" indent="-171450">
              <a:buFont typeface="Arial" panose="020B0604020202020204" pitchFamily="34" charset="0"/>
              <a:buChar char="•"/>
            </a:pPr>
            <a:r>
              <a:rPr lang="en-US" sz="1100" dirty="0">
                <a:solidFill>
                  <a:srgbClr val="292929"/>
                </a:solidFill>
              </a:rPr>
              <a:t>The Your Place, Your Space community connections campaign was delivered throughout June and supported by the new online Residents Guide. The communities of Woodforde, </a:t>
            </a:r>
            <a:r>
              <a:rPr lang="en-US" sz="1100" dirty="0" err="1">
                <a:solidFill>
                  <a:srgbClr val="292929"/>
                </a:solidFill>
              </a:rPr>
              <a:t>Teringie</a:t>
            </a:r>
            <a:r>
              <a:rPr lang="en-US" sz="1100" dirty="0">
                <a:solidFill>
                  <a:srgbClr val="292929"/>
                </a:solidFill>
              </a:rPr>
              <a:t> and Rostrevor were specifically targeted for the first phase and planning is underway for rollout to target communities in the new financial year.</a:t>
            </a:r>
          </a:p>
          <a:p>
            <a:pPr marL="171450" indent="-171450">
              <a:spcAft>
                <a:spcPts val="60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New videos were made highlighting the benefits and unique aspects of living in the Adelaide Hills and an interactive community forum was held for Woodforde, </a:t>
            </a:r>
            <a:r>
              <a:rPr lang="en-US" sz="1100" b="0" i="0" u="none" strike="noStrike" dirty="0" err="1">
                <a:solidFill>
                  <a:srgbClr val="000000"/>
                </a:solidFill>
                <a:effectLst/>
                <a:latin typeface="Calibri" panose="020F0502020204030204" pitchFamily="34" charset="0"/>
              </a:rPr>
              <a:t>Teringie</a:t>
            </a:r>
            <a:r>
              <a:rPr lang="en-US" sz="1100" b="0" i="0" u="none" strike="noStrike" dirty="0">
                <a:solidFill>
                  <a:srgbClr val="000000"/>
                </a:solidFill>
                <a:effectLst/>
                <a:latin typeface="Calibri" panose="020F0502020204030204" pitchFamily="34" charset="0"/>
              </a:rPr>
              <a:t> and Rostrevor at the Summit Community Centre with over 50 attendees.</a:t>
            </a:r>
            <a:endParaRPr lang="en-US" sz="1100" dirty="0">
              <a:solidFill>
                <a:srgbClr val="000000"/>
              </a:solidFill>
              <a:latin typeface="Calibri" panose="020F0502020204030204" pitchFamily="34" charset="0"/>
            </a:endParaRPr>
          </a:p>
          <a:p>
            <a:r>
              <a:rPr lang="en-US" sz="1100" b="1" i="0" u="none" strike="noStrike" dirty="0">
                <a:solidFill>
                  <a:srgbClr val="000000"/>
                </a:solidFill>
                <a:effectLst/>
                <a:latin typeface="Calibri" panose="020F0502020204030204" pitchFamily="34" charset="0"/>
              </a:rPr>
              <a:t>Parking and By-laws</a:t>
            </a:r>
          </a:p>
          <a:p>
            <a:pPr marL="171450" indent="-171450">
              <a:spcAft>
                <a:spcPts val="600"/>
              </a:spcAft>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AHC has issued 1223 parking related expiations and 9 By-law related expiations, mainly around building sites, schools and private parking areas.</a:t>
            </a:r>
            <a:endParaRPr lang="en-US" sz="1100" dirty="0">
              <a:solidFill>
                <a:srgbClr val="000000"/>
              </a:solidFill>
              <a:latin typeface="Calibri" panose="020F0502020204030204" pitchFamily="34" charset="0"/>
            </a:endParaRPr>
          </a:p>
          <a:p>
            <a:r>
              <a:rPr lang="en-US" sz="1100" b="1" i="0" u="none" strike="noStrike" dirty="0">
                <a:solidFill>
                  <a:srgbClr val="000000"/>
                </a:solidFill>
                <a:effectLst/>
                <a:latin typeface="Calibri" panose="020F0502020204030204" pitchFamily="34" charset="0"/>
              </a:rPr>
              <a:t>Planning &amp; Development</a:t>
            </a:r>
          </a:p>
          <a:p>
            <a:pPr marL="171450" indent="-171450">
              <a:buFont typeface="Arial" panose="020B0604020202020204" pitchFamily="34" charset="0"/>
              <a:buChar char="•"/>
            </a:pPr>
            <a:r>
              <a:rPr lang="en-US" sz="1100" b="0" i="0" u="none" strike="noStrike" dirty="0">
                <a:solidFill>
                  <a:srgbClr val="000000"/>
                </a:solidFill>
                <a:effectLst/>
                <a:latin typeface="Calibri" panose="020F0502020204030204" pitchFamily="34" charset="0"/>
              </a:rPr>
              <a:t>There have been 296 new planning and building consent applications lodged and 285 applications determined.  </a:t>
            </a:r>
          </a:p>
          <a:p>
            <a:pPr marL="171450" indent="-171450">
              <a:buFont typeface="Arial" panose="020B0604020202020204" pitchFamily="34" charset="0"/>
              <a:buChar char="•"/>
            </a:pPr>
            <a:r>
              <a:rPr lang="en-US" sz="1100" dirty="0">
                <a:solidFill>
                  <a:srgbClr val="000000"/>
                </a:solidFill>
                <a:latin typeface="Calibri" panose="020F0502020204030204" pitchFamily="34" charset="0"/>
              </a:rPr>
              <a:t>Four </a:t>
            </a:r>
            <a:r>
              <a:rPr lang="en-US" sz="1100" b="0" i="0" u="none" strike="noStrike" dirty="0">
                <a:solidFill>
                  <a:srgbClr val="000000"/>
                </a:solidFill>
                <a:effectLst/>
                <a:latin typeface="Calibri" panose="020F0502020204030204" pitchFamily="34" charset="0"/>
              </a:rPr>
              <a:t>Council Assessment Panel (CAP) meetings were held to consider 9 items in total.  There were 7 consents granted by the CAP.</a:t>
            </a:r>
          </a:p>
        </p:txBody>
      </p:sp>
      <p:grpSp>
        <p:nvGrpSpPr>
          <p:cNvPr id="10" name="Group 9">
            <a:extLst>
              <a:ext uri="{FF2B5EF4-FFF2-40B4-BE49-F238E27FC236}">
                <a16:creationId xmlns:a16="http://schemas.microsoft.com/office/drawing/2014/main" id="{0C0B3893-3AB9-6BCE-6626-26A62A41EC81}"/>
              </a:ext>
            </a:extLst>
          </p:cNvPr>
          <p:cNvGrpSpPr/>
          <p:nvPr/>
        </p:nvGrpSpPr>
        <p:grpSpPr>
          <a:xfrm>
            <a:off x="223429" y="4420474"/>
            <a:ext cx="180000" cy="180000"/>
            <a:chOff x="2564900" y="9680038"/>
            <a:chExt cx="180000" cy="180000"/>
          </a:xfrm>
        </p:grpSpPr>
        <p:sp>
          <p:nvSpPr>
            <p:cNvPr id="11" name="Oval 10">
              <a:extLst>
                <a:ext uri="{FF2B5EF4-FFF2-40B4-BE49-F238E27FC236}">
                  <a16:creationId xmlns:a16="http://schemas.microsoft.com/office/drawing/2014/main" id="{AD48267D-596D-1734-DCF2-1EF7B0EB0627}"/>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2" name="Rounded Rectangle 198">
              <a:extLst>
                <a:ext uri="{FF2B5EF4-FFF2-40B4-BE49-F238E27FC236}">
                  <a16:creationId xmlns:a16="http://schemas.microsoft.com/office/drawing/2014/main" id="{E5D1A65A-073C-6E3B-F726-1F28FAD906E3}"/>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7" name="Group 6">
            <a:extLst>
              <a:ext uri="{FF2B5EF4-FFF2-40B4-BE49-F238E27FC236}">
                <a16:creationId xmlns:a16="http://schemas.microsoft.com/office/drawing/2014/main" id="{101F033D-AC3C-DB00-9F28-DFFCAD730BA2}"/>
              </a:ext>
            </a:extLst>
          </p:cNvPr>
          <p:cNvGrpSpPr/>
          <p:nvPr/>
        </p:nvGrpSpPr>
        <p:grpSpPr>
          <a:xfrm>
            <a:off x="1570300" y="9602359"/>
            <a:ext cx="5257131" cy="230832"/>
            <a:chOff x="1570300" y="9602359"/>
            <a:chExt cx="5257131" cy="230832"/>
          </a:xfrm>
        </p:grpSpPr>
        <p:grpSp>
          <p:nvGrpSpPr>
            <p:cNvPr id="9" name="Group 8">
              <a:extLst>
                <a:ext uri="{FF2B5EF4-FFF2-40B4-BE49-F238E27FC236}">
                  <a16:creationId xmlns:a16="http://schemas.microsoft.com/office/drawing/2014/main" id="{1B70683A-2653-22EE-DA57-13E3E7A9F8EF}"/>
                </a:ext>
              </a:extLst>
            </p:cNvPr>
            <p:cNvGrpSpPr/>
            <p:nvPr/>
          </p:nvGrpSpPr>
          <p:grpSpPr>
            <a:xfrm>
              <a:off x="1570300" y="9602359"/>
              <a:ext cx="5257131" cy="230832"/>
              <a:chOff x="1674286" y="9662228"/>
              <a:chExt cx="5257131" cy="230832"/>
            </a:xfrm>
          </p:grpSpPr>
          <p:grpSp>
            <p:nvGrpSpPr>
              <p:cNvPr id="30" name="Group 29">
                <a:extLst>
                  <a:ext uri="{FF2B5EF4-FFF2-40B4-BE49-F238E27FC236}">
                    <a16:creationId xmlns:a16="http://schemas.microsoft.com/office/drawing/2014/main" id="{6D20E435-FD10-34A2-8BE0-E44D29464157}"/>
                  </a:ext>
                </a:extLst>
              </p:cNvPr>
              <p:cNvGrpSpPr/>
              <p:nvPr/>
            </p:nvGrpSpPr>
            <p:grpSpPr>
              <a:xfrm>
                <a:off x="1674286" y="9662228"/>
                <a:ext cx="5257131" cy="230832"/>
                <a:chOff x="1674286" y="9662228"/>
                <a:chExt cx="5257131" cy="230832"/>
              </a:xfrm>
            </p:grpSpPr>
            <p:grpSp>
              <p:nvGrpSpPr>
                <p:cNvPr id="34" name="Group 33">
                  <a:extLst>
                    <a:ext uri="{FF2B5EF4-FFF2-40B4-BE49-F238E27FC236}">
                      <a16:creationId xmlns:a16="http://schemas.microsoft.com/office/drawing/2014/main" id="{30827221-B47C-4B72-CE83-CF4BB0DCA9E8}"/>
                    </a:ext>
                  </a:extLst>
                </p:cNvPr>
                <p:cNvGrpSpPr/>
                <p:nvPr/>
              </p:nvGrpSpPr>
              <p:grpSpPr>
                <a:xfrm>
                  <a:off x="2270432" y="9705644"/>
                  <a:ext cx="143999" cy="144000"/>
                  <a:chOff x="3791925" y="9680038"/>
                  <a:chExt cx="179999" cy="180000"/>
                </a:xfrm>
              </p:grpSpPr>
              <p:sp>
                <p:nvSpPr>
                  <p:cNvPr id="68" name="Oval 67">
                    <a:extLst>
                      <a:ext uri="{FF2B5EF4-FFF2-40B4-BE49-F238E27FC236}">
                        <a16:creationId xmlns:a16="http://schemas.microsoft.com/office/drawing/2014/main" id="{1759D2DF-5868-4DF1-967D-023CE7BEA3AA}"/>
                      </a:ext>
                    </a:extLst>
                  </p:cNvPr>
                  <p:cNvSpPr/>
                  <p:nvPr/>
                </p:nvSpPr>
                <p:spPr>
                  <a:xfrm>
                    <a:off x="3791925" y="9680038"/>
                    <a:ext cx="179999"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9" name="Rounded Rectangle 198">
                    <a:extLst>
                      <a:ext uri="{FF2B5EF4-FFF2-40B4-BE49-F238E27FC236}">
                        <a16:creationId xmlns:a16="http://schemas.microsoft.com/office/drawing/2014/main" id="{4471AE6C-F84F-4FD9-AB02-2C05C7EEF1C9}"/>
                      </a:ext>
                    </a:extLst>
                  </p:cNvPr>
                  <p:cNvSpPr/>
                  <p:nvPr/>
                </p:nvSpPr>
                <p:spPr>
                  <a:xfrm rot="18900000">
                    <a:off x="3828354"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35" name="Rounded Rectangle 181">
                  <a:extLst>
                    <a:ext uri="{FF2B5EF4-FFF2-40B4-BE49-F238E27FC236}">
                      <a16:creationId xmlns:a16="http://schemas.microsoft.com/office/drawing/2014/main" id="{00CB3815-CF9E-A853-9B4A-86F539A7E02A}"/>
                    </a:ext>
                  </a:extLst>
                </p:cNvPr>
                <p:cNvSpPr/>
                <p:nvPr/>
              </p:nvSpPr>
              <p:spPr>
                <a:xfrm rot="2700000">
                  <a:off x="3586951" y="9735158"/>
                  <a:ext cx="84971" cy="84971"/>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6" name="Oval 3">
                  <a:extLst>
                    <a:ext uri="{FF2B5EF4-FFF2-40B4-BE49-F238E27FC236}">
                      <a16:creationId xmlns:a16="http://schemas.microsoft.com/office/drawing/2014/main" id="{8E1AA8CF-1D39-42BF-45FB-3256E63868AE}"/>
                    </a:ext>
                  </a:extLst>
                </p:cNvPr>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0" name="TextBox 59">
                  <a:extLst>
                    <a:ext uri="{FF2B5EF4-FFF2-40B4-BE49-F238E27FC236}">
                      <a16:creationId xmlns:a16="http://schemas.microsoft.com/office/drawing/2014/main" id="{4D1574BE-B89B-BCD0-2D67-828A2FE820C0}"/>
                    </a:ext>
                  </a:extLst>
                </p:cNvPr>
                <p:cNvSpPr txBox="1"/>
                <p:nvPr/>
              </p:nvSpPr>
              <p:spPr>
                <a:xfrm>
                  <a:off x="2353528" y="9662228"/>
                  <a:ext cx="780983" cy="230832"/>
                </a:xfrm>
                <a:prstGeom prst="rect">
                  <a:avLst/>
                </a:prstGeom>
                <a:noFill/>
              </p:spPr>
              <p:txBody>
                <a:bodyPr wrap="none" rtlCol="0">
                  <a:spAutoFit/>
                </a:bodyPr>
                <a:lstStyle/>
                <a:p>
                  <a:r>
                    <a:rPr lang="en-US" sz="900" dirty="0"/>
                    <a:t>= Continuing</a:t>
                  </a:r>
                  <a:endParaRPr lang="en-AU" sz="900" dirty="0"/>
                </a:p>
              </p:txBody>
            </p:sp>
            <p:sp>
              <p:nvSpPr>
                <p:cNvPr id="61" name="TextBox 60">
                  <a:extLst>
                    <a:ext uri="{FF2B5EF4-FFF2-40B4-BE49-F238E27FC236}">
                      <a16:creationId xmlns:a16="http://schemas.microsoft.com/office/drawing/2014/main" id="{A5CCBC43-3FC8-99C3-783A-B2D1BC55F91C}"/>
                    </a:ext>
                  </a:extLst>
                </p:cNvPr>
                <p:cNvSpPr txBox="1"/>
                <p:nvPr/>
              </p:nvSpPr>
              <p:spPr>
                <a:xfrm>
                  <a:off x="1674286" y="9662228"/>
                  <a:ext cx="559769" cy="230832"/>
                </a:xfrm>
                <a:prstGeom prst="rect">
                  <a:avLst/>
                </a:prstGeom>
                <a:noFill/>
              </p:spPr>
              <p:txBody>
                <a:bodyPr wrap="none" rtlCol="0">
                  <a:spAutoFit/>
                </a:bodyPr>
                <a:lstStyle/>
                <a:p>
                  <a:r>
                    <a:rPr lang="en-US" sz="900" b="1" dirty="0"/>
                    <a:t>Legend:</a:t>
                  </a:r>
                  <a:endParaRPr lang="en-AU" sz="900" b="1" dirty="0"/>
                </a:p>
              </p:txBody>
            </p:sp>
            <p:sp>
              <p:nvSpPr>
                <p:cNvPr id="62" name="TextBox 61">
                  <a:extLst>
                    <a:ext uri="{FF2B5EF4-FFF2-40B4-BE49-F238E27FC236}">
                      <a16:creationId xmlns:a16="http://schemas.microsoft.com/office/drawing/2014/main" id="{A636BDB4-86F2-CFA1-B44E-6464FDDF64F1}"/>
                    </a:ext>
                  </a:extLst>
                </p:cNvPr>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63" name="TextBox 62">
                  <a:extLst>
                    <a:ext uri="{FF2B5EF4-FFF2-40B4-BE49-F238E27FC236}">
                      <a16:creationId xmlns:a16="http://schemas.microsoft.com/office/drawing/2014/main" id="{C9E36980-06DC-ADBF-CEA7-CAE3C926CD9B}"/>
                    </a:ext>
                  </a:extLst>
                </p:cNvPr>
                <p:cNvSpPr txBox="1"/>
                <p:nvPr/>
              </p:nvSpPr>
              <p:spPr>
                <a:xfrm>
                  <a:off x="3923404" y="9662228"/>
                  <a:ext cx="723275" cy="230832"/>
                </a:xfrm>
                <a:prstGeom prst="rect">
                  <a:avLst/>
                </a:prstGeom>
                <a:noFill/>
              </p:spPr>
              <p:txBody>
                <a:bodyPr wrap="none" rtlCol="0">
                  <a:spAutoFit/>
                </a:bodyPr>
                <a:lstStyle/>
                <a:p>
                  <a:r>
                    <a:rPr lang="en-US" sz="900" dirty="0"/>
                    <a:t>= Cancelled</a:t>
                  </a:r>
                  <a:endParaRPr lang="en-AU" sz="900" dirty="0"/>
                </a:p>
              </p:txBody>
            </p:sp>
            <p:sp>
              <p:nvSpPr>
                <p:cNvPr id="64" name="TextBox 63">
                  <a:extLst>
                    <a:ext uri="{FF2B5EF4-FFF2-40B4-BE49-F238E27FC236}">
                      <a16:creationId xmlns:a16="http://schemas.microsoft.com/office/drawing/2014/main" id="{9BB739C6-79F4-851E-436B-7BCE9567F9C5}"/>
                    </a:ext>
                  </a:extLst>
                </p:cNvPr>
                <p:cNvSpPr txBox="1"/>
                <p:nvPr/>
              </p:nvSpPr>
              <p:spPr>
                <a:xfrm>
                  <a:off x="3152995" y="9662228"/>
                  <a:ext cx="688009" cy="230832"/>
                </a:xfrm>
                <a:prstGeom prst="rect">
                  <a:avLst/>
                </a:prstGeom>
                <a:noFill/>
              </p:spPr>
              <p:txBody>
                <a:bodyPr wrap="none" rtlCol="0">
                  <a:spAutoFit/>
                </a:bodyPr>
                <a:lstStyle/>
                <a:p>
                  <a:r>
                    <a:rPr lang="en-US" sz="900" dirty="0"/>
                    <a:t>= Deferred</a:t>
                  </a:r>
                  <a:endParaRPr lang="en-AU" sz="900" dirty="0"/>
                </a:p>
              </p:txBody>
            </p:sp>
            <p:sp>
              <p:nvSpPr>
                <p:cNvPr id="65" name="Oval 306">
                  <a:extLst>
                    <a:ext uri="{FF2B5EF4-FFF2-40B4-BE49-F238E27FC236}">
                      <a16:creationId xmlns:a16="http://schemas.microsoft.com/office/drawing/2014/main" id="{2E20B142-3427-8615-A1A0-982E9EFEE5FC}"/>
                    </a:ext>
                  </a:extLst>
                </p:cNvPr>
                <p:cNvSpPr>
                  <a:spLocks noChangeAspect="1"/>
                </p:cNvSpPr>
                <p:nvPr/>
              </p:nvSpPr>
              <p:spPr>
                <a:xfrm>
                  <a:off x="3080987"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6" name="Straight Arrow Connector 65">
                  <a:extLst>
                    <a:ext uri="{FF2B5EF4-FFF2-40B4-BE49-F238E27FC236}">
                      <a16:creationId xmlns:a16="http://schemas.microsoft.com/office/drawing/2014/main" id="{3D12F3E5-284A-2ABF-8402-5B40990EC3AE}"/>
                    </a:ext>
                  </a:extLst>
                </p:cNvPr>
                <p:cNvCxnSpPr/>
                <p:nvPr/>
              </p:nvCxnSpPr>
              <p:spPr>
                <a:xfrm>
                  <a:off x="3103962" y="9779330"/>
                  <a:ext cx="102557" cy="0"/>
                </a:xfrm>
                <a:prstGeom prst="straightConnector1">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2DDC962F-8B06-B6EA-22EE-5481C1989DF2}"/>
                    </a:ext>
                  </a:extLst>
                </p:cNvPr>
                <p:cNvSpPr txBox="1"/>
                <p:nvPr/>
              </p:nvSpPr>
              <p:spPr>
                <a:xfrm>
                  <a:off x="5521647" y="9662228"/>
                  <a:ext cx="1409770" cy="230832"/>
                </a:xfrm>
                <a:prstGeom prst="rect">
                  <a:avLst/>
                </a:prstGeom>
                <a:noFill/>
              </p:spPr>
              <p:txBody>
                <a:bodyPr wrap="square" rtlCol="0">
                  <a:spAutoFit/>
                </a:bodyPr>
                <a:lstStyle/>
                <a:p>
                  <a:r>
                    <a:rPr lang="en-US" sz="900" dirty="0"/>
                    <a:t>= Not a Strategic initiative</a:t>
                  </a:r>
                  <a:endParaRPr lang="en-AU" sz="900" dirty="0"/>
                </a:p>
              </p:txBody>
            </p:sp>
          </p:grpSp>
          <p:pic>
            <p:nvPicPr>
              <p:cNvPr id="33" name="Picture 32" descr="File:Check mark 23x20 02.svg - Wikipedia">
                <a:extLst>
                  <a:ext uri="{FF2B5EF4-FFF2-40B4-BE49-F238E27FC236}">
                    <a16:creationId xmlns:a16="http://schemas.microsoft.com/office/drawing/2014/main" id="{449FE69F-0A65-F269-98DA-63037BA5C4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9274" y="9679188"/>
                <a:ext cx="180000" cy="170456"/>
              </a:xfrm>
              <a:prstGeom prst="rect">
                <a:avLst/>
              </a:prstGeom>
            </p:spPr>
          </p:pic>
        </p:grpSp>
        <p:grpSp>
          <p:nvGrpSpPr>
            <p:cNvPr id="19" name="Group 18">
              <a:extLst>
                <a:ext uri="{FF2B5EF4-FFF2-40B4-BE49-F238E27FC236}">
                  <a16:creationId xmlns:a16="http://schemas.microsoft.com/office/drawing/2014/main" id="{8A0B4B1A-1CAD-FB08-E2A3-723ABA80B19E}"/>
                </a:ext>
              </a:extLst>
            </p:cNvPr>
            <p:cNvGrpSpPr/>
            <p:nvPr/>
          </p:nvGrpSpPr>
          <p:grpSpPr>
            <a:xfrm>
              <a:off x="3706218" y="9643575"/>
              <a:ext cx="144001" cy="151771"/>
              <a:chOff x="4834705" y="9673631"/>
              <a:chExt cx="180000" cy="180000"/>
            </a:xfrm>
          </p:grpSpPr>
          <p:sp>
            <p:nvSpPr>
              <p:cNvPr id="20" name="Oval 19">
                <a:extLst>
                  <a:ext uri="{FF2B5EF4-FFF2-40B4-BE49-F238E27FC236}">
                    <a16:creationId xmlns:a16="http://schemas.microsoft.com/office/drawing/2014/main" id="{A2AEE914-81A6-7905-E020-D9DD0F663511}"/>
                  </a:ext>
                </a:extLst>
              </p:cNvPr>
              <p:cNvSpPr/>
              <p:nvPr/>
            </p:nvSpPr>
            <p:spPr>
              <a:xfrm>
                <a:off x="4834705" y="9673631"/>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Rounded Rectangle 181">
                <a:extLst>
                  <a:ext uri="{FF2B5EF4-FFF2-40B4-BE49-F238E27FC236}">
                    <a16:creationId xmlns:a16="http://schemas.microsoft.com/office/drawing/2014/main" id="{ECD6150F-C7A7-524F-09C3-15D6833BBEAD}"/>
                  </a:ext>
                </a:extLst>
              </p:cNvPr>
              <p:cNvSpPr/>
              <p:nvPr/>
            </p:nvSpPr>
            <p:spPr>
              <a:xfrm rot="2700000">
                <a:off x="4871598" y="9710524"/>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sp>
        <p:nvSpPr>
          <p:cNvPr id="70" name="Oval 3">
            <a:extLst>
              <a:ext uri="{FF2B5EF4-FFF2-40B4-BE49-F238E27FC236}">
                <a16:creationId xmlns:a16="http://schemas.microsoft.com/office/drawing/2014/main" id="{7D2CBEEA-DBE4-88C7-E39D-F9BE19F52FB5}"/>
              </a:ext>
            </a:extLst>
          </p:cNvPr>
          <p:cNvSpPr/>
          <p:nvPr/>
        </p:nvSpPr>
        <p:spPr>
          <a:xfrm>
            <a:off x="262225" y="170426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1" name="Oval 3">
            <a:extLst>
              <a:ext uri="{FF2B5EF4-FFF2-40B4-BE49-F238E27FC236}">
                <a16:creationId xmlns:a16="http://schemas.microsoft.com/office/drawing/2014/main" id="{13CAC839-7C67-CA2C-2F30-1F1E5DCA8586}"/>
              </a:ext>
            </a:extLst>
          </p:cNvPr>
          <p:cNvSpPr/>
          <p:nvPr/>
        </p:nvSpPr>
        <p:spPr>
          <a:xfrm>
            <a:off x="3554795" y="169372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2" name="Oval 3">
            <a:extLst>
              <a:ext uri="{FF2B5EF4-FFF2-40B4-BE49-F238E27FC236}">
                <a16:creationId xmlns:a16="http://schemas.microsoft.com/office/drawing/2014/main" id="{8EE2CBE9-3196-4CEA-7555-06F755ACD6DA}"/>
              </a:ext>
            </a:extLst>
          </p:cNvPr>
          <p:cNvSpPr/>
          <p:nvPr/>
        </p:nvSpPr>
        <p:spPr>
          <a:xfrm>
            <a:off x="233630" y="5670133"/>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3" name="Rectangle 72">
            <a:extLst>
              <a:ext uri="{FF2B5EF4-FFF2-40B4-BE49-F238E27FC236}">
                <a16:creationId xmlns:a16="http://schemas.microsoft.com/office/drawing/2014/main" id="{10AE60EB-E38D-798A-C15F-82CE9093C11F}"/>
              </a:ext>
            </a:extLst>
          </p:cNvPr>
          <p:cNvSpPr/>
          <p:nvPr/>
        </p:nvSpPr>
        <p:spPr>
          <a:xfrm>
            <a:off x="190956" y="7401272"/>
            <a:ext cx="6505090" cy="889834"/>
          </a:xfrm>
          <a:prstGeom prst="rect">
            <a:avLst/>
          </a:prstGeom>
          <a:gradFill>
            <a:gsLst>
              <a:gs pos="0">
                <a:schemeClr val="bg1"/>
              </a:gs>
              <a:gs pos="46000">
                <a:srgbClr val="E7F6FF"/>
              </a:gs>
              <a:gs pos="100000">
                <a:srgbClr val="E7F6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4" name="TextBox 73">
            <a:extLst>
              <a:ext uri="{FF2B5EF4-FFF2-40B4-BE49-F238E27FC236}">
                <a16:creationId xmlns:a16="http://schemas.microsoft.com/office/drawing/2014/main" id="{3E8C5488-C822-51C6-5237-7A97B3B8E8BE}"/>
              </a:ext>
            </a:extLst>
          </p:cNvPr>
          <p:cNvSpPr txBox="1"/>
          <p:nvPr/>
        </p:nvSpPr>
        <p:spPr>
          <a:xfrm>
            <a:off x="240529" y="7401272"/>
            <a:ext cx="1566263" cy="307777"/>
          </a:xfrm>
          <a:prstGeom prst="rect">
            <a:avLst/>
          </a:prstGeom>
          <a:noFill/>
        </p:spPr>
        <p:txBody>
          <a:bodyPr wrap="none" rtlCol="0">
            <a:spAutoFit/>
          </a:bodyPr>
          <a:lstStyle/>
          <a:p>
            <a:r>
              <a:rPr lang="en-US" sz="1400" b="1" dirty="0">
                <a:solidFill>
                  <a:schemeClr val="accent6">
                    <a:lumMod val="75000"/>
                  </a:schemeClr>
                </a:solidFill>
              </a:rPr>
              <a:t>Risks &amp; Challenges</a:t>
            </a:r>
            <a:endParaRPr lang="en-AU" sz="1100" b="1" i="1" dirty="0">
              <a:solidFill>
                <a:schemeClr val="accent6">
                  <a:lumMod val="75000"/>
                </a:schemeClr>
              </a:solidFill>
            </a:endParaRPr>
          </a:p>
        </p:txBody>
      </p:sp>
      <p:sp>
        <p:nvSpPr>
          <p:cNvPr id="75" name="Rectangle 74">
            <a:extLst>
              <a:ext uri="{FF2B5EF4-FFF2-40B4-BE49-F238E27FC236}">
                <a16:creationId xmlns:a16="http://schemas.microsoft.com/office/drawing/2014/main" id="{18FADD42-38ED-50DA-37B0-B4613F5FC624}"/>
              </a:ext>
            </a:extLst>
          </p:cNvPr>
          <p:cNvSpPr/>
          <p:nvPr/>
        </p:nvSpPr>
        <p:spPr>
          <a:xfrm>
            <a:off x="3618349" y="7677636"/>
            <a:ext cx="2890939" cy="769441"/>
          </a:xfrm>
          <a:prstGeom prst="rect">
            <a:avLst/>
          </a:prstGeom>
        </p:spPr>
        <p:txBody>
          <a:bodyPr wrap="square">
            <a:spAutoFit/>
          </a:bodyPr>
          <a:lstStyle/>
          <a:p>
            <a:pPr algn="l" fontAlgn="b"/>
            <a:r>
              <a:rPr lang="en-AU" sz="1100" b="1" i="0" u="none" strike="noStrike" dirty="0">
                <a:solidFill>
                  <a:srgbClr val="000000"/>
                </a:solidFill>
                <a:effectLst/>
                <a:latin typeface="Calibri" panose="020F0502020204030204" pitchFamily="34" charset="0"/>
              </a:rPr>
              <a:t>Feasibility studies for future projects</a:t>
            </a:r>
          </a:p>
          <a:p>
            <a:pPr marL="171450" indent="-171450" fontAlgn="b">
              <a:spcAft>
                <a:spcPts val="600"/>
              </a:spcAft>
              <a:buFont typeface="Arial" panose="020B0604020202020204" pitchFamily="34" charset="0"/>
              <a:buChar char="•"/>
            </a:pPr>
            <a:r>
              <a:rPr lang="en-US" sz="1100" dirty="0">
                <a:solidFill>
                  <a:srgbClr val="000000"/>
                </a:solidFill>
                <a:latin typeface="Calibri" panose="020F0502020204030204" pitchFamily="34" charset="0"/>
              </a:rPr>
              <a:t>No feasibility studies were conducted during the financial year, therefore the project has been marked as cancelled.</a:t>
            </a:r>
          </a:p>
        </p:txBody>
      </p:sp>
      <p:sp>
        <p:nvSpPr>
          <p:cNvPr id="76" name="Rectangle 75">
            <a:extLst>
              <a:ext uri="{FF2B5EF4-FFF2-40B4-BE49-F238E27FC236}">
                <a16:creationId xmlns:a16="http://schemas.microsoft.com/office/drawing/2014/main" id="{196A6B27-F05A-5B9F-BA77-8C5189886142}"/>
              </a:ext>
            </a:extLst>
          </p:cNvPr>
          <p:cNvSpPr/>
          <p:nvPr/>
        </p:nvSpPr>
        <p:spPr>
          <a:xfrm>
            <a:off x="543607" y="7728252"/>
            <a:ext cx="2792526" cy="1615827"/>
          </a:xfrm>
          <a:prstGeom prst="rect">
            <a:avLst/>
          </a:prstGeom>
        </p:spPr>
        <p:txBody>
          <a:bodyPr wrap="square">
            <a:spAutoFit/>
          </a:bodyPr>
          <a:lstStyle/>
          <a:p>
            <a:pPr fontAlgn="b"/>
            <a:r>
              <a:rPr lang="en-US" sz="1100" b="1" dirty="0">
                <a:solidFill>
                  <a:srgbClr val="000000"/>
                </a:solidFill>
                <a:latin typeface="Calibri" panose="020F0502020204030204" pitchFamily="34" charset="0"/>
              </a:rPr>
              <a:t>Houghton Recreation Grounds Facility Contribution</a:t>
            </a:r>
          </a:p>
          <a:p>
            <a:pPr marL="171450" indent="-171450" fontAlgn="b">
              <a:spcAft>
                <a:spcPts val="600"/>
              </a:spcAft>
              <a:buFont typeface="Arial" panose="020B0604020202020204" pitchFamily="34" charset="0"/>
              <a:buChar char="•"/>
            </a:pPr>
            <a:r>
              <a:rPr lang="en-US" sz="1100" dirty="0">
                <a:solidFill>
                  <a:srgbClr val="000000"/>
                </a:solidFill>
                <a:latin typeface="Calibri" panose="020F0502020204030204" pitchFamily="34" charset="0"/>
              </a:rPr>
              <a:t>The Houghton, Hermitage, Inglewood and </a:t>
            </a:r>
            <a:r>
              <a:rPr lang="en-US" sz="1100" dirty="0" err="1">
                <a:solidFill>
                  <a:srgbClr val="000000"/>
                </a:solidFill>
                <a:latin typeface="Calibri" panose="020F0502020204030204" pitchFamily="34" charset="0"/>
              </a:rPr>
              <a:t>Paracombe</a:t>
            </a:r>
            <a:r>
              <a:rPr lang="en-US" sz="1100" dirty="0">
                <a:solidFill>
                  <a:srgbClr val="000000"/>
                </a:solidFill>
                <a:latin typeface="Calibri" panose="020F0502020204030204" pitchFamily="34" charset="0"/>
              </a:rPr>
              <a:t> Memorial Park Committee’s application to the Office for Recreation, Sport and Racing for the Houghton Hub project was unsuccessful. Staff are currently working with stakeholders to understand next steps for the project.</a:t>
            </a:r>
          </a:p>
        </p:txBody>
      </p:sp>
      <p:grpSp>
        <p:nvGrpSpPr>
          <p:cNvPr id="77" name="Group 76">
            <a:extLst>
              <a:ext uri="{FF2B5EF4-FFF2-40B4-BE49-F238E27FC236}">
                <a16:creationId xmlns:a16="http://schemas.microsoft.com/office/drawing/2014/main" id="{D9B03066-C014-1161-E8F0-C3ED3EF5079C}"/>
              </a:ext>
            </a:extLst>
          </p:cNvPr>
          <p:cNvGrpSpPr/>
          <p:nvPr/>
        </p:nvGrpSpPr>
        <p:grpSpPr>
          <a:xfrm>
            <a:off x="3423003" y="7769636"/>
            <a:ext cx="180000" cy="180000"/>
            <a:chOff x="5566528" y="9680038"/>
            <a:chExt cx="180000" cy="180000"/>
          </a:xfrm>
        </p:grpSpPr>
        <p:sp>
          <p:nvSpPr>
            <p:cNvPr id="78" name="Oval 77">
              <a:extLst>
                <a:ext uri="{FF2B5EF4-FFF2-40B4-BE49-F238E27FC236}">
                  <a16:creationId xmlns:a16="http://schemas.microsoft.com/office/drawing/2014/main" id="{F04D35B7-CEF6-FE76-C040-BD007CB4A047}"/>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9" name="Rounded Rectangle 181">
              <a:extLst>
                <a:ext uri="{FF2B5EF4-FFF2-40B4-BE49-F238E27FC236}">
                  <a16:creationId xmlns:a16="http://schemas.microsoft.com/office/drawing/2014/main" id="{58335662-B62B-D616-4D94-184485F48ACD}"/>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80" name="Group 79">
            <a:extLst>
              <a:ext uri="{FF2B5EF4-FFF2-40B4-BE49-F238E27FC236}">
                <a16:creationId xmlns:a16="http://schemas.microsoft.com/office/drawing/2014/main" id="{B0A95B29-AE93-4B92-728A-6A95AB5465B3}"/>
              </a:ext>
            </a:extLst>
          </p:cNvPr>
          <p:cNvGrpSpPr/>
          <p:nvPr/>
        </p:nvGrpSpPr>
        <p:grpSpPr>
          <a:xfrm>
            <a:off x="348712" y="7784531"/>
            <a:ext cx="180000" cy="180000"/>
            <a:chOff x="5566528" y="9680038"/>
            <a:chExt cx="180000" cy="180000"/>
          </a:xfrm>
        </p:grpSpPr>
        <p:sp>
          <p:nvSpPr>
            <p:cNvPr id="81" name="Oval 80">
              <a:extLst>
                <a:ext uri="{FF2B5EF4-FFF2-40B4-BE49-F238E27FC236}">
                  <a16:creationId xmlns:a16="http://schemas.microsoft.com/office/drawing/2014/main" id="{E02A66C7-D1C4-1A65-CFC7-10E404AF0D00}"/>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2" name="Rounded Rectangle 181">
              <a:extLst>
                <a:ext uri="{FF2B5EF4-FFF2-40B4-BE49-F238E27FC236}">
                  <a16:creationId xmlns:a16="http://schemas.microsoft.com/office/drawing/2014/main" id="{31F47AEA-45A6-7F10-BBF2-9A0FDA9CAADD}"/>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pic>
        <p:nvPicPr>
          <p:cNvPr id="84" name="Picture 83" descr="File:Check mark 23x20 02.svg - Wikipedia">
            <a:extLst>
              <a:ext uri="{FF2B5EF4-FFF2-40B4-BE49-F238E27FC236}">
                <a16:creationId xmlns:a16="http://schemas.microsoft.com/office/drawing/2014/main" id="{35682352-FF4B-96DD-F412-47BF8CDD892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3003" y="5202050"/>
            <a:ext cx="180000" cy="170456"/>
          </a:xfrm>
          <a:prstGeom prst="rect">
            <a:avLst/>
          </a:prstGeom>
        </p:spPr>
      </p:pic>
      <p:pic>
        <p:nvPicPr>
          <p:cNvPr id="85" name="Picture 84" descr="File:Check mark 23x20 02.svg - Wikipedia">
            <a:extLst>
              <a:ext uri="{FF2B5EF4-FFF2-40B4-BE49-F238E27FC236}">
                <a16:creationId xmlns:a16="http://schemas.microsoft.com/office/drawing/2014/main" id="{BE487AF4-61B8-38F8-056A-91968F92CD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0839" y="6112923"/>
            <a:ext cx="180000" cy="170456"/>
          </a:xfrm>
          <a:prstGeom prst="rect">
            <a:avLst/>
          </a:prstGeom>
        </p:spPr>
      </p:pic>
      <p:sp>
        <p:nvSpPr>
          <p:cNvPr id="86" name="Oval 3">
            <a:extLst>
              <a:ext uri="{FF2B5EF4-FFF2-40B4-BE49-F238E27FC236}">
                <a16:creationId xmlns:a16="http://schemas.microsoft.com/office/drawing/2014/main" id="{911D9A59-72E4-5657-2544-49DD3FAE8BE0}"/>
              </a:ext>
            </a:extLst>
          </p:cNvPr>
          <p:cNvSpPr/>
          <p:nvPr/>
        </p:nvSpPr>
        <p:spPr>
          <a:xfrm>
            <a:off x="3557018" y="2573853"/>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7" name="Oval 3">
            <a:extLst>
              <a:ext uri="{FF2B5EF4-FFF2-40B4-BE49-F238E27FC236}">
                <a16:creationId xmlns:a16="http://schemas.microsoft.com/office/drawing/2014/main" id="{97F81DFF-95B8-3969-9B75-A9751F1C72FF}"/>
              </a:ext>
            </a:extLst>
          </p:cNvPr>
          <p:cNvSpPr/>
          <p:nvPr/>
        </p:nvSpPr>
        <p:spPr>
          <a:xfrm>
            <a:off x="235376" y="336750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3916151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2CB4645B-F1E8-2AC1-88AB-B98E1EC41F47}"/>
              </a:ext>
            </a:extLst>
          </p:cNvPr>
          <p:cNvSpPr/>
          <p:nvPr/>
        </p:nvSpPr>
        <p:spPr>
          <a:xfrm>
            <a:off x="3519582" y="5740229"/>
            <a:ext cx="3174424" cy="1099865"/>
          </a:xfrm>
          <a:prstGeom prst="rect">
            <a:avLst/>
          </a:prstGeom>
          <a:gradFill>
            <a:gsLst>
              <a:gs pos="0">
                <a:schemeClr val="bg1"/>
              </a:gs>
              <a:gs pos="46000">
                <a:srgbClr val="E7F6FF"/>
              </a:gs>
              <a:gs pos="100000">
                <a:srgbClr val="E7F6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extBox 1"/>
          <p:cNvSpPr txBox="1"/>
          <p:nvPr/>
        </p:nvSpPr>
        <p:spPr>
          <a:xfrm>
            <a:off x="188913" y="180902"/>
            <a:ext cx="4350230" cy="461665"/>
          </a:xfrm>
          <a:prstGeom prst="rect">
            <a:avLst/>
          </a:prstGeom>
          <a:noFill/>
        </p:spPr>
        <p:txBody>
          <a:bodyPr wrap="none" rtlCol="0">
            <a:spAutoFit/>
          </a:bodyPr>
          <a:lstStyle/>
          <a:p>
            <a:r>
              <a:rPr lang="en-US" sz="2400" b="1" dirty="0">
                <a:solidFill>
                  <a:schemeClr val="bg1"/>
                </a:solidFill>
              </a:rPr>
              <a:t>2. Performance by Strategic Goal</a:t>
            </a:r>
            <a:endParaRPr lang="en-AU" sz="2400" b="1" dirty="0">
              <a:solidFill>
                <a:schemeClr val="bg1"/>
              </a:solidFill>
            </a:endParaRP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6456"/>
            <a:ext cx="507618" cy="497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0" y="159539"/>
            <a:ext cx="4401617" cy="472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Rectangle 74"/>
          <p:cNvSpPr/>
          <p:nvPr/>
        </p:nvSpPr>
        <p:spPr>
          <a:xfrm>
            <a:off x="166479" y="632520"/>
            <a:ext cx="6527526" cy="1099865"/>
          </a:xfrm>
          <a:prstGeom prst="rect">
            <a:avLst/>
          </a:prstGeom>
          <a:gradFill>
            <a:gsLst>
              <a:gs pos="0">
                <a:schemeClr val="bg1"/>
              </a:gs>
              <a:gs pos="46000">
                <a:srgbClr val="E7F6FF"/>
              </a:gs>
              <a:gs pos="100000">
                <a:srgbClr val="E7F6FF"/>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6" name="TextBox 75"/>
          <p:cNvSpPr txBox="1"/>
          <p:nvPr/>
        </p:nvSpPr>
        <p:spPr>
          <a:xfrm>
            <a:off x="214702" y="632520"/>
            <a:ext cx="1918154" cy="307777"/>
          </a:xfrm>
          <a:prstGeom prst="rect">
            <a:avLst/>
          </a:prstGeom>
          <a:noFill/>
        </p:spPr>
        <p:txBody>
          <a:bodyPr wrap="none" rtlCol="0">
            <a:spAutoFit/>
          </a:bodyPr>
          <a:lstStyle/>
          <a:p>
            <a:r>
              <a:rPr lang="en-US" sz="1400" b="1" dirty="0">
                <a:solidFill>
                  <a:schemeClr val="accent6">
                    <a:lumMod val="75000"/>
                  </a:schemeClr>
                </a:solidFill>
              </a:rPr>
              <a:t>Performance Indicators</a:t>
            </a:r>
            <a:endParaRPr lang="en-AU" sz="1400" b="1" dirty="0">
              <a:solidFill>
                <a:schemeClr val="accent6">
                  <a:lumMod val="75000"/>
                </a:schemeClr>
              </a:solidFill>
            </a:endParaRPr>
          </a:p>
        </p:txBody>
      </p:sp>
      <p:grpSp>
        <p:nvGrpSpPr>
          <p:cNvPr id="81" name="Group 80"/>
          <p:cNvGrpSpPr/>
          <p:nvPr/>
        </p:nvGrpSpPr>
        <p:grpSpPr>
          <a:xfrm>
            <a:off x="894208" y="9596049"/>
            <a:ext cx="3817531" cy="232743"/>
            <a:chOff x="3415669" y="3084284"/>
            <a:chExt cx="3817531" cy="232743"/>
          </a:xfrm>
        </p:grpSpPr>
        <p:grpSp>
          <p:nvGrpSpPr>
            <p:cNvPr id="82" name="Group 81"/>
            <p:cNvGrpSpPr/>
            <p:nvPr/>
          </p:nvGrpSpPr>
          <p:grpSpPr>
            <a:xfrm>
              <a:off x="3415669" y="3085878"/>
              <a:ext cx="2462672" cy="231149"/>
              <a:chOff x="749119" y="9661911"/>
              <a:chExt cx="2462672" cy="231149"/>
            </a:xfrm>
          </p:grpSpPr>
          <p:sp>
            <p:nvSpPr>
              <p:cNvPr id="139" name="Rounded Rectangle 198"/>
              <p:cNvSpPr/>
              <p:nvPr/>
            </p:nvSpPr>
            <p:spPr>
              <a:xfrm rot="18900000">
                <a:off x="1317995" y="9760306"/>
                <a:ext cx="85635" cy="34765"/>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40" name="TextBox 139"/>
              <p:cNvSpPr txBox="1"/>
              <p:nvPr/>
            </p:nvSpPr>
            <p:spPr>
              <a:xfrm>
                <a:off x="1356353" y="9662228"/>
                <a:ext cx="790601" cy="230832"/>
              </a:xfrm>
              <a:prstGeom prst="rect">
                <a:avLst/>
              </a:prstGeom>
              <a:noFill/>
            </p:spPr>
            <p:txBody>
              <a:bodyPr wrap="none" rtlCol="0">
                <a:spAutoFit/>
              </a:bodyPr>
              <a:lstStyle/>
              <a:p>
                <a:r>
                  <a:rPr lang="en-US" sz="900" dirty="0"/>
                  <a:t>= Target Met</a:t>
                </a:r>
                <a:endParaRPr lang="en-AU" sz="900" dirty="0"/>
              </a:p>
            </p:txBody>
          </p:sp>
          <p:sp>
            <p:nvSpPr>
              <p:cNvPr id="141" name="TextBox 140"/>
              <p:cNvSpPr txBox="1"/>
              <p:nvPr/>
            </p:nvSpPr>
            <p:spPr>
              <a:xfrm>
                <a:off x="749119" y="9662228"/>
                <a:ext cx="559769" cy="230832"/>
              </a:xfrm>
              <a:prstGeom prst="rect">
                <a:avLst/>
              </a:prstGeom>
              <a:noFill/>
            </p:spPr>
            <p:txBody>
              <a:bodyPr wrap="none" rtlCol="0">
                <a:spAutoFit/>
              </a:bodyPr>
              <a:lstStyle/>
              <a:p>
                <a:r>
                  <a:rPr lang="en-US" sz="900" b="1" dirty="0"/>
                  <a:t>Legend:</a:t>
                </a:r>
                <a:endParaRPr lang="en-AU" sz="900" b="1" dirty="0"/>
              </a:p>
            </p:txBody>
          </p:sp>
          <p:sp>
            <p:nvSpPr>
              <p:cNvPr id="142" name="TextBox 141"/>
              <p:cNvSpPr txBox="1"/>
              <p:nvPr/>
            </p:nvSpPr>
            <p:spPr>
              <a:xfrm>
                <a:off x="2241654" y="9661911"/>
                <a:ext cx="970137" cy="230832"/>
              </a:xfrm>
              <a:prstGeom prst="rect">
                <a:avLst/>
              </a:prstGeom>
              <a:noFill/>
            </p:spPr>
            <p:txBody>
              <a:bodyPr wrap="none" rtlCol="0">
                <a:spAutoFit/>
              </a:bodyPr>
              <a:lstStyle/>
              <a:p>
                <a:r>
                  <a:rPr lang="en-US" sz="900" dirty="0"/>
                  <a:t>= Target not met</a:t>
                </a:r>
                <a:endParaRPr lang="en-AU" sz="900" dirty="0"/>
              </a:p>
            </p:txBody>
          </p:sp>
        </p:grpSp>
        <p:grpSp>
          <p:nvGrpSpPr>
            <p:cNvPr id="83" name="Group 82"/>
            <p:cNvGrpSpPr>
              <a:grpSpLocks noChangeAspect="1"/>
            </p:cNvGrpSpPr>
            <p:nvPr/>
          </p:nvGrpSpPr>
          <p:grpSpPr>
            <a:xfrm>
              <a:off x="3926817" y="3130538"/>
              <a:ext cx="160700" cy="144000"/>
              <a:chOff x="3343061" y="6674708"/>
              <a:chExt cx="1098164" cy="1098164"/>
            </a:xfrm>
          </p:grpSpPr>
          <p:sp>
            <p:nvSpPr>
              <p:cNvPr id="126" name="Oval 125"/>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127" name="Rounded Rectangle 198"/>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84" name="Group 83"/>
            <p:cNvGrpSpPr/>
            <p:nvPr/>
          </p:nvGrpSpPr>
          <p:grpSpPr>
            <a:xfrm>
              <a:off x="4825086" y="3120934"/>
              <a:ext cx="144000" cy="144000"/>
              <a:chOff x="3410859" y="819782"/>
              <a:chExt cx="284400" cy="284400"/>
            </a:xfrm>
          </p:grpSpPr>
          <p:sp>
            <p:nvSpPr>
              <p:cNvPr id="109" name="Oval 306"/>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125" name="Straight Connector 124"/>
              <p:cNvCxnSpPr/>
              <p:nvPr/>
            </p:nvCxnSpPr>
            <p:spPr>
              <a:xfrm>
                <a:off x="3460242" y="961982"/>
                <a:ext cx="18263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8" name="Rectangle 107"/>
            <p:cNvSpPr/>
            <p:nvPr/>
          </p:nvSpPr>
          <p:spPr>
            <a:xfrm>
              <a:off x="5830252" y="3084284"/>
              <a:ext cx="1402948" cy="230832"/>
            </a:xfrm>
            <a:prstGeom prst="rect">
              <a:avLst/>
            </a:prstGeom>
          </p:spPr>
          <p:txBody>
            <a:bodyPr wrap="none">
              <a:spAutoFit/>
            </a:bodyPr>
            <a:lstStyle/>
            <a:p>
              <a:r>
                <a:rPr lang="en-AU" sz="900" i="1" dirty="0">
                  <a:solidFill>
                    <a:srgbClr val="292929"/>
                  </a:solidFill>
                </a:rPr>
                <a:t>≥ Greater than or equal to</a:t>
              </a:r>
              <a:endParaRPr lang="en-AU" sz="900" dirty="0">
                <a:solidFill>
                  <a:srgbClr val="292929"/>
                </a:solidFill>
              </a:endParaRPr>
            </a:p>
          </p:txBody>
        </p:sp>
      </p:grpSp>
      <p:sp>
        <p:nvSpPr>
          <p:cNvPr id="3" name="Rectangle 2">
            <a:extLst>
              <a:ext uri="{FF2B5EF4-FFF2-40B4-BE49-F238E27FC236}">
                <a16:creationId xmlns:a16="http://schemas.microsoft.com/office/drawing/2014/main" id="{E0CA3908-4340-8B7A-E322-785A6D669341}"/>
              </a:ext>
            </a:extLst>
          </p:cNvPr>
          <p:cNvSpPr/>
          <p:nvPr/>
        </p:nvSpPr>
        <p:spPr>
          <a:xfrm>
            <a:off x="319949" y="5895150"/>
            <a:ext cx="3036930" cy="1769806"/>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6" name="Chart 5">
            <a:extLst>
              <a:ext uri="{FF2B5EF4-FFF2-40B4-BE49-F238E27FC236}">
                <a16:creationId xmlns:a16="http://schemas.microsoft.com/office/drawing/2014/main" id="{DD0B65CC-F6DB-3C77-617C-0A502AC38FFF}"/>
              </a:ext>
            </a:extLst>
          </p:cNvPr>
          <p:cNvGraphicFramePr>
            <a:graphicFrameLocks noChangeAspect="1"/>
          </p:cNvGraphicFramePr>
          <p:nvPr>
            <p:extLst>
              <p:ext uri="{D42A27DB-BD31-4B8C-83A1-F6EECF244321}">
                <p14:modId xmlns:p14="http://schemas.microsoft.com/office/powerpoint/2010/main" val="2895594769"/>
              </p:ext>
            </p:extLst>
          </p:nvPr>
        </p:nvGraphicFramePr>
        <p:xfrm>
          <a:off x="832480" y="6157475"/>
          <a:ext cx="796320" cy="796521"/>
        </p:xfrm>
        <a:graphic>
          <a:graphicData uri="http://schemas.openxmlformats.org/drawingml/2006/chart">
            <c:chart xmlns:c="http://schemas.openxmlformats.org/drawingml/2006/chart" xmlns:r="http://schemas.openxmlformats.org/officeDocument/2006/relationships" r:id="rId5"/>
          </a:graphicData>
        </a:graphic>
      </p:graphicFrame>
      <p:cxnSp>
        <p:nvCxnSpPr>
          <p:cNvPr id="7" name="Straight Connector 6">
            <a:extLst>
              <a:ext uri="{FF2B5EF4-FFF2-40B4-BE49-F238E27FC236}">
                <a16:creationId xmlns:a16="http://schemas.microsoft.com/office/drawing/2014/main" id="{2099D77B-CDFB-893B-D579-9B638DEEF3D5}"/>
              </a:ext>
            </a:extLst>
          </p:cNvPr>
          <p:cNvCxnSpPr/>
          <p:nvPr/>
        </p:nvCxnSpPr>
        <p:spPr>
          <a:xfrm>
            <a:off x="1225068" y="6301137"/>
            <a:ext cx="0" cy="6581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59D41E2-702C-99CC-A6DD-EEC630031549}"/>
              </a:ext>
            </a:extLst>
          </p:cNvPr>
          <p:cNvSpPr txBox="1"/>
          <p:nvPr/>
        </p:nvSpPr>
        <p:spPr>
          <a:xfrm>
            <a:off x="517918" y="6105128"/>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100%</a:t>
            </a:r>
          </a:p>
        </p:txBody>
      </p:sp>
      <p:sp>
        <p:nvSpPr>
          <p:cNvPr id="9" name="Rectangle 8">
            <a:extLst>
              <a:ext uri="{FF2B5EF4-FFF2-40B4-BE49-F238E27FC236}">
                <a16:creationId xmlns:a16="http://schemas.microsoft.com/office/drawing/2014/main" id="{A0B9337F-03C9-E95A-942F-4D22F7EE494C}"/>
              </a:ext>
            </a:extLst>
          </p:cNvPr>
          <p:cNvSpPr/>
          <p:nvPr/>
        </p:nvSpPr>
        <p:spPr>
          <a:xfrm>
            <a:off x="252442" y="5913579"/>
            <a:ext cx="3122344" cy="261610"/>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Inspections of footpaths in high priority zones</a:t>
            </a:r>
            <a:endParaRPr lang="en-AU" sz="1100" b="1" dirty="0">
              <a:solidFill>
                <a:schemeClr val="accent1"/>
              </a:solidFill>
              <a:effectLst/>
              <a:latin typeface="Garamond"/>
              <a:ea typeface="Times New Roman"/>
              <a:cs typeface="Times New Roman"/>
            </a:endParaRPr>
          </a:p>
        </p:txBody>
      </p:sp>
      <p:sp>
        <p:nvSpPr>
          <p:cNvPr id="23" name="TextBox 22">
            <a:extLst>
              <a:ext uri="{FF2B5EF4-FFF2-40B4-BE49-F238E27FC236}">
                <a16:creationId xmlns:a16="http://schemas.microsoft.com/office/drawing/2014/main" id="{373F645E-DFA2-8FA3-7D75-A8B801992ACF}"/>
              </a:ext>
            </a:extLst>
          </p:cNvPr>
          <p:cNvSpPr txBox="1"/>
          <p:nvPr/>
        </p:nvSpPr>
        <p:spPr>
          <a:xfrm>
            <a:off x="894208" y="6418677"/>
            <a:ext cx="696159" cy="276999"/>
          </a:xfrm>
          <a:prstGeom prst="rect">
            <a:avLst/>
          </a:prstGeom>
          <a:noFill/>
        </p:spPr>
        <p:txBody>
          <a:bodyPr wrap="square" rtlCol="0">
            <a:spAutoFit/>
          </a:bodyPr>
          <a:lstStyle/>
          <a:p>
            <a:pPr algn="ctr"/>
            <a:r>
              <a:rPr lang="en-US" sz="1200" b="1" dirty="0">
                <a:solidFill>
                  <a:schemeClr val="tx2"/>
                </a:solidFill>
              </a:rPr>
              <a:t>N/A</a:t>
            </a:r>
            <a:endParaRPr lang="en-AU" sz="1200" b="1" dirty="0">
              <a:solidFill>
                <a:schemeClr val="tx2"/>
              </a:solidFill>
            </a:endParaRPr>
          </a:p>
        </p:txBody>
      </p:sp>
      <p:graphicFrame>
        <p:nvGraphicFramePr>
          <p:cNvPr id="24" name="Chart 23">
            <a:extLst>
              <a:ext uri="{FF2B5EF4-FFF2-40B4-BE49-F238E27FC236}">
                <a16:creationId xmlns:a16="http://schemas.microsoft.com/office/drawing/2014/main" id="{C169D60B-F6C6-D1CB-FF83-1243F395860A}"/>
              </a:ext>
            </a:extLst>
          </p:cNvPr>
          <p:cNvGraphicFramePr/>
          <p:nvPr>
            <p:extLst>
              <p:ext uri="{D42A27DB-BD31-4B8C-83A1-F6EECF244321}">
                <p14:modId xmlns:p14="http://schemas.microsoft.com/office/powerpoint/2010/main" val="1263242799"/>
              </p:ext>
            </p:extLst>
          </p:nvPr>
        </p:nvGraphicFramePr>
        <p:xfrm>
          <a:off x="1695838" y="6182481"/>
          <a:ext cx="1459847" cy="930488"/>
        </p:xfrm>
        <a:graphic>
          <a:graphicData uri="http://schemas.openxmlformats.org/drawingml/2006/chart">
            <c:chart xmlns:c="http://schemas.openxmlformats.org/drawingml/2006/chart" xmlns:r="http://schemas.openxmlformats.org/officeDocument/2006/relationships" r:id="rId6"/>
          </a:graphicData>
        </a:graphic>
      </p:graphicFrame>
      <p:sp>
        <p:nvSpPr>
          <p:cNvPr id="29" name="Rectangle 28">
            <a:extLst>
              <a:ext uri="{FF2B5EF4-FFF2-40B4-BE49-F238E27FC236}">
                <a16:creationId xmlns:a16="http://schemas.microsoft.com/office/drawing/2014/main" id="{D563138E-3F7F-E189-186E-B21B91D7C1A0}"/>
              </a:ext>
            </a:extLst>
          </p:cNvPr>
          <p:cNvSpPr/>
          <p:nvPr/>
        </p:nvSpPr>
        <p:spPr>
          <a:xfrm>
            <a:off x="328267" y="7754463"/>
            <a:ext cx="3046519" cy="1663033"/>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5" name="Rectangle 64">
            <a:extLst>
              <a:ext uri="{FF2B5EF4-FFF2-40B4-BE49-F238E27FC236}">
                <a16:creationId xmlns:a16="http://schemas.microsoft.com/office/drawing/2014/main" id="{52A1EBB9-743C-28EA-DA76-F8BE5F28244B}"/>
              </a:ext>
            </a:extLst>
          </p:cNvPr>
          <p:cNvSpPr/>
          <p:nvPr/>
        </p:nvSpPr>
        <p:spPr>
          <a:xfrm>
            <a:off x="326574" y="7772892"/>
            <a:ext cx="3122344" cy="430887"/>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Tonnes of recycled plastic content in products purchased by Council</a:t>
            </a:r>
            <a:endParaRPr lang="en-AU" sz="1100" b="1" dirty="0">
              <a:solidFill>
                <a:schemeClr val="accent1"/>
              </a:solidFill>
              <a:effectLst/>
              <a:latin typeface="Garamond"/>
              <a:ea typeface="Times New Roman"/>
              <a:cs typeface="Times New Roman"/>
            </a:endParaRPr>
          </a:p>
        </p:txBody>
      </p:sp>
      <p:sp>
        <p:nvSpPr>
          <p:cNvPr id="66" name="TextBox 65">
            <a:extLst>
              <a:ext uri="{FF2B5EF4-FFF2-40B4-BE49-F238E27FC236}">
                <a16:creationId xmlns:a16="http://schemas.microsoft.com/office/drawing/2014/main" id="{6ECB4DAD-29CB-A5E8-04D9-5770B559ECE5}"/>
              </a:ext>
            </a:extLst>
          </p:cNvPr>
          <p:cNvSpPr txBox="1"/>
          <p:nvPr/>
        </p:nvSpPr>
        <p:spPr>
          <a:xfrm>
            <a:off x="898460" y="8940434"/>
            <a:ext cx="696159" cy="461665"/>
          </a:xfrm>
          <a:prstGeom prst="rect">
            <a:avLst/>
          </a:prstGeom>
          <a:noFill/>
        </p:spPr>
        <p:txBody>
          <a:bodyPr wrap="square" rtlCol="0">
            <a:spAutoFit/>
          </a:bodyPr>
          <a:lstStyle/>
          <a:p>
            <a:pPr algn="ctr"/>
            <a:r>
              <a:rPr lang="en-US" sz="1200" b="1" dirty="0">
                <a:solidFill>
                  <a:schemeClr val="tx2"/>
                </a:solidFill>
              </a:rPr>
              <a:t>34 Tonnes</a:t>
            </a:r>
            <a:endParaRPr lang="en-AU" sz="1200" b="1" dirty="0">
              <a:solidFill>
                <a:schemeClr val="tx2"/>
              </a:solidFill>
            </a:endParaRPr>
          </a:p>
        </p:txBody>
      </p:sp>
      <p:graphicFrame>
        <p:nvGraphicFramePr>
          <p:cNvPr id="67" name="Chart 66">
            <a:extLst>
              <a:ext uri="{FF2B5EF4-FFF2-40B4-BE49-F238E27FC236}">
                <a16:creationId xmlns:a16="http://schemas.microsoft.com/office/drawing/2014/main" id="{634967B7-B2E7-3405-784D-81883DCF96D7}"/>
              </a:ext>
            </a:extLst>
          </p:cNvPr>
          <p:cNvGraphicFramePr/>
          <p:nvPr>
            <p:extLst>
              <p:ext uri="{D42A27DB-BD31-4B8C-83A1-F6EECF244321}">
                <p14:modId xmlns:p14="http://schemas.microsoft.com/office/powerpoint/2010/main" val="732134404"/>
              </p:ext>
            </p:extLst>
          </p:nvPr>
        </p:nvGraphicFramePr>
        <p:xfrm>
          <a:off x="1617414" y="8354572"/>
          <a:ext cx="1459847" cy="930488"/>
        </p:xfrm>
        <a:graphic>
          <a:graphicData uri="http://schemas.openxmlformats.org/drawingml/2006/chart">
            <c:chart xmlns:c="http://schemas.openxmlformats.org/drawingml/2006/chart" xmlns:r="http://schemas.openxmlformats.org/officeDocument/2006/relationships" r:id="rId7"/>
          </a:graphicData>
        </a:graphic>
      </p:graphicFrame>
      <p:grpSp>
        <p:nvGrpSpPr>
          <p:cNvPr id="69" name="Group 68">
            <a:extLst>
              <a:ext uri="{FF2B5EF4-FFF2-40B4-BE49-F238E27FC236}">
                <a16:creationId xmlns:a16="http://schemas.microsoft.com/office/drawing/2014/main" id="{08F0381A-19A0-52C9-BB79-E26B31B95A38}"/>
              </a:ext>
            </a:extLst>
          </p:cNvPr>
          <p:cNvGrpSpPr>
            <a:grpSpLocks noChangeAspect="1"/>
          </p:cNvGrpSpPr>
          <p:nvPr/>
        </p:nvGrpSpPr>
        <p:grpSpPr>
          <a:xfrm>
            <a:off x="199845" y="7691399"/>
            <a:ext cx="318858" cy="285722"/>
            <a:chOff x="3343061" y="6674708"/>
            <a:chExt cx="1098164" cy="1098164"/>
          </a:xfrm>
        </p:grpSpPr>
        <p:sp>
          <p:nvSpPr>
            <p:cNvPr id="70" name="Oval 69">
              <a:extLst>
                <a:ext uri="{FF2B5EF4-FFF2-40B4-BE49-F238E27FC236}">
                  <a16:creationId xmlns:a16="http://schemas.microsoft.com/office/drawing/2014/main" id="{032B25BE-F05E-7834-F954-E62591C77A2A}"/>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71" name="Rounded Rectangle 198">
              <a:extLst>
                <a:ext uri="{FF2B5EF4-FFF2-40B4-BE49-F238E27FC236}">
                  <a16:creationId xmlns:a16="http://schemas.microsoft.com/office/drawing/2014/main" id="{93731DBD-7EF9-0AA4-2E16-1E7C32236C70}"/>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aphicFrame>
        <p:nvGraphicFramePr>
          <p:cNvPr id="74" name="Chart 73">
            <a:extLst>
              <a:ext uri="{FF2B5EF4-FFF2-40B4-BE49-F238E27FC236}">
                <a16:creationId xmlns:a16="http://schemas.microsoft.com/office/drawing/2014/main" id="{7D937373-865E-5707-2B7B-9ACDC0F0E7E5}"/>
              </a:ext>
            </a:extLst>
          </p:cNvPr>
          <p:cNvGraphicFramePr/>
          <p:nvPr>
            <p:extLst>
              <p:ext uri="{D42A27DB-BD31-4B8C-83A1-F6EECF244321}">
                <p14:modId xmlns:p14="http://schemas.microsoft.com/office/powerpoint/2010/main" val="482702804"/>
              </p:ext>
            </p:extLst>
          </p:nvPr>
        </p:nvGraphicFramePr>
        <p:xfrm>
          <a:off x="769910" y="8057390"/>
          <a:ext cx="910790" cy="1055522"/>
        </p:xfrm>
        <a:graphic>
          <a:graphicData uri="http://schemas.openxmlformats.org/drawingml/2006/chart">
            <c:chart xmlns:c="http://schemas.openxmlformats.org/drawingml/2006/chart" xmlns:r="http://schemas.openxmlformats.org/officeDocument/2006/relationships" r:id="rId8"/>
          </a:graphicData>
        </a:graphic>
      </p:graphicFrame>
      <p:sp>
        <p:nvSpPr>
          <p:cNvPr id="77" name="TextBox 76">
            <a:extLst>
              <a:ext uri="{FF2B5EF4-FFF2-40B4-BE49-F238E27FC236}">
                <a16:creationId xmlns:a16="http://schemas.microsoft.com/office/drawing/2014/main" id="{F982C36F-A3D2-6EAA-9083-62580495868A}"/>
              </a:ext>
            </a:extLst>
          </p:cNvPr>
          <p:cNvSpPr txBox="1"/>
          <p:nvPr/>
        </p:nvSpPr>
        <p:spPr>
          <a:xfrm>
            <a:off x="398619" y="8472888"/>
            <a:ext cx="668773"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25 tonne</a:t>
            </a:r>
          </a:p>
        </p:txBody>
      </p:sp>
      <p:cxnSp>
        <p:nvCxnSpPr>
          <p:cNvPr id="79" name="Straight Connector 78">
            <a:extLst>
              <a:ext uri="{FF2B5EF4-FFF2-40B4-BE49-F238E27FC236}">
                <a16:creationId xmlns:a16="http://schemas.microsoft.com/office/drawing/2014/main" id="{083E51EF-5003-4684-F2A3-C307B63A6409}"/>
              </a:ext>
            </a:extLst>
          </p:cNvPr>
          <p:cNvCxnSpPr>
            <a:cxnSpLocks/>
          </p:cNvCxnSpPr>
          <p:nvPr/>
        </p:nvCxnSpPr>
        <p:spPr>
          <a:xfrm flipH="1">
            <a:off x="981024" y="8591834"/>
            <a:ext cx="382447" cy="8153"/>
          </a:xfrm>
          <a:prstGeom prst="line">
            <a:avLst/>
          </a:prstGeom>
          <a:ln w="19050"/>
        </p:spPr>
        <p:style>
          <a:lnRef idx="1">
            <a:schemeClr val="accent3"/>
          </a:lnRef>
          <a:fillRef idx="0">
            <a:schemeClr val="accent3"/>
          </a:fillRef>
          <a:effectRef idx="0">
            <a:schemeClr val="accent3"/>
          </a:effectRef>
          <a:fontRef idx="minor">
            <a:schemeClr val="tx1"/>
          </a:fontRef>
        </p:style>
      </p:cxnSp>
      <p:sp>
        <p:nvSpPr>
          <p:cNvPr id="10" name="Rectangle 9">
            <a:extLst>
              <a:ext uri="{FF2B5EF4-FFF2-40B4-BE49-F238E27FC236}">
                <a16:creationId xmlns:a16="http://schemas.microsoft.com/office/drawing/2014/main" id="{9C9091FC-94A3-9ADF-BD93-62F31B867805}"/>
              </a:ext>
            </a:extLst>
          </p:cNvPr>
          <p:cNvSpPr/>
          <p:nvPr/>
        </p:nvSpPr>
        <p:spPr>
          <a:xfrm>
            <a:off x="3519581" y="926779"/>
            <a:ext cx="3036264" cy="1976488"/>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13B6660A-38B5-B916-0930-4FC1E3528C0A}"/>
              </a:ext>
            </a:extLst>
          </p:cNvPr>
          <p:cNvSpPr/>
          <p:nvPr/>
        </p:nvSpPr>
        <p:spPr>
          <a:xfrm>
            <a:off x="3537903" y="937679"/>
            <a:ext cx="2736446" cy="261610"/>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Delivery of capital works program</a:t>
            </a:r>
            <a:endParaRPr lang="en-AU" sz="1100" b="1" dirty="0">
              <a:solidFill>
                <a:schemeClr val="accent1"/>
              </a:solidFill>
              <a:effectLst/>
              <a:latin typeface="Garamond"/>
              <a:ea typeface="Times New Roman"/>
              <a:cs typeface="Times New Roman"/>
            </a:endParaRPr>
          </a:p>
        </p:txBody>
      </p:sp>
      <p:graphicFrame>
        <p:nvGraphicFramePr>
          <p:cNvPr id="12" name="Chart 11">
            <a:extLst>
              <a:ext uri="{FF2B5EF4-FFF2-40B4-BE49-F238E27FC236}">
                <a16:creationId xmlns:a16="http://schemas.microsoft.com/office/drawing/2014/main" id="{73FE6F60-A29F-902A-46B2-6E1A6AECA275}"/>
              </a:ext>
            </a:extLst>
          </p:cNvPr>
          <p:cNvGraphicFramePr>
            <a:graphicFrameLocks noChangeAspect="1"/>
          </p:cNvGraphicFramePr>
          <p:nvPr>
            <p:extLst>
              <p:ext uri="{D42A27DB-BD31-4B8C-83A1-F6EECF244321}">
                <p14:modId xmlns:p14="http://schemas.microsoft.com/office/powerpoint/2010/main" val="91502580"/>
              </p:ext>
            </p:extLst>
          </p:nvPr>
        </p:nvGraphicFramePr>
        <p:xfrm>
          <a:off x="3888762" y="1197507"/>
          <a:ext cx="780328" cy="780526"/>
        </p:xfrm>
        <a:graphic>
          <a:graphicData uri="http://schemas.openxmlformats.org/drawingml/2006/chart">
            <c:chart xmlns:c="http://schemas.openxmlformats.org/drawingml/2006/chart" xmlns:r="http://schemas.openxmlformats.org/officeDocument/2006/relationships" r:id="rId9"/>
          </a:graphicData>
        </a:graphic>
      </p:graphicFrame>
      <p:sp>
        <p:nvSpPr>
          <p:cNvPr id="13" name="TextBox 12">
            <a:extLst>
              <a:ext uri="{FF2B5EF4-FFF2-40B4-BE49-F238E27FC236}">
                <a16:creationId xmlns:a16="http://schemas.microsoft.com/office/drawing/2014/main" id="{F2A916C6-3504-05AE-45C1-2ACF680BE1A7}"/>
              </a:ext>
            </a:extLst>
          </p:cNvPr>
          <p:cNvSpPr txBox="1"/>
          <p:nvPr/>
        </p:nvSpPr>
        <p:spPr>
          <a:xfrm>
            <a:off x="4093004" y="1451817"/>
            <a:ext cx="552039" cy="261610"/>
          </a:xfrm>
          <a:prstGeom prst="rect">
            <a:avLst/>
          </a:prstGeom>
          <a:noFill/>
        </p:spPr>
        <p:txBody>
          <a:bodyPr wrap="square" rtlCol="0">
            <a:spAutoFit/>
          </a:bodyPr>
          <a:lstStyle/>
          <a:p>
            <a:r>
              <a:rPr lang="en-AU" sz="1050" b="1" dirty="0"/>
              <a:t>96%</a:t>
            </a:r>
          </a:p>
        </p:txBody>
      </p:sp>
      <p:sp>
        <p:nvSpPr>
          <p:cNvPr id="14" name="TextBox 13">
            <a:extLst>
              <a:ext uri="{FF2B5EF4-FFF2-40B4-BE49-F238E27FC236}">
                <a16:creationId xmlns:a16="http://schemas.microsoft.com/office/drawing/2014/main" id="{3D12082D-AA5D-AC32-2A72-A059C536F1D0}"/>
              </a:ext>
            </a:extLst>
          </p:cNvPr>
          <p:cNvSpPr txBox="1"/>
          <p:nvPr/>
        </p:nvSpPr>
        <p:spPr>
          <a:xfrm>
            <a:off x="3400208" y="1261107"/>
            <a:ext cx="660085" cy="415498"/>
          </a:xfrm>
          <a:prstGeom prst="rect">
            <a:avLst/>
          </a:prstGeom>
          <a:noFill/>
        </p:spPr>
        <p:txBody>
          <a:bodyPr wrap="square" rtlCol="0">
            <a:spAutoFit/>
          </a:bodyPr>
          <a:lstStyle/>
          <a:p>
            <a:pPr algn="r"/>
            <a:r>
              <a:rPr lang="en-AU" sz="1050" i="1" dirty="0">
                <a:solidFill>
                  <a:srgbClr val="C00000"/>
                </a:solidFill>
              </a:rPr>
              <a:t>Target </a:t>
            </a:r>
          </a:p>
          <a:p>
            <a:pPr algn="r"/>
            <a:r>
              <a:rPr lang="en-AU" sz="1050" i="1" dirty="0">
                <a:solidFill>
                  <a:srgbClr val="C00000"/>
                </a:solidFill>
              </a:rPr>
              <a:t>≥ 90% </a:t>
            </a:r>
          </a:p>
        </p:txBody>
      </p:sp>
      <p:cxnSp>
        <p:nvCxnSpPr>
          <p:cNvPr id="15" name="Straight Connector 14">
            <a:extLst>
              <a:ext uri="{FF2B5EF4-FFF2-40B4-BE49-F238E27FC236}">
                <a16:creationId xmlns:a16="http://schemas.microsoft.com/office/drawing/2014/main" id="{4A19A3D6-CC53-5FCC-2D7B-4B109CB64011}"/>
              </a:ext>
            </a:extLst>
          </p:cNvPr>
          <p:cNvCxnSpPr/>
          <p:nvPr/>
        </p:nvCxnSpPr>
        <p:spPr>
          <a:xfrm>
            <a:off x="4127626" y="1390126"/>
            <a:ext cx="44712" cy="4764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1E968AE-AF35-F4F1-66E7-29C84F7B0569}"/>
              </a:ext>
            </a:extLst>
          </p:cNvPr>
          <p:cNvCxnSpPr/>
          <p:nvPr/>
        </p:nvCxnSpPr>
        <p:spPr>
          <a:xfrm flipH="1">
            <a:off x="4024083" y="1389936"/>
            <a:ext cx="118952"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96754EC-43E6-BAC0-874B-C83C35E43ED6}"/>
              </a:ext>
            </a:extLst>
          </p:cNvPr>
          <p:cNvSpPr txBox="1"/>
          <p:nvPr/>
        </p:nvSpPr>
        <p:spPr>
          <a:xfrm>
            <a:off x="3622232" y="2172297"/>
            <a:ext cx="2800479" cy="553998"/>
          </a:xfrm>
          <a:prstGeom prst="rect">
            <a:avLst/>
          </a:prstGeom>
          <a:noFill/>
        </p:spPr>
        <p:txBody>
          <a:bodyPr wrap="square" rtlCol="0">
            <a:spAutoFit/>
          </a:bodyPr>
          <a:lstStyle/>
          <a:p>
            <a:r>
              <a:rPr lang="en-US" sz="1000" dirty="0"/>
              <a:t>​​Capital program delivery exceed the target at EOFY for civil infrastructure projects, due to the large volume of projects completed in Q4.</a:t>
            </a:r>
            <a:endParaRPr lang="en-US" sz="1000" dirty="0">
              <a:effectLst/>
            </a:endParaRPr>
          </a:p>
        </p:txBody>
      </p:sp>
      <p:sp>
        <p:nvSpPr>
          <p:cNvPr id="18" name="Rectangle 17">
            <a:extLst>
              <a:ext uri="{FF2B5EF4-FFF2-40B4-BE49-F238E27FC236}">
                <a16:creationId xmlns:a16="http://schemas.microsoft.com/office/drawing/2014/main" id="{B1BB216D-CF5B-E229-88A6-C5B17ECEEEE5}"/>
              </a:ext>
            </a:extLst>
          </p:cNvPr>
          <p:cNvSpPr/>
          <p:nvPr/>
        </p:nvSpPr>
        <p:spPr>
          <a:xfrm>
            <a:off x="257341" y="927692"/>
            <a:ext cx="3074868" cy="2283352"/>
          </a:xfrm>
          <a:prstGeom prst="rect">
            <a:avLst/>
          </a:prstGeom>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AU" dirty="0"/>
          </a:p>
        </p:txBody>
      </p:sp>
      <p:sp>
        <p:nvSpPr>
          <p:cNvPr id="19" name="Rectangle 18">
            <a:extLst>
              <a:ext uri="{FF2B5EF4-FFF2-40B4-BE49-F238E27FC236}">
                <a16:creationId xmlns:a16="http://schemas.microsoft.com/office/drawing/2014/main" id="{F5BF0819-C162-C9AB-630E-14CBB5E0E12B}"/>
              </a:ext>
            </a:extLst>
          </p:cNvPr>
          <p:cNvSpPr/>
          <p:nvPr/>
        </p:nvSpPr>
        <p:spPr>
          <a:xfrm>
            <a:off x="275663" y="938590"/>
            <a:ext cx="2736446" cy="430887"/>
          </a:xfrm>
          <a:prstGeom prst="rect">
            <a:avLst/>
          </a:prstGeom>
        </p:spPr>
        <p:txBody>
          <a:bodyPr wrap="square">
            <a:spAutoFit/>
          </a:bodyPr>
          <a:lstStyle/>
          <a:p>
            <a:pPr algn="ctr">
              <a:spcAft>
                <a:spcPts val="0"/>
              </a:spcAft>
            </a:pPr>
            <a:r>
              <a:rPr lang="en-AU" sz="1100" b="1" dirty="0">
                <a:solidFill>
                  <a:schemeClr val="accent1"/>
                </a:solidFill>
                <a:ea typeface="Times New Roman"/>
                <a:cs typeface="Times New Roman"/>
              </a:rPr>
              <a:t>Operational tasks completed within the Civil Zone Maintenance Program</a:t>
            </a:r>
            <a:endParaRPr lang="en-AU" sz="1100" b="1" dirty="0">
              <a:solidFill>
                <a:schemeClr val="accent1"/>
              </a:solidFill>
              <a:effectLst/>
              <a:latin typeface="Garamond"/>
              <a:ea typeface="Times New Roman"/>
              <a:cs typeface="Times New Roman"/>
            </a:endParaRPr>
          </a:p>
        </p:txBody>
      </p:sp>
      <p:graphicFrame>
        <p:nvGraphicFramePr>
          <p:cNvPr id="20" name="Chart 19">
            <a:extLst>
              <a:ext uri="{FF2B5EF4-FFF2-40B4-BE49-F238E27FC236}">
                <a16:creationId xmlns:a16="http://schemas.microsoft.com/office/drawing/2014/main" id="{A4BE51E0-4DA1-0F9B-D1C6-26995D2E0A39}"/>
              </a:ext>
            </a:extLst>
          </p:cNvPr>
          <p:cNvGraphicFramePr>
            <a:graphicFrameLocks noChangeAspect="1"/>
          </p:cNvGraphicFramePr>
          <p:nvPr>
            <p:extLst>
              <p:ext uri="{D42A27DB-BD31-4B8C-83A1-F6EECF244321}">
                <p14:modId xmlns:p14="http://schemas.microsoft.com/office/powerpoint/2010/main" val="2293282695"/>
              </p:ext>
            </p:extLst>
          </p:nvPr>
        </p:nvGraphicFramePr>
        <p:xfrm>
          <a:off x="626522" y="1346917"/>
          <a:ext cx="780328" cy="780526"/>
        </p:xfrm>
        <a:graphic>
          <a:graphicData uri="http://schemas.openxmlformats.org/drawingml/2006/chart">
            <c:chart xmlns:c="http://schemas.openxmlformats.org/drawingml/2006/chart" xmlns:r="http://schemas.openxmlformats.org/officeDocument/2006/relationships" r:id="rId10"/>
          </a:graphicData>
        </a:graphic>
      </p:graphicFrame>
      <p:sp>
        <p:nvSpPr>
          <p:cNvPr id="21" name="TextBox 20">
            <a:extLst>
              <a:ext uri="{FF2B5EF4-FFF2-40B4-BE49-F238E27FC236}">
                <a16:creationId xmlns:a16="http://schemas.microsoft.com/office/drawing/2014/main" id="{D2D13074-1B32-7052-B197-51204ABEDB59}"/>
              </a:ext>
            </a:extLst>
          </p:cNvPr>
          <p:cNvSpPr txBox="1"/>
          <p:nvPr/>
        </p:nvSpPr>
        <p:spPr>
          <a:xfrm>
            <a:off x="798053" y="1608279"/>
            <a:ext cx="552039" cy="261610"/>
          </a:xfrm>
          <a:prstGeom prst="rect">
            <a:avLst/>
          </a:prstGeom>
          <a:noFill/>
        </p:spPr>
        <p:txBody>
          <a:bodyPr wrap="square" rtlCol="0">
            <a:spAutoFit/>
          </a:bodyPr>
          <a:lstStyle/>
          <a:p>
            <a:r>
              <a:rPr lang="en-AU" sz="1050" b="1" dirty="0"/>
              <a:t>50%</a:t>
            </a:r>
          </a:p>
        </p:txBody>
      </p:sp>
      <p:sp>
        <p:nvSpPr>
          <p:cNvPr id="22" name="TextBox 21">
            <a:extLst>
              <a:ext uri="{FF2B5EF4-FFF2-40B4-BE49-F238E27FC236}">
                <a16:creationId xmlns:a16="http://schemas.microsoft.com/office/drawing/2014/main" id="{81F4C25E-B133-82AA-E6DA-15DF41A5E48A}"/>
              </a:ext>
            </a:extLst>
          </p:cNvPr>
          <p:cNvSpPr txBox="1"/>
          <p:nvPr/>
        </p:nvSpPr>
        <p:spPr>
          <a:xfrm>
            <a:off x="137968" y="1410517"/>
            <a:ext cx="660085" cy="415498"/>
          </a:xfrm>
          <a:prstGeom prst="rect">
            <a:avLst/>
          </a:prstGeom>
          <a:noFill/>
        </p:spPr>
        <p:txBody>
          <a:bodyPr wrap="square" rtlCol="0">
            <a:spAutoFit/>
          </a:bodyPr>
          <a:lstStyle/>
          <a:p>
            <a:pPr algn="r"/>
            <a:r>
              <a:rPr lang="en-AU" sz="1050" i="1" dirty="0">
                <a:solidFill>
                  <a:srgbClr val="C00000"/>
                </a:solidFill>
              </a:rPr>
              <a:t>Target </a:t>
            </a:r>
          </a:p>
          <a:p>
            <a:pPr algn="r"/>
            <a:r>
              <a:rPr lang="en-AU" sz="1050" i="1" dirty="0">
                <a:solidFill>
                  <a:srgbClr val="C00000"/>
                </a:solidFill>
              </a:rPr>
              <a:t>≥ 80% </a:t>
            </a:r>
          </a:p>
        </p:txBody>
      </p:sp>
      <p:cxnSp>
        <p:nvCxnSpPr>
          <p:cNvPr id="25" name="Straight Connector 24">
            <a:extLst>
              <a:ext uri="{FF2B5EF4-FFF2-40B4-BE49-F238E27FC236}">
                <a16:creationId xmlns:a16="http://schemas.microsoft.com/office/drawing/2014/main" id="{D8D4C761-DC5F-5FC6-CCD7-66FA07797F99}"/>
              </a:ext>
            </a:extLst>
          </p:cNvPr>
          <p:cNvCxnSpPr/>
          <p:nvPr/>
        </p:nvCxnSpPr>
        <p:spPr>
          <a:xfrm flipH="1" flipV="1">
            <a:off x="777257" y="1638216"/>
            <a:ext cx="85888" cy="438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6E25FC8E-14E3-E021-52B9-D41E2F049835}"/>
              </a:ext>
            </a:extLst>
          </p:cNvPr>
          <p:cNvSpPr txBox="1"/>
          <p:nvPr/>
        </p:nvSpPr>
        <p:spPr>
          <a:xfrm>
            <a:off x="302155" y="2195381"/>
            <a:ext cx="2934418" cy="1015663"/>
          </a:xfrm>
          <a:prstGeom prst="rect">
            <a:avLst/>
          </a:prstGeom>
          <a:noFill/>
        </p:spPr>
        <p:txBody>
          <a:bodyPr wrap="square" rtlCol="0">
            <a:spAutoFit/>
          </a:bodyPr>
          <a:lstStyle/>
          <a:p>
            <a:r>
              <a:rPr lang="en-US" sz="1000" dirty="0">
                <a:effectLst/>
              </a:rPr>
              <a:t>Resourcing shortfalls were overcome in Q4 as active recruitments were concluded successfully, and </a:t>
            </a:r>
            <a:r>
              <a:rPr lang="en-US" sz="1000" dirty="0" err="1">
                <a:effectLst/>
              </a:rPr>
              <a:t>labour</a:t>
            </a:r>
            <a:r>
              <a:rPr lang="en-US" sz="1000" dirty="0">
                <a:effectLst/>
              </a:rPr>
              <a:t> hire appointments filled any remaining gaps. Further deployment of field devices and the development of a stormwater maintenance program also contributed to this result.</a:t>
            </a:r>
          </a:p>
        </p:txBody>
      </p:sp>
      <p:graphicFrame>
        <p:nvGraphicFramePr>
          <p:cNvPr id="31" name="Chart 30">
            <a:extLst>
              <a:ext uri="{FF2B5EF4-FFF2-40B4-BE49-F238E27FC236}">
                <a16:creationId xmlns:a16="http://schemas.microsoft.com/office/drawing/2014/main" id="{6B5BC664-3F4F-1A1E-E434-881FF2516E11}"/>
              </a:ext>
            </a:extLst>
          </p:cNvPr>
          <p:cNvGraphicFramePr/>
          <p:nvPr>
            <p:extLst>
              <p:ext uri="{D42A27DB-BD31-4B8C-83A1-F6EECF244321}">
                <p14:modId xmlns:p14="http://schemas.microsoft.com/office/powerpoint/2010/main" val="2315443582"/>
              </p:ext>
            </p:extLst>
          </p:nvPr>
        </p:nvGraphicFramePr>
        <p:xfrm>
          <a:off x="4827565" y="1252642"/>
          <a:ext cx="1459847" cy="930488"/>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32" name="Chart 31">
            <a:extLst>
              <a:ext uri="{FF2B5EF4-FFF2-40B4-BE49-F238E27FC236}">
                <a16:creationId xmlns:a16="http://schemas.microsoft.com/office/drawing/2014/main" id="{6AD80E04-3E81-204B-43E3-D7F06381582F}"/>
              </a:ext>
            </a:extLst>
          </p:cNvPr>
          <p:cNvGraphicFramePr/>
          <p:nvPr>
            <p:extLst>
              <p:ext uri="{D42A27DB-BD31-4B8C-83A1-F6EECF244321}">
                <p14:modId xmlns:p14="http://schemas.microsoft.com/office/powerpoint/2010/main" val="3433246165"/>
              </p:ext>
            </p:extLst>
          </p:nvPr>
        </p:nvGraphicFramePr>
        <p:xfrm>
          <a:off x="1509709" y="1363443"/>
          <a:ext cx="1459847" cy="930488"/>
        </p:xfrm>
        <a:graphic>
          <a:graphicData uri="http://schemas.openxmlformats.org/drawingml/2006/chart">
            <c:chart xmlns:c="http://schemas.openxmlformats.org/drawingml/2006/chart" xmlns:r="http://schemas.openxmlformats.org/officeDocument/2006/relationships" r:id="rId12"/>
          </a:graphicData>
        </a:graphic>
      </p:graphicFrame>
      <p:sp>
        <p:nvSpPr>
          <p:cNvPr id="33" name="Rectangle 32">
            <a:extLst>
              <a:ext uri="{FF2B5EF4-FFF2-40B4-BE49-F238E27FC236}">
                <a16:creationId xmlns:a16="http://schemas.microsoft.com/office/drawing/2014/main" id="{1D096A80-5BEF-8438-CEBA-34372B2E9AF1}"/>
              </a:ext>
            </a:extLst>
          </p:cNvPr>
          <p:cNvSpPr/>
          <p:nvPr/>
        </p:nvSpPr>
        <p:spPr>
          <a:xfrm>
            <a:off x="3547431" y="3006438"/>
            <a:ext cx="2999010" cy="2441091"/>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34" name="Chart 33">
            <a:extLst>
              <a:ext uri="{FF2B5EF4-FFF2-40B4-BE49-F238E27FC236}">
                <a16:creationId xmlns:a16="http://schemas.microsoft.com/office/drawing/2014/main" id="{CFAFDCF5-2C46-60A8-44AE-E171A7ECA547}"/>
              </a:ext>
            </a:extLst>
          </p:cNvPr>
          <p:cNvGraphicFramePr>
            <a:graphicFrameLocks noChangeAspect="1"/>
          </p:cNvGraphicFramePr>
          <p:nvPr>
            <p:extLst>
              <p:ext uri="{D42A27DB-BD31-4B8C-83A1-F6EECF244321}">
                <p14:modId xmlns:p14="http://schemas.microsoft.com/office/powerpoint/2010/main" val="1069961832"/>
              </p:ext>
            </p:extLst>
          </p:nvPr>
        </p:nvGraphicFramePr>
        <p:xfrm>
          <a:off x="3932221" y="3573622"/>
          <a:ext cx="796320" cy="796521"/>
        </p:xfrm>
        <a:graphic>
          <a:graphicData uri="http://schemas.openxmlformats.org/drawingml/2006/chart">
            <c:chart xmlns:c="http://schemas.openxmlformats.org/drawingml/2006/chart" xmlns:r="http://schemas.openxmlformats.org/officeDocument/2006/relationships" r:id="rId13"/>
          </a:graphicData>
        </a:graphic>
      </p:graphicFrame>
      <p:cxnSp>
        <p:nvCxnSpPr>
          <p:cNvPr id="35" name="Straight Connector 34">
            <a:extLst>
              <a:ext uri="{FF2B5EF4-FFF2-40B4-BE49-F238E27FC236}">
                <a16:creationId xmlns:a16="http://schemas.microsoft.com/office/drawing/2014/main" id="{AC7673CA-D182-D7DE-7306-851A1DF7C13C}"/>
              </a:ext>
            </a:extLst>
          </p:cNvPr>
          <p:cNvCxnSpPr/>
          <p:nvPr/>
        </p:nvCxnSpPr>
        <p:spPr>
          <a:xfrm>
            <a:off x="4324809" y="3717284"/>
            <a:ext cx="0" cy="6581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16B8528-4B49-91F2-2D67-43828EB95FA6}"/>
              </a:ext>
            </a:extLst>
          </p:cNvPr>
          <p:cNvSpPr txBox="1"/>
          <p:nvPr/>
        </p:nvSpPr>
        <p:spPr>
          <a:xfrm>
            <a:off x="3617659" y="3521275"/>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100%</a:t>
            </a:r>
          </a:p>
        </p:txBody>
      </p:sp>
      <p:sp>
        <p:nvSpPr>
          <p:cNvPr id="37" name="Rectangle 36">
            <a:extLst>
              <a:ext uri="{FF2B5EF4-FFF2-40B4-BE49-F238E27FC236}">
                <a16:creationId xmlns:a16="http://schemas.microsoft.com/office/drawing/2014/main" id="{C851E451-0BE7-B4A0-1C43-1D1CD6C4758E}"/>
              </a:ext>
            </a:extLst>
          </p:cNvPr>
          <p:cNvSpPr/>
          <p:nvPr/>
        </p:nvSpPr>
        <p:spPr>
          <a:xfrm>
            <a:off x="3479924" y="3024867"/>
            <a:ext cx="3122344" cy="600164"/>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Compliance inspections completed within 10 business days of development completion notification</a:t>
            </a:r>
            <a:endParaRPr lang="en-AU" sz="1100" b="1" dirty="0">
              <a:solidFill>
                <a:schemeClr val="accent1"/>
              </a:solidFill>
              <a:effectLst/>
              <a:latin typeface="Garamond"/>
              <a:ea typeface="Times New Roman"/>
              <a:cs typeface="Times New Roman"/>
            </a:endParaRPr>
          </a:p>
        </p:txBody>
      </p:sp>
      <p:sp>
        <p:nvSpPr>
          <p:cNvPr id="38" name="TextBox 37">
            <a:extLst>
              <a:ext uri="{FF2B5EF4-FFF2-40B4-BE49-F238E27FC236}">
                <a16:creationId xmlns:a16="http://schemas.microsoft.com/office/drawing/2014/main" id="{34E27145-6AB9-FF27-277F-367C8D600D84}"/>
              </a:ext>
            </a:extLst>
          </p:cNvPr>
          <p:cNvSpPr txBox="1"/>
          <p:nvPr/>
        </p:nvSpPr>
        <p:spPr>
          <a:xfrm>
            <a:off x="3993949" y="3834824"/>
            <a:ext cx="696159" cy="276999"/>
          </a:xfrm>
          <a:prstGeom prst="rect">
            <a:avLst/>
          </a:prstGeom>
          <a:noFill/>
        </p:spPr>
        <p:txBody>
          <a:bodyPr wrap="square" rtlCol="0">
            <a:spAutoFit/>
          </a:bodyPr>
          <a:lstStyle/>
          <a:p>
            <a:pPr algn="ctr"/>
            <a:r>
              <a:rPr lang="en-US" sz="1200" b="1" dirty="0">
                <a:solidFill>
                  <a:schemeClr val="tx2"/>
                </a:solidFill>
              </a:rPr>
              <a:t>84%</a:t>
            </a:r>
            <a:endParaRPr lang="en-AU" sz="1200" b="1" dirty="0">
              <a:solidFill>
                <a:schemeClr val="tx2"/>
              </a:solidFill>
            </a:endParaRPr>
          </a:p>
        </p:txBody>
      </p:sp>
      <p:graphicFrame>
        <p:nvGraphicFramePr>
          <p:cNvPr id="39" name="Chart 38">
            <a:extLst>
              <a:ext uri="{FF2B5EF4-FFF2-40B4-BE49-F238E27FC236}">
                <a16:creationId xmlns:a16="http://schemas.microsoft.com/office/drawing/2014/main" id="{B3166707-5100-3230-24F4-A29DC19548CF}"/>
              </a:ext>
            </a:extLst>
          </p:cNvPr>
          <p:cNvGraphicFramePr/>
          <p:nvPr>
            <p:extLst>
              <p:ext uri="{D42A27DB-BD31-4B8C-83A1-F6EECF244321}">
                <p14:modId xmlns:p14="http://schemas.microsoft.com/office/powerpoint/2010/main" val="2835373891"/>
              </p:ext>
            </p:extLst>
          </p:nvPr>
        </p:nvGraphicFramePr>
        <p:xfrm>
          <a:off x="4770764" y="3606547"/>
          <a:ext cx="1459847" cy="930488"/>
        </p:xfrm>
        <a:graphic>
          <a:graphicData uri="http://schemas.openxmlformats.org/drawingml/2006/chart">
            <c:chart xmlns:c="http://schemas.openxmlformats.org/drawingml/2006/chart" xmlns:r="http://schemas.openxmlformats.org/officeDocument/2006/relationships" r:id="rId14"/>
          </a:graphicData>
        </a:graphic>
      </p:graphicFrame>
      <p:grpSp>
        <p:nvGrpSpPr>
          <p:cNvPr id="40" name="Group 39">
            <a:extLst>
              <a:ext uri="{FF2B5EF4-FFF2-40B4-BE49-F238E27FC236}">
                <a16:creationId xmlns:a16="http://schemas.microsoft.com/office/drawing/2014/main" id="{DA277483-6426-B348-8CDB-0527A3824F62}"/>
              </a:ext>
            </a:extLst>
          </p:cNvPr>
          <p:cNvGrpSpPr/>
          <p:nvPr/>
        </p:nvGrpSpPr>
        <p:grpSpPr>
          <a:xfrm>
            <a:off x="119827" y="850226"/>
            <a:ext cx="284400" cy="284400"/>
            <a:chOff x="3410859" y="819782"/>
            <a:chExt cx="284400" cy="284400"/>
          </a:xfrm>
        </p:grpSpPr>
        <p:sp>
          <p:nvSpPr>
            <p:cNvPr id="41" name="Oval 306">
              <a:extLst>
                <a:ext uri="{FF2B5EF4-FFF2-40B4-BE49-F238E27FC236}">
                  <a16:creationId xmlns:a16="http://schemas.microsoft.com/office/drawing/2014/main" id="{F691F383-62E8-8365-8FC3-9B148AA4084A}"/>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2" name="Straight Connector 41">
              <a:extLst>
                <a:ext uri="{FF2B5EF4-FFF2-40B4-BE49-F238E27FC236}">
                  <a16:creationId xmlns:a16="http://schemas.microsoft.com/office/drawing/2014/main" id="{558DDCE7-D7D9-3ACF-100E-A8E21CB17BFA}"/>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3" name="TextBox 42">
            <a:extLst>
              <a:ext uri="{FF2B5EF4-FFF2-40B4-BE49-F238E27FC236}">
                <a16:creationId xmlns:a16="http://schemas.microsoft.com/office/drawing/2014/main" id="{95D31E82-3398-A416-4931-9494B9886476}"/>
              </a:ext>
            </a:extLst>
          </p:cNvPr>
          <p:cNvSpPr txBox="1"/>
          <p:nvPr/>
        </p:nvSpPr>
        <p:spPr>
          <a:xfrm>
            <a:off x="3626816" y="4371137"/>
            <a:ext cx="2818200" cy="1015663"/>
          </a:xfrm>
          <a:prstGeom prst="rect">
            <a:avLst/>
          </a:prstGeom>
          <a:noFill/>
        </p:spPr>
        <p:txBody>
          <a:bodyPr wrap="square" rtlCol="0">
            <a:spAutoFit/>
          </a:bodyPr>
          <a:lstStyle/>
          <a:p>
            <a:r>
              <a:rPr lang="en-US" sz="1000" dirty="0"/>
              <a:t>25 Development Completion notifications were received in Quarter 4 with 84% of inspections undertaken within 10 business days of receipt of notification.  While 3 cases did not meet the 10 business days, the timing for the inspections were at the request of the client.</a:t>
            </a:r>
            <a:endParaRPr lang="en-US" sz="1000" dirty="0">
              <a:effectLst/>
            </a:endParaRPr>
          </a:p>
        </p:txBody>
      </p:sp>
      <p:grpSp>
        <p:nvGrpSpPr>
          <p:cNvPr id="47" name="Group 46">
            <a:extLst>
              <a:ext uri="{FF2B5EF4-FFF2-40B4-BE49-F238E27FC236}">
                <a16:creationId xmlns:a16="http://schemas.microsoft.com/office/drawing/2014/main" id="{9BF60B0A-0706-1A2C-2AD4-3C71465D9CEE}"/>
              </a:ext>
            </a:extLst>
          </p:cNvPr>
          <p:cNvGrpSpPr/>
          <p:nvPr/>
        </p:nvGrpSpPr>
        <p:grpSpPr>
          <a:xfrm>
            <a:off x="3405231" y="2959588"/>
            <a:ext cx="284400" cy="284400"/>
            <a:chOff x="3410859" y="819782"/>
            <a:chExt cx="284400" cy="284400"/>
          </a:xfrm>
        </p:grpSpPr>
        <p:sp>
          <p:nvSpPr>
            <p:cNvPr id="48" name="Oval 306">
              <a:extLst>
                <a:ext uri="{FF2B5EF4-FFF2-40B4-BE49-F238E27FC236}">
                  <a16:creationId xmlns:a16="http://schemas.microsoft.com/office/drawing/2014/main" id="{4AF2BD7B-837F-7D8A-3E47-E1019687D338}"/>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49" name="Straight Connector 48">
              <a:extLst>
                <a:ext uri="{FF2B5EF4-FFF2-40B4-BE49-F238E27FC236}">
                  <a16:creationId xmlns:a16="http://schemas.microsoft.com/office/drawing/2014/main" id="{EB77B45C-E533-680B-5950-86D43C248F9E}"/>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50" name="Rectangle 49">
            <a:extLst>
              <a:ext uri="{FF2B5EF4-FFF2-40B4-BE49-F238E27FC236}">
                <a16:creationId xmlns:a16="http://schemas.microsoft.com/office/drawing/2014/main" id="{B1F9E5E2-7D05-597A-CCDA-83C2639DF1F7}"/>
              </a:ext>
            </a:extLst>
          </p:cNvPr>
          <p:cNvSpPr/>
          <p:nvPr/>
        </p:nvSpPr>
        <p:spPr>
          <a:xfrm>
            <a:off x="257340" y="3292836"/>
            <a:ext cx="3099539" cy="2540233"/>
          </a:xfrm>
          <a:prstGeom prst="rect">
            <a:avLst/>
          </a:prstGeom>
          <a:solidFill>
            <a:schemeClr val="bg1"/>
          </a:solid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51" name="Chart 50">
            <a:extLst>
              <a:ext uri="{FF2B5EF4-FFF2-40B4-BE49-F238E27FC236}">
                <a16:creationId xmlns:a16="http://schemas.microsoft.com/office/drawing/2014/main" id="{17A13038-4FE4-CF00-BBF1-EC2A9B9F5BA6}"/>
              </a:ext>
            </a:extLst>
          </p:cNvPr>
          <p:cNvGraphicFramePr>
            <a:graphicFrameLocks noChangeAspect="1"/>
          </p:cNvGraphicFramePr>
          <p:nvPr>
            <p:extLst>
              <p:ext uri="{D42A27DB-BD31-4B8C-83A1-F6EECF244321}">
                <p14:modId xmlns:p14="http://schemas.microsoft.com/office/powerpoint/2010/main" val="3397151533"/>
              </p:ext>
            </p:extLst>
          </p:nvPr>
        </p:nvGraphicFramePr>
        <p:xfrm>
          <a:off x="681512" y="3860022"/>
          <a:ext cx="796320" cy="796521"/>
        </p:xfrm>
        <a:graphic>
          <a:graphicData uri="http://schemas.openxmlformats.org/drawingml/2006/chart">
            <c:chart xmlns:c="http://schemas.openxmlformats.org/drawingml/2006/chart" xmlns:r="http://schemas.openxmlformats.org/officeDocument/2006/relationships" r:id="rId15"/>
          </a:graphicData>
        </a:graphic>
      </p:graphicFrame>
      <p:cxnSp>
        <p:nvCxnSpPr>
          <p:cNvPr id="52" name="Straight Connector 51">
            <a:extLst>
              <a:ext uri="{FF2B5EF4-FFF2-40B4-BE49-F238E27FC236}">
                <a16:creationId xmlns:a16="http://schemas.microsoft.com/office/drawing/2014/main" id="{8C160187-DFAA-EFE9-6C11-9706E6A1CF32}"/>
              </a:ext>
            </a:extLst>
          </p:cNvPr>
          <p:cNvCxnSpPr/>
          <p:nvPr/>
        </p:nvCxnSpPr>
        <p:spPr>
          <a:xfrm>
            <a:off x="829512" y="4164961"/>
            <a:ext cx="69758" cy="3600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1ED2AD8-244E-4443-1450-DF3147D5486D}"/>
              </a:ext>
            </a:extLst>
          </p:cNvPr>
          <p:cNvSpPr txBox="1"/>
          <p:nvPr/>
        </p:nvSpPr>
        <p:spPr>
          <a:xfrm>
            <a:off x="326574" y="3846917"/>
            <a:ext cx="543739" cy="415498"/>
          </a:xfrm>
          <a:prstGeom prst="rect">
            <a:avLst/>
          </a:prstGeom>
          <a:noFill/>
        </p:spPr>
        <p:txBody>
          <a:bodyPr wrap="none" rtlCol="0">
            <a:spAutoFit/>
          </a:bodyPr>
          <a:lstStyle/>
          <a:p>
            <a:pPr algn="ctr"/>
            <a:r>
              <a:rPr lang="en-AU" sz="1050" i="1" dirty="0">
                <a:solidFill>
                  <a:srgbClr val="C00000"/>
                </a:solidFill>
              </a:rPr>
              <a:t>Target</a:t>
            </a:r>
          </a:p>
          <a:p>
            <a:pPr algn="ctr"/>
            <a:r>
              <a:rPr lang="en-AU" sz="1050" i="1" dirty="0">
                <a:solidFill>
                  <a:srgbClr val="C00000"/>
                </a:solidFill>
              </a:rPr>
              <a:t>≥ 80%</a:t>
            </a:r>
          </a:p>
        </p:txBody>
      </p:sp>
      <p:sp>
        <p:nvSpPr>
          <p:cNvPr id="54" name="Rectangle 53">
            <a:extLst>
              <a:ext uri="{FF2B5EF4-FFF2-40B4-BE49-F238E27FC236}">
                <a16:creationId xmlns:a16="http://schemas.microsoft.com/office/drawing/2014/main" id="{97B49FF9-05DC-16CF-F843-3BA35775C910}"/>
              </a:ext>
            </a:extLst>
          </p:cNvPr>
          <p:cNvSpPr/>
          <p:nvPr/>
        </p:nvSpPr>
        <p:spPr>
          <a:xfrm>
            <a:off x="444454" y="3290057"/>
            <a:ext cx="2812991" cy="600164"/>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Compliance inspections completed within 5 business days of notification of alleged unlawful development</a:t>
            </a:r>
            <a:endParaRPr lang="en-AU" sz="1100" b="1" dirty="0">
              <a:solidFill>
                <a:schemeClr val="accent1"/>
              </a:solidFill>
              <a:effectLst/>
              <a:latin typeface="Garamond"/>
              <a:ea typeface="Times New Roman"/>
              <a:cs typeface="Times New Roman"/>
            </a:endParaRPr>
          </a:p>
        </p:txBody>
      </p:sp>
      <p:sp>
        <p:nvSpPr>
          <p:cNvPr id="55" name="TextBox 54">
            <a:extLst>
              <a:ext uri="{FF2B5EF4-FFF2-40B4-BE49-F238E27FC236}">
                <a16:creationId xmlns:a16="http://schemas.microsoft.com/office/drawing/2014/main" id="{B552A39B-204A-C19B-AA35-B57B8F34F8F8}"/>
              </a:ext>
            </a:extLst>
          </p:cNvPr>
          <p:cNvSpPr txBox="1"/>
          <p:nvPr/>
        </p:nvSpPr>
        <p:spPr>
          <a:xfrm>
            <a:off x="729350" y="4121053"/>
            <a:ext cx="696159" cy="276999"/>
          </a:xfrm>
          <a:prstGeom prst="rect">
            <a:avLst/>
          </a:prstGeom>
          <a:noFill/>
        </p:spPr>
        <p:txBody>
          <a:bodyPr wrap="square" rtlCol="0">
            <a:spAutoFit/>
          </a:bodyPr>
          <a:lstStyle/>
          <a:p>
            <a:pPr algn="ctr"/>
            <a:r>
              <a:rPr lang="en-US" sz="1200" b="1" dirty="0">
                <a:solidFill>
                  <a:schemeClr val="tx2"/>
                </a:solidFill>
              </a:rPr>
              <a:t>76%</a:t>
            </a:r>
            <a:endParaRPr lang="en-AU" sz="1200" b="1" dirty="0">
              <a:solidFill>
                <a:schemeClr val="tx2"/>
              </a:solidFill>
            </a:endParaRPr>
          </a:p>
        </p:txBody>
      </p:sp>
      <p:sp>
        <p:nvSpPr>
          <p:cNvPr id="56" name="TextBox 55">
            <a:extLst>
              <a:ext uri="{FF2B5EF4-FFF2-40B4-BE49-F238E27FC236}">
                <a16:creationId xmlns:a16="http://schemas.microsoft.com/office/drawing/2014/main" id="{811DB7BC-1815-E811-0238-97D1304FDA07}"/>
              </a:ext>
            </a:extLst>
          </p:cNvPr>
          <p:cNvSpPr txBox="1"/>
          <p:nvPr/>
        </p:nvSpPr>
        <p:spPr>
          <a:xfrm>
            <a:off x="309689" y="4993517"/>
            <a:ext cx="2999101" cy="861774"/>
          </a:xfrm>
          <a:prstGeom prst="rect">
            <a:avLst/>
          </a:prstGeom>
          <a:noFill/>
        </p:spPr>
        <p:txBody>
          <a:bodyPr wrap="square" rtlCol="0">
            <a:spAutoFit/>
          </a:bodyPr>
          <a:lstStyle/>
          <a:p>
            <a:r>
              <a:rPr lang="en-US" sz="1000" dirty="0"/>
              <a:t>There were 25 cases of unlawful development reported in the 6 month period from January to June 2024. 19 out of 25 inspections were completed within 5 business days of notification providing a performance result that nearly made target.</a:t>
            </a:r>
            <a:endParaRPr lang="en-US" sz="1000" dirty="0">
              <a:effectLst/>
            </a:endParaRPr>
          </a:p>
        </p:txBody>
      </p:sp>
      <p:graphicFrame>
        <p:nvGraphicFramePr>
          <p:cNvPr id="57" name="Chart 56">
            <a:extLst>
              <a:ext uri="{FF2B5EF4-FFF2-40B4-BE49-F238E27FC236}">
                <a16:creationId xmlns:a16="http://schemas.microsoft.com/office/drawing/2014/main" id="{E817B3D0-5893-E431-17F7-3A688947CABB}"/>
              </a:ext>
            </a:extLst>
          </p:cNvPr>
          <p:cNvGraphicFramePr/>
          <p:nvPr>
            <p:extLst>
              <p:ext uri="{D42A27DB-BD31-4B8C-83A1-F6EECF244321}">
                <p14:modId xmlns:p14="http://schemas.microsoft.com/office/powerpoint/2010/main" val="491165253"/>
              </p:ext>
            </p:extLst>
          </p:nvPr>
        </p:nvGraphicFramePr>
        <p:xfrm>
          <a:off x="1516908" y="3967521"/>
          <a:ext cx="1492395" cy="981404"/>
        </p:xfrm>
        <a:graphic>
          <a:graphicData uri="http://schemas.openxmlformats.org/drawingml/2006/chart">
            <c:chart xmlns:c="http://schemas.openxmlformats.org/drawingml/2006/chart" xmlns:r="http://schemas.openxmlformats.org/officeDocument/2006/relationships" r:id="rId16"/>
          </a:graphicData>
        </a:graphic>
      </p:graphicFrame>
      <p:sp>
        <p:nvSpPr>
          <p:cNvPr id="58" name="TextBox 57">
            <a:extLst>
              <a:ext uri="{FF2B5EF4-FFF2-40B4-BE49-F238E27FC236}">
                <a16:creationId xmlns:a16="http://schemas.microsoft.com/office/drawing/2014/main" id="{AAD543E3-0EF7-F2F8-2D61-CF8B73CC8AD4}"/>
              </a:ext>
            </a:extLst>
          </p:cNvPr>
          <p:cNvSpPr txBox="1"/>
          <p:nvPr/>
        </p:nvSpPr>
        <p:spPr>
          <a:xfrm>
            <a:off x="1516908" y="4667017"/>
            <a:ext cx="1652416" cy="369332"/>
          </a:xfrm>
          <a:prstGeom prst="rect">
            <a:avLst/>
          </a:prstGeom>
          <a:noFill/>
        </p:spPr>
        <p:txBody>
          <a:bodyPr wrap="square" rtlCol="0">
            <a:spAutoFit/>
          </a:bodyPr>
          <a:lstStyle/>
          <a:p>
            <a:r>
              <a:rPr lang="en-US" sz="900" i="1" dirty="0">
                <a:solidFill>
                  <a:schemeClr val="bg1">
                    <a:lumMod val="50000"/>
                  </a:schemeClr>
                </a:solidFill>
              </a:rPr>
              <a:t>*Measure changed to Bi-annual in 2022-23 ABP.</a:t>
            </a:r>
            <a:endParaRPr lang="en-US" sz="900" i="1" dirty="0">
              <a:solidFill>
                <a:schemeClr val="bg1">
                  <a:lumMod val="50000"/>
                </a:schemeClr>
              </a:solidFill>
              <a:effectLst/>
            </a:endParaRPr>
          </a:p>
        </p:txBody>
      </p:sp>
      <p:grpSp>
        <p:nvGrpSpPr>
          <p:cNvPr id="62" name="Group 61">
            <a:extLst>
              <a:ext uri="{FF2B5EF4-FFF2-40B4-BE49-F238E27FC236}">
                <a16:creationId xmlns:a16="http://schemas.microsoft.com/office/drawing/2014/main" id="{35D5BBBA-D7F8-BE08-1A04-951D5EB3E082}"/>
              </a:ext>
            </a:extLst>
          </p:cNvPr>
          <p:cNvGrpSpPr/>
          <p:nvPr/>
        </p:nvGrpSpPr>
        <p:grpSpPr>
          <a:xfrm>
            <a:off x="166479" y="3244266"/>
            <a:ext cx="284400" cy="284400"/>
            <a:chOff x="3410859" y="819782"/>
            <a:chExt cx="284400" cy="284400"/>
          </a:xfrm>
        </p:grpSpPr>
        <p:sp>
          <p:nvSpPr>
            <p:cNvPr id="63" name="Oval 306">
              <a:extLst>
                <a:ext uri="{FF2B5EF4-FFF2-40B4-BE49-F238E27FC236}">
                  <a16:creationId xmlns:a16="http://schemas.microsoft.com/office/drawing/2014/main" id="{9DB3FF4E-9D59-0EFE-FBE6-A593E7AD786B}"/>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64" name="Straight Connector 63">
              <a:extLst>
                <a:ext uri="{FF2B5EF4-FFF2-40B4-BE49-F238E27FC236}">
                  <a16:creationId xmlns:a16="http://schemas.microsoft.com/office/drawing/2014/main" id="{E275A3BA-98F4-F43E-502C-382A6040C3DA}"/>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68" name="TextBox 67">
            <a:extLst>
              <a:ext uri="{FF2B5EF4-FFF2-40B4-BE49-F238E27FC236}">
                <a16:creationId xmlns:a16="http://schemas.microsoft.com/office/drawing/2014/main" id="{DE7FDF04-05AE-6E66-B056-3A0FA1F2643B}"/>
              </a:ext>
            </a:extLst>
          </p:cNvPr>
          <p:cNvSpPr txBox="1"/>
          <p:nvPr/>
        </p:nvSpPr>
        <p:spPr>
          <a:xfrm>
            <a:off x="351846" y="7113240"/>
            <a:ext cx="2892460" cy="553998"/>
          </a:xfrm>
          <a:prstGeom prst="rect">
            <a:avLst/>
          </a:prstGeom>
          <a:noFill/>
        </p:spPr>
        <p:txBody>
          <a:bodyPr wrap="square" rtlCol="0">
            <a:spAutoFit/>
          </a:bodyPr>
          <a:lstStyle/>
          <a:p>
            <a:r>
              <a:rPr lang="en-US" sz="1000" dirty="0"/>
              <a:t>Resource constraints has resulted in the next audit being scheduled to be undertaken in August 2024 and is therefore not available for this report.</a:t>
            </a:r>
            <a:endParaRPr lang="en-US" sz="1000" dirty="0">
              <a:effectLst/>
            </a:endParaRPr>
          </a:p>
        </p:txBody>
      </p:sp>
      <p:grpSp>
        <p:nvGrpSpPr>
          <p:cNvPr id="80" name="Group 79">
            <a:extLst>
              <a:ext uri="{FF2B5EF4-FFF2-40B4-BE49-F238E27FC236}">
                <a16:creationId xmlns:a16="http://schemas.microsoft.com/office/drawing/2014/main" id="{87BA405C-902A-E8E2-A6D1-8E461539EC3D}"/>
              </a:ext>
            </a:extLst>
          </p:cNvPr>
          <p:cNvGrpSpPr/>
          <p:nvPr/>
        </p:nvGrpSpPr>
        <p:grpSpPr>
          <a:xfrm>
            <a:off x="180584" y="5817096"/>
            <a:ext cx="284400" cy="284400"/>
            <a:chOff x="3410859" y="819782"/>
            <a:chExt cx="284400" cy="284400"/>
          </a:xfrm>
        </p:grpSpPr>
        <p:sp>
          <p:nvSpPr>
            <p:cNvPr id="85" name="Oval 306">
              <a:extLst>
                <a:ext uri="{FF2B5EF4-FFF2-40B4-BE49-F238E27FC236}">
                  <a16:creationId xmlns:a16="http://schemas.microsoft.com/office/drawing/2014/main" id="{0D744C3A-4C90-6F28-212F-E3174F7DDD61}"/>
                </a:ext>
              </a:extLst>
            </p:cNvPr>
            <p:cNvSpPr>
              <a:spLocks noChangeAspect="1"/>
            </p:cNvSpPr>
            <p:nvPr/>
          </p:nvSpPr>
          <p:spPr>
            <a:xfrm>
              <a:off x="3410859" y="819782"/>
              <a:ext cx="284400" cy="2844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86" name="Straight Connector 85">
              <a:extLst>
                <a:ext uri="{FF2B5EF4-FFF2-40B4-BE49-F238E27FC236}">
                  <a16:creationId xmlns:a16="http://schemas.microsoft.com/office/drawing/2014/main" id="{050B959C-46D8-0B7F-F005-37BC7B80791A}"/>
                </a:ext>
              </a:extLst>
            </p:cNvPr>
            <p:cNvCxnSpPr/>
            <p:nvPr/>
          </p:nvCxnSpPr>
          <p:spPr>
            <a:xfrm>
              <a:off x="3460242" y="961982"/>
              <a:ext cx="18263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7" name="Group 86">
            <a:extLst>
              <a:ext uri="{FF2B5EF4-FFF2-40B4-BE49-F238E27FC236}">
                <a16:creationId xmlns:a16="http://schemas.microsoft.com/office/drawing/2014/main" id="{FFE905D1-7C38-A6D5-C7D7-568E6525A3DD}"/>
              </a:ext>
            </a:extLst>
          </p:cNvPr>
          <p:cNvGrpSpPr>
            <a:grpSpLocks noChangeAspect="1"/>
          </p:cNvGrpSpPr>
          <p:nvPr/>
        </p:nvGrpSpPr>
        <p:grpSpPr>
          <a:xfrm>
            <a:off x="3411392" y="835768"/>
            <a:ext cx="318858" cy="285722"/>
            <a:chOff x="3343061" y="6674708"/>
            <a:chExt cx="1098164" cy="1098164"/>
          </a:xfrm>
        </p:grpSpPr>
        <p:sp>
          <p:nvSpPr>
            <p:cNvPr id="88" name="Oval 87">
              <a:extLst>
                <a:ext uri="{FF2B5EF4-FFF2-40B4-BE49-F238E27FC236}">
                  <a16:creationId xmlns:a16="http://schemas.microsoft.com/office/drawing/2014/main" id="{C32B221D-3C02-B0EB-70B7-6FA87887518C}"/>
                </a:ext>
              </a:extLst>
            </p:cNvPr>
            <p:cNvSpPr/>
            <p:nvPr/>
          </p:nvSpPr>
          <p:spPr>
            <a:xfrm>
              <a:off x="3343061" y="6674708"/>
              <a:ext cx="1098164" cy="1098164"/>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89" name="Rounded Rectangle 198">
              <a:extLst>
                <a:ext uri="{FF2B5EF4-FFF2-40B4-BE49-F238E27FC236}">
                  <a16:creationId xmlns:a16="http://schemas.microsoft.com/office/drawing/2014/main" id="{83A39D75-A961-FBFB-53A9-6697BFDF9256}"/>
                </a:ext>
              </a:extLst>
            </p:cNvPr>
            <p:cNvSpPr/>
            <p:nvPr/>
          </p:nvSpPr>
          <p:spPr>
            <a:xfrm rot="18900000">
              <a:off x="3565609" y="7091228"/>
              <a:ext cx="653069" cy="265124"/>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aphicFrame>
        <p:nvGraphicFramePr>
          <p:cNvPr id="90" name="Table 89">
            <a:extLst>
              <a:ext uri="{FF2B5EF4-FFF2-40B4-BE49-F238E27FC236}">
                <a16:creationId xmlns:a16="http://schemas.microsoft.com/office/drawing/2014/main" id="{C357A829-32C8-2304-AA88-C35C56C6EAFE}"/>
              </a:ext>
            </a:extLst>
          </p:cNvPr>
          <p:cNvGraphicFramePr>
            <a:graphicFrameLocks noGrp="1"/>
          </p:cNvGraphicFramePr>
          <p:nvPr>
            <p:extLst>
              <p:ext uri="{D42A27DB-BD31-4B8C-83A1-F6EECF244321}">
                <p14:modId xmlns:p14="http://schemas.microsoft.com/office/powerpoint/2010/main" val="3995427310"/>
              </p:ext>
            </p:extLst>
          </p:nvPr>
        </p:nvGraphicFramePr>
        <p:xfrm>
          <a:off x="3880218" y="6458664"/>
          <a:ext cx="2448540" cy="1950720"/>
        </p:xfrm>
        <a:graphic>
          <a:graphicData uri="http://schemas.openxmlformats.org/drawingml/2006/table">
            <a:tbl>
              <a:tblPr firstRow="1" bandRow="1">
                <a:tableStyleId>{93296810-A885-4BE3-A3E7-6D5BEEA58F35}</a:tableStyleId>
              </a:tblPr>
              <a:tblGrid>
                <a:gridCol w="1728459">
                  <a:extLst>
                    <a:ext uri="{9D8B030D-6E8A-4147-A177-3AD203B41FA5}">
                      <a16:colId xmlns:a16="http://schemas.microsoft.com/office/drawing/2014/main" val="1268127041"/>
                    </a:ext>
                  </a:extLst>
                </a:gridCol>
                <a:gridCol w="720081">
                  <a:extLst>
                    <a:ext uri="{9D8B030D-6E8A-4147-A177-3AD203B41FA5}">
                      <a16:colId xmlns:a16="http://schemas.microsoft.com/office/drawing/2014/main" val="2622092409"/>
                    </a:ext>
                  </a:extLst>
                </a:gridCol>
              </a:tblGrid>
              <a:tr h="198864">
                <a:tc>
                  <a:txBody>
                    <a:bodyPr/>
                    <a:lstStyle/>
                    <a:p>
                      <a:r>
                        <a:rPr lang="en-US" sz="1000" dirty="0"/>
                        <a:t>Expiation Type</a:t>
                      </a:r>
                      <a:endParaRPr lang="en-AU" sz="1000" dirty="0"/>
                    </a:p>
                  </a:txBody>
                  <a:tcPr/>
                </a:tc>
                <a:tc>
                  <a:txBody>
                    <a:bodyPr/>
                    <a:lstStyle/>
                    <a:p>
                      <a:r>
                        <a:rPr lang="en-US" sz="1000" dirty="0"/>
                        <a:t>Volume</a:t>
                      </a:r>
                      <a:endParaRPr lang="en-AU" sz="1000" dirty="0"/>
                    </a:p>
                  </a:txBody>
                  <a:tcPr/>
                </a:tc>
                <a:extLst>
                  <a:ext uri="{0D108BD9-81ED-4DB2-BD59-A6C34878D82A}">
                    <a16:rowId xmlns:a16="http://schemas.microsoft.com/office/drawing/2014/main" val="4238344552"/>
                  </a:ext>
                </a:extLst>
              </a:tr>
              <a:tr h="198864">
                <a:tc>
                  <a:txBody>
                    <a:bodyPr/>
                    <a:lstStyle/>
                    <a:p>
                      <a:r>
                        <a:rPr lang="en-US" sz="1000" dirty="0"/>
                        <a:t>Parking</a:t>
                      </a:r>
                      <a:endParaRPr lang="en-AU" sz="1000" dirty="0"/>
                    </a:p>
                  </a:txBody>
                  <a:tcPr/>
                </a:tc>
                <a:tc>
                  <a:txBody>
                    <a:bodyPr/>
                    <a:lstStyle/>
                    <a:p>
                      <a:r>
                        <a:rPr lang="en-US" sz="1000" dirty="0"/>
                        <a:t>1,163</a:t>
                      </a:r>
                      <a:endParaRPr lang="en-AU" sz="1000" dirty="0"/>
                    </a:p>
                  </a:txBody>
                  <a:tcPr/>
                </a:tc>
                <a:extLst>
                  <a:ext uri="{0D108BD9-81ED-4DB2-BD59-A6C34878D82A}">
                    <a16:rowId xmlns:a16="http://schemas.microsoft.com/office/drawing/2014/main" val="1785980432"/>
                  </a:ext>
                </a:extLst>
              </a:tr>
              <a:tr h="198864">
                <a:tc>
                  <a:txBody>
                    <a:bodyPr/>
                    <a:lstStyle/>
                    <a:p>
                      <a:r>
                        <a:rPr lang="en-US" sz="1000" dirty="0"/>
                        <a:t>Animals</a:t>
                      </a:r>
                      <a:endParaRPr lang="en-AU" sz="1000" dirty="0"/>
                    </a:p>
                  </a:txBody>
                  <a:tcPr/>
                </a:tc>
                <a:tc>
                  <a:txBody>
                    <a:bodyPr/>
                    <a:lstStyle/>
                    <a:p>
                      <a:r>
                        <a:rPr lang="en-US" sz="1000" dirty="0"/>
                        <a:t>68</a:t>
                      </a:r>
                      <a:endParaRPr lang="en-AU" sz="1000" dirty="0"/>
                    </a:p>
                  </a:txBody>
                  <a:tcPr/>
                </a:tc>
                <a:extLst>
                  <a:ext uri="{0D108BD9-81ED-4DB2-BD59-A6C34878D82A}">
                    <a16:rowId xmlns:a16="http://schemas.microsoft.com/office/drawing/2014/main" val="2474496229"/>
                  </a:ext>
                </a:extLst>
              </a:tr>
              <a:tr h="198864">
                <a:tc>
                  <a:txBody>
                    <a:bodyPr/>
                    <a:lstStyle/>
                    <a:p>
                      <a:r>
                        <a:rPr lang="en-US" sz="1000" dirty="0"/>
                        <a:t>By-law</a:t>
                      </a:r>
                      <a:endParaRPr lang="en-AU" sz="1000" dirty="0"/>
                    </a:p>
                  </a:txBody>
                  <a:tcPr/>
                </a:tc>
                <a:tc>
                  <a:txBody>
                    <a:bodyPr/>
                    <a:lstStyle/>
                    <a:p>
                      <a:r>
                        <a:rPr lang="en-US" sz="1000" dirty="0"/>
                        <a:t>3</a:t>
                      </a:r>
                      <a:endParaRPr lang="en-AU" sz="1000" dirty="0"/>
                    </a:p>
                  </a:txBody>
                  <a:tcPr/>
                </a:tc>
                <a:extLst>
                  <a:ext uri="{0D108BD9-81ED-4DB2-BD59-A6C34878D82A}">
                    <a16:rowId xmlns:a16="http://schemas.microsoft.com/office/drawing/2014/main" val="3332764749"/>
                  </a:ext>
                </a:extLst>
              </a:tr>
              <a:tr h="198864">
                <a:tc>
                  <a:txBody>
                    <a:bodyPr/>
                    <a:lstStyle/>
                    <a:p>
                      <a:r>
                        <a:rPr lang="en-US" sz="1000" dirty="0"/>
                        <a:t>Local Nuisance</a:t>
                      </a:r>
                      <a:endParaRPr lang="en-AU" sz="1000" dirty="0"/>
                    </a:p>
                  </a:txBody>
                  <a:tcPr/>
                </a:tc>
                <a:tc>
                  <a:txBody>
                    <a:bodyPr/>
                    <a:lstStyle/>
                    <a:p>
                      <a:r>
                        <a:rPr lang="en-US" sz="1000" dirty="0"/>
                        <a:t>15</a:t>
                      </a:r>
                      <a:endParaRPr lang="en-AU" sz="1000" dirty="0"/>
                    </a:p>
                  </a:txBody>
                  <a:tcPr/>
                </a:tc>
                <a:extLst>
                  <a:ext uri="{0D108BD9-81ED-4DB2-BD59-A6C34878D82A}">
                    <a16:rowId xmlns:a16="http://schemas.microsoft.com/office/drawing/2014/main" val="3232404016"/>
                  </a:ext>
                </a:extLst>
              </a:tr>
              <a:tr h="198864">
                <a:tc>
                  <a:txBody>
                    <a:bodyPr/>
                    <a:lstStyle/>
                    <a:p>
                      <a:r>
                        <a:rPr lang="en-US" sz="1000" dirty="0"/>
                        <a:t>Fire &amp; Emergency services</a:t>
                      </a:r>
                      <a:endParaRPr lang="en-AU" sz="1000" dirty="0"/>
                    </a:p>
                  </a:txBody>
                  <a:tcPr/>
                </a:tc>
                <a:tc>
                  <a:txBody>
                    <a:bodyPr/>
                    <a:lstStyle/>
                    <a:p>
                      <a:r>
                        <a:rPr lang="en-US" sz="1000" dirty="0"/>
                        <a:t>95</a:t>
                      </a:r>
                      <a:endParaRPr lang="en-AU" sz="1000" dirty="0"/>
                    </a:p>
                  </a:txBody>
                  <a:tcPr/>
                </a:tc>
                <a:extLst>
                  <a:ext uri="{0D108BD9-81ED-4DB2-BD59-A6C34878D82A}">
                    <a16:rowId xmlns:a16="http://schemas.microsoft.com/office/drawing/2014/main" val="1471222787"/>
                  </a:ext>
                </a:extLst>
              </a:tr>
              <a:tr h="198864">
                <a:tc>
                  <a:txBody>
                    <a:bodyPr/>
                    <a:lstStyle/>
                    <a:p>
                      <a:r>
                        <a:rPr lang="en-US" sz="1000" dirty="0"/>
                        <a:t>Health</a:t>
                      </a:r>
                      <a:endParaRPr lang="en-AU" sz="1000" dirty="0"/>
                    </a:p>
                  </a:txBody>
                  <a:tcPr/>
                </a:tc>
                <a:tc>
                  <a:txBody>
                    <a:bodyPr/>
                    <a:lstStyle/>
                    <a:p>
                      <a:r>
                        <a:rPr lang="en-US" sz="1000" dirty="0"/>
                        <a:t>59</a:t>
                      </a:r>
                      <a:endParaRPr lang="en-AU" sz="1000" dirty="0"/>
                    </a:p>
                  </a:txBody>
                  <a:tcPr/>
                </a:tc>
                <a:extLst>
                  <a:ext uri="{0D108BD9-81ED-4DB2-BD59-A6C34878D82A}">
                    <a16:rowId xmlns:a16="http://schemas.microsoft.com/office/drawing/2014/main" val="1890130225"/>
                  </a:ext>
                </a:extLst>
              </a:tr>
              <a:tr h="198864">
                <a:tc>
                  <a:txBody>
                    <a:bodyPr/>
                    <a:lstStyle/>
                    <a:p>
                      <a:r>
                        <a:rPr lang="en-US" sz="1000" dirty="0"/>
                        <a:t>Development &amp; Building</a:t>
                      </a:r>
                      <a:endParaRPr lang="en-AU" sz="1000" dirty="0"/>
                    </a:p>
                  </a:txBody>
                  <a:tcPr/>
                </a:tc>
                <a:tc>
                  <a:txBody>
                    <a:bodyPr/>
                    <a:lstStyle/>
                    <a:p>
                      <a:r>
                        <a:rPr lang="en-US" sz="1000" dirty="0"/>
                        <a:t>53</a:t>
                      </a:r>
                      <a:endParaRPr lang="en-AU" sz="1000" dirty="0"/>
                    </a:p>
                  </a:txBody>
                  <a:tcPr/>
                </a:tc>
                <a:extLst>
                  <a:ext uri="{0D108BD9-81ED-4DB2-BD59-A6C34878D82A}">
                    <a16:rowId xmlns:a16="http://schemas.microsoft.com/office/drawing/2014/main" val="1585947701"/>
                  </a:ext>
                </a:extLst>
              </a:tr>
            </a:tbl>
          </a:graphicData>
        </a:graphic>
      </p:graphicFrame>
      <p:sp>
        <p:nvSpPr>
          <p:cNvPr id="91" name="Rectangle 90">
            <a:extLst>
              <a:ext uri="{FF2B5EF4-FFF2-40B4-BE49-F238E27FC236}">
                <a16:creationId xmlns:a16="http://schemas.microsoft.com/office/drawing/2014/main" id="{F83147B4-129C-C96A-E3D4-A2E346199F00}"/>
              </a:ext>
            </a:extLst>
          </p:cNvPr>
          <p:cNvSpPr/>
          <p:nvPr/>
        </p:nvSpPr>
        <p:spPr>
          <a:xfrm>
            <a:off x="3502398" y="6211704"/>
            <a:ext cx="3122344" cy="261610"/>
          </a:xfrm>
          <a:prstGeom prst="rect">
            <a:avLst/>
          </a:prstGeom>
        </p:spPr>
        <p:txBody>
          <a:bodyPr wrap="square">
            <a:spAutoFit/>
          </a:bodyPr>
          <a:lstStyle/>
          <a:p>
            <a:pPr algn="ctr">
              <a:spcAft>
                <a:spcPts val="0"/>
              </a:spcAft>
            </a:pPr>
            <a:r>
              <a:rPr lang="en-US" sz="1100" b="1" dirty="0">
                <a:solidFill>
                  <a:schemeClr val="accent1"/>
                </a:solidFill>
                <a:ea typeface="Times New Roman"/>
                <a:cs typeface="Times New Roman"/>
              </a:rPr>
              <a:t>2023-24 Expiation Statistics</a:t>
            </a:r>
            <a:endParaRPr lang="en-AU" sz="1100" b="1" dirty="0">
              <a:solidFill>
                <a:schemeClr val="accent1"/>
              </a:solidFill>
              <a:effectLst/>
              <a:latin typeface="Garamond"/>
              <a:ea typeface="Times New Roman"/>
              <a:cs typeface="Times New Roman"/>
            </a:endParaRPr>
          </a:p>
        </p:txBody>
      </p:sp>
      <p:sp>
        <p:nvSpPr>
          <p:cNvPr id="93" name="TextBox 92">
            <a:extLst>
              <a:ext uri="{FF2B5EF4-FFF2-40B4-BE49-F238E27FC236}">
                <a16:creationId xmlns:a16="http://schemas.microsoft.com/office/drawing/2014/main" id="{D169FF97-4162-9410-0206-F2F6970B5866}"/>
              </a:ext>
            </a:extLst>
          </p:cNvPr>
          <p:cNvSpPr txBox="1"/>
          <p:nvPr/>
        </p:nvSpPr>
        <p:spPr>
          <a:xfrm>
            <a:off x="3509280" y="5784385"/>
            <a:ext cx="1323824" cy="307777"/>
          </a:xfrm>
          <a:prstGeom prst="rect">
            <a:avLst/>
          </a:prstGeom>
          <a:noFill/>
        </p:spPr>
        <p:txBody>
          <a:bodyPr wrap="none" rtlCol="0">
            <a:spAutoFit/>
          </a:bodyPr>
          <a:lstStyle/>
          <a:p>
            <a:r>
              <a:rPr lang="en-US" sz="1400" b="1" dirty="0">
                <a:solidFill>
                  <a:schemeClr val="accent6">
                    <a:lumMod val="75000"/>
                  </a:schemeClr>
                </a:solidFill>
              </a:rPr>
              <a:t>Other Statistics</a:t>
            </a:r>
            <a:endParaRPr lang="en-AU" sz="1400" b="1" dirty="0">
              <a:solidFill>
                <a:schemeClr val="accent6">
                  <a:lumMod val="75000"/>
                </a:schemeClr>
              </a:solidFill>
            </a:endParaRPr>
          </a:p>
        </p:txBody>
      </p:sp>
    </p:spTree>
    <p:extLst>
      <p:ext uri="{BB962C8B-B14F-4D97-AF65-F5344CB8AC3E}">
        <p14:creationId xmlns:p14="http://schemas.microsoft.com/office/powerpoint/2010/main" val="36574732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504" y="56456"/>
            <a:ext cx="369168" cy="3617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6672" y="111315"/>
            <a:ext cx="3393505" cy="36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 y="467614"/>
            <a:ext cx="6858000" cy="63214"/>
          </a:xfrm>
          <a:prstGeom prst="rect">
            <a:avLst/>
          </a:prstGeom>
          <a:solidFill>
            <a:srgbClr val="E7F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aphicFrame>
        <p:nvGraphicFramePr>
          <p:cNvPr id="9" name="Table 8"/>
          <p:cNvGraphicFramePr>
            <a:graphicFrameLocks noGrp="1"/>
          </p:cNvGraphicFramePr>
          <p:nvPr>
            <p:extLst>
              <p:ext uri="{D42A27DB-BD31-4B8C-83A1-F6EECF244321}">
                <p14:modId xmlns:p14="http://schemas.microsoft.com/office/powerpoint/2010/main" val="1275315105"/>
              </p:ext>
            </p:extLst>
          </p:nvPr>
        </p:nvGraphicFramePr>
        <p:xfrm>
          <a:off x="476672" y="832272"/>
          <a:ext cx="6048672" cy="8715447"/>
        </p:xfrm>
        <a:graphic>
          <a:graphicData uri="http://schemas.openxmlformats.org/drawingml/2006/table">
            <a:tbl>
              <a:tblPr firstRow="1" bandRow="1">
                <a:tableStyleId>{93296810-A885-4BE3-A3E7-6D5BEEA58F35}</a:tableStyleId>
              </a:tblPr>
              <a:tblGrid>
                <a:gridCol w="720080">
                  <a:extLst>
                    <a:ext uri="{9D8B030D-6E8A-4147-A177-3AD203B41FA5}">
                      <a16:colId xmlns:a16="http://schemas.microsoft.com/office/drawing/2014/main" val="871491005"/>
                    </a:ext>
                  </a:extLst>
                </a:gridCol>
                <a:gridCol w="4752528">
                  <a:extLst>
                    <a:ext uri="{9D8B030D-6E8A-4147-A177-3AD203B41FA5}">
                      <a16:colId xmlns:a16="http://schemas.microsoft.com/office/drawing/2014/main" val="300673453"/>
                    </a:ext>
                  </a:extLst>
                </a:gridCol>
                <a:gridCol w="576064">
                  <a:extLst>
                    <a:ext uri="{9D8B030D-6E8A-4147-A177-3AD203B41FA5}">
                      <a16:colId xmlns:a16="http://schemas.microsoft.com/office/drawing/2014/main" val="2149853059"/>
                    </a:ext>
                  </a:extLst>
                </a:gridCol>
              </a:tblGrid>
              <a:tr h="264623">
                <a:tc>
                  <a:txBody>
                    <a:bodyPr/>
                    <a:lstStyle/>
                    <a:p>
                      <a:pPr algn="ctr"/>
                      <a:r>
                        <a:rPr lang="en-US" sz="1000" dirty="0"/>
                        <a:t>Project ID</a:t>
                      </a:r>
                      <a:endParaRPr lang="en-AU" sz="1000" dirty="0"/>
                    </a:p>
                  </a:txBody>
                  <a:tcPr anchor="ctr"/>
                </a:tc>
                <a:tc>
                  <a:txBody>
                    <a:bodyPr/>
                    <a:lstStyle/>
                    <a:p>
                      <a:pPr algn="ctr"/>
                      <a:r>
                        <a:rPr lang="en-US" sz="1000" baseline="0" dirty="0"/>
                        <a:t>Strategic Initiatives</a:t>
                      </a:r>
                      <a:endParaRPr lang="en-AU" sz="1000" dirty="0"/>
                    </a:p>
                  </a:txBody>
                  <a:tcPr anchor="ctr"/>
                </a:tc>
                <a:tc>
                  <a:txBody>
                    <a:bodyPr/>
                    <a:lstStyle/>
                    <a:p>
                      <a:pPr algn="ctr"/>
                      <a:r>
                        <a:rPr lang="en-US" sz="1000" dirty="0"/>
                        <a:t>Status</a:t>
                      </a:r>
                      <a:endParaRPr lang="en-AU" sz="1000" dirty="0"/>
                    </a:p>
                  </a:txBody>
                  <a:tcPr anchor="ctr"/>
                </a:tc>
                <a:extLst>
                  <a:ext uri="{0D108BD9-81ED-4DB2-BD59-A6C34878D82A}">
                    <a16:rowId xmlns:a16="http://schemas.microsoft.com/office/drawing/2014/main" val="3436055501"/>
                  </a:ext>
                </a:extLst>
              </a:tr>
              <a:tr h="289183">
                <a:tc>
                  <a:txBody>
                    <a:bodyPr/>
                    <a:lstStyle/>
                    <a:p>
                      <a:pPr algn="ctr" fontAlgn="b"/>
                      <a:r>
                        <a:rPr lang="en-AU" sz="1100" b="0" i="0" u="none" strike="noStrike" dirty="0">
                          <a:solidFill>
                            <a:srgbClr val="000000"/>
                          </a:solidFill>
                          <a:effectLst/>
                          <a:latin typeface="Calibri" panose="020F0502020204030204" pitchFamily="34" charset="0"/>
                        </a:rPr>
                        <a:t>B1003</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New Bus Shelter Installation Program</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765835982"/>
                  </a:ext>
                </a:extLst>
              </a:tr>
              <a:tr h="289183">
                <a:tc>
                  <a:txBody>
                    <a:bodyPr/>
                    <a:lstStyle/>
                    <a:p>
                      <a:pPr algn="ctr" fontAlgn="b"/>
                      <a:r>
                        <a:rPr lang="en-AU" sz="1100" b="0" i="0" u="none" strike="noStrike" dirty="0">
                          <a:solidFill>
                            <a:srgbClr val="000000"/>
                          </a:solidFill>
                          <a:effectLst/>
                          <a:latin typeface="Calibri" panose="020F0502020204030204" pitchFamily="34" charset="0"/>
                        </a:rPr>
                        <a:t>B1004</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New and upgraded footpaths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603541896"/>
                  </a:ext>
                </a:extLst>
              </a:tr>
              <a:tr h="289183">
                <a:tc>
                  <a:txBody>
                    <a:bodyPr/>
                    <a:lstStyle/>
                    <a:p>
                      <a:pPr algn="ctr" fontAlgn="b"/>
                      <a:r>
                        <a:rPr lang="en-AU" sz="1100" b="0" i="0" u="none" strike="noStrike">
                          <a:solidFill>
                            <a:srgbClr val="000000"/>
                          </a:solidFill>
                          <a:effectLst/>
                          <a:latin typeface="Calibri" panose="020F0502020204030204" pitchFamily="34" charset="0"/>
                        </a:rPr>
                        <a:t>B1007</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Recreation Trails &amp; Cycling Routes Framework Implementation</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929055022"/>
                  </a:ext>
                </a:extLst>
              </a:tr>
              <a:tr h="289183">
                <a:tc>
                  <a:txBody>
                    <a:bodyPr/>
                    <a:lstStyle/>
                    <a:p>
                      <a:pPr algn="ctr" fontAlgn="b"/>
                      <a:r>
                        <a:rPr lang="en-AU" sz="1100" b="0" i="0" u="none" strike="noStrike">
                          <a:solidFill>
                            <a:srgbClr val="000000"/>
                          </a:solidFill>
                          <a:effectLst/>
                          <a:latin typeface="Calibri" panose="020F0502020204030204" pitchFamily="34" charset="0"/>
                        </a:rPr>
                        <a:t>B1008</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Amy Gillett Bikeway contribution (Stage 4)</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244166515"/>
                  </a:ext>
                </a:extLst>
              </a:tr>
              <a:tr h="289183">
                <a:tc>
                  <a:txBody>
                    <a:bodyPr/>
                    <a:lstStyle/>
                    <a:p>
                      <a:pPr algn="ctr" fontAlgn="b"/>
                      <a:r>
                        <a:rPr lang="en-AU" sz="1100" b="0" i="0" u="none" strike="noStrike">
                          <a:solidFill>
                            <a:srgbClr val="000000"/>
                          </a:solidFill>
                          <a:effectLst/>
                          <a:latin typeface="Calibri" panose="020F0502020204030204" pitchFamily="34" charset="0"/>
                        </a:rPr>
                        <a:t>B1009</a:t>
                      </a:r>
                    </a:p>
                  </a:txBody>
                  <a:tcPr marL="9525" marR="9525" marT="9525" marB="0" anchor="ctr"/>
                </a:tc>
                <a:tc>
                  <a:txBody>
                    <a:bodyPr/>
                    <a:lstStyle/>
                    <a:p>
                      <a:pPr algn="l" fontAlgn="b"/>
                      <a:r>
                        <a:rPr lang="en-AU" sz="1100" b="0" i="0" u="none" strike="noStrike">
                          <a:solidFill>
                            <a:srgbClr val="000000"/>
                          </a:solidFill>
                          <a:effectLst/>
                          <a:latin typeface="Calibri" panose="020F0502020204030204" pitchFamily="34" charset="0"/>
                        </a:rPr>
                        <a:t>DDA Upgrades Minor access upgrades region wide (compliance)</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4017609609"/>
                  </a:ext>
                </a:extLst>
              </a:tr>
              <a:tr h="289183">
                <a:tc>
                  <a:txBody>
                    <a:bodyPr/>
                    <a:lstStyle/>
                    <a:p>
                      <a:pPr algn="ctr" fontAlgn="b"/>
                      <a:r>
                        <a:rPr lang="en-AU" sz="1100" b="0" i="0" u="none" strike="noStrike" dirty="0">
                          <a:solidFill>
                            <a:srgbClr val="000000"/>
                          </a:solidFill>
                          <a:effectLst/>
                          <a:latin typeface="Calibri" panose="020F0502020204030204" pitchFamily="34" charset="0"/>
                        </a:rPr>
                        <a:t>B2008</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Local Heritage (Privately Owned) Planning and Design Code Amendment</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682542963"/>
                  </a:ext>
                </a:extLst>
              </a:tr>
              <a:tr h="289183">
                <a:tc>
                  <a:txBody>
                    <a:bodyPr/>
                    <a:lstStyle/>
                    <a:p>
                      <a:pPr algn="ctr" fontAlgn="b"/>
                      <a:r>
                        <a:rPr lang="en-AU" sz="1100" b="0" i="0" u="none" strike="noStrike">
                          <a:solidFill>
                            <a:srgbClr val="000000"/>
                          </a:solidFill>
                          <a:effectLst/>
                          <a:latin typeface="Calibri" panose="020F0502020204030204" pitchFamily="34" charset="0"/>
                        </a:rPr>
                        <a:t>B2009</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Place making and community planning</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798015305"/>
                  </a:ext>
                </a:extLst>
              </a:tr>
              <a:tr h="289183">
                <a:tc>
                  <a:txBody>
                    <a:bodyPr/>
                    <a:lstStyle/>
                    <a:p>
                      <a:pPr algn="ctr" fontAlgn="b"/>
                      <a:r>
                        <a:rPr lang="en-AU" sz="1100" b="0" i="0" u="none" strike="noStrike">
                          <a:solidFill>
                            <a:srgbClr val="000000"/>
                          </a:solidFill>
                          <a:effectLst/>
                          <a:latin typeface="Calibri" panose="020F0502020204030204" pitchFamily="34" charset="0"/>
                        </a:rPr>
                        <a:t>B3002</a:t>
                      </a:r>
                    </a:p>
                  </a:txBody>
                  <a:tcPr marL="9525" marR="9525" marT="9525" marB="0" anchor="ctr"/>
                </a:tc>
                <a:tc>
                  <a:txBody>
                    <a:bodyPr/>
                    <a:lstStyle/>
                    <a:p>
                      <a:pPr algn="l" fontAlgn="b"/>
                      <a:r>
                        <a:rPr lang="en-AU" sz="1100" b="0" i="0" u="none" strike="noStrike">
                          <a:solidFill>
                            <a:srgbClr val="000000"/>
                          </a:solidFill>
                          <a:effectLst/>
                          <a:latin typeface="Calibri" panose="020F0502020204030204" pitchFamily="34" charset="0"/>
                        </a:rPr>
                        <a:t>Implement irrigation systems (renewal / upgrades)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036998603"/>
                  </a:ext>
                </a:extLst>
              </a:tr>
              <a:tr h="298078">
                <a:tc>
                  <a:txBody>
                    <a:bodyPr/>
                    <a:lstStyle/>
                    <a:p>
                      <a:pPr algn="ctr" fontAlgn="b"/>
                      <a:r>
                        <a:rPr lang="en-AU" sz="1100" b="0" i="0" u="none" strike="noStrike">
                          <a:solidFill>
                            <a:srgbClr val="000000"/>
                          </a:solidFill>
                          <a:effectLst/>
                          <a:latin typeface="Calibri" panose="020F0502020204030204" pitchFamily="34" charset="0"/>
                        </a:rPr>
                        <a:t>B3003</a:t>
                      </a:r>
                    </a:p>
                  </a:txBody>
                  <a:tcPr marL="9525" marR="9525" marT="9525" marB="0" anchor="ctr"/>
                </a:tc>
                <a:tc>
                  <a:txBody>
                    <a:bodyPr/>
                    <a:lstStyle/>
                    <a:p>
                      <a:pPr algn="l" fontAlgn="b"/>
                      <a:r>
                        <a:rPr lang="en-US" sz="1100" b="0" i="0" u="none" strike="noStrike">
                          <a:solidFill>
                            <a:srgbClr val="000000"/>
                          </a:solidFill>
                          <a:effectLst/>
                          <a:latin typeface="Calibri" panose="020F0502020204030204" pitchFamily="34" charset="0"/>
                        </a:rPr>
                        <a:t>Investigate and Implement central irrigation control system (region wide)</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805459971"/>
                  </a:ext>
                </a:extLst>
              </a:tr>
              <a:tr h="289183">
                <a:tc>
                  <a:txBody>
                    <a:bodyPr/>
                    <a:lstStyle/>
                    <a:p>
                      <a:pPr algn="ctr" fontAlgn="b"/>
                      <a:r>
                        <a:rPr lang="en-AU" sz="1100" b="0" i="0" u="none" strike="noStrike">
                          <a:solidFill>
                            <a:srgbClr val="000000"/>
                          </a:solidFill>
                          <a:effectLst/>
                          <a:latin typeface="Calibri" panose="020F0502020204030204" pitchFamily="34" charset="0"/>
                        </a:rPr>
                        <a:t>B3004</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Prepare turf and irrigation design/management plans for key bore water use areas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90294563"/>
                  </a:ext>
                </a:extLst>
              </a:tr>
              <a:tr h="289183">
                <a:tc>
                  <a:txBody>
                    <a:bodyPr/>
                    <a:lstStyle/>
                    <a:p>
                      <a:pPr algn="ctr" fontAlgn="b"/>
                      <a:r>
                        <a:rPr lang="en-AU" sz="1100" b="0" i="0" u="none" strike="noStrike">
                          <a:solidFill>
                            <a:srgbClr val="000000"/>
                          </a:solidFill>
                          <a:effectLst/>
                          <a:latin typeface="Calibri" panose="020F0502020204030204" pitchFamily="34" charset="0"/>
                        </a:rPr>
                        <a:t>B3005</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Carbon Management Plan - Energy upgrades, Battery &amp; Efficiency Actions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426339078"/>
                  </a:ext>
                </a:extLst>
              </a:tr>
              <a:tr h="289183">
                <a:tc>
                  <a:txBody>
                    <a:bodyPr/>
                    <a:lstStyle/>
                    <a:p>
                      <a:pPr algn="ctr" fontAlgn="b"/>
                      <a:r>
                        <a:rPr lang="en-AU" sz="1100" b="0" i="0" u="none" strike="noStrike" dirty="0">
                          <a:solidFill>
                            <a:srgbClr val="000000"/>
                          </a:solidFill>
                          <a:effectLst/>
                          <a:latin typeface="Calibri" panose="020F0502020204030204" pitchFamily="34" charset="0"/>
                        </a:rPr>
                        <a:t>B3011</a:t>
                      </a:r>
                    </a:p>
                  </a:txBody>
                  <a:tcPr marL="9525" marR="9525" marT="9525" marB="0" anchor="ctr"/>
                </a:tc>
                <a:tc>
                  <a:txBody>
                    <a:bodyPr/>
                    <a:lstStyle/>
                    <a:p>
                      <a:pPr algn="l" fontAlgn="b"/>
                      <a:r>
                        <a:rPr lang="en-AU" sz="1100" b="0" i="0" u="none" strike="noStrike">
                          <a:solidFill>
                            <a:srgbClr val="000000"/>
                          </a:solidFill>
                          <a:effectLst/>
                          <a:latin typeface="Calibri" panose="020F0502020204030204" pitchFamily="34" charset="0"/>
                        </a:rPr>
                        <a:t>Carbon Offsets Policy</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795176101"/>
                  </a:ext>
                </a:extLst>
              </a:tr>
              <a:tr h="289183">
                <a:tc>
                  <a:txBody>
                    <a:bodyPr/>
                    <a:lstStyle/>
                    <a:p>
                      <a:pPr algn="ctr" fontAlgn="b"/>
                      <a:r>
                        <a:rPr lang="en-AU" sz="1100" b="0" i="0" u="none" strike="noStrike">
                          <a:solidFill>
                            <a:srgbClr val="000000"/>
                          </a:solidFill>
                          <a:effectLst/>
                          <a:latin typeface="Calibri" panose="020F0502020204030204" pitchFamily="34" charset="0"/>
                        </a:rPr>
                        <a:t>B3014</a:t>
                      </a:r>
                    </a:p>
                  </a:txBody>
                  <a:tcPr marL="9525" marR="9525" marT="9525" marB="0" anchor="ctr"/>
                </a:tc>
                <a:tc>
                  <a:txBody>
                    <a:bodyPr/>
                    <a:lstStyle/>
                    <a:p>
                      <a:pPr algn="l" fontAlgn="b"/>
                      <a:r>
                        <a:rPr lang="en-US" sz="1100" b="0" i="0" u="none" strike="noStrike">
                          <a:solidFill>
                            <a:srgbClr val="000000"/>
                          </a:solidFill>
                          <a:effectLst/>
                          <a:latin typeface="Calibri" panose="020F0502020204030204" pitchFamily="34" charset="0"/>
                        </a:rPr>
                        <a:t>Review the Corporate Carbon Management Plan</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616256039"/>
                  </a:ext>
                </a:extLst>
              </a:tr>
              <a:tr h="289183">
                <a:tc>
                  <a:txBody>
                    <a:bodyPr/>
                    <a:lstStyle/>
                    <a:p>
                      <a:pPr algn="ctr" fontAlgn="b"/>
                      <a:r>
                        <a:rPr lang="en-AU" sz="1100" b="0" i="0" u="none" strike="noStrike">
                          <a:solidFill>
                            <a:srgbClr val="000000"/>
                          </a:solidFill>
                          <a:effectLst/>
                          <a:latin typeface="Calibri" panose="020F0502020204030204" pitchFamily="34" charset="0"/>
                        </a:rPr>
                        <a:t>B4006</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Asset management - Confirm Web and Connect </a:t>
                      </a:r>
                      <a:r>
                        <a:rPr lang="en-US" sz="1100" b="0" i="0" u="none" strike="noStrike" dirty="0" err="1">
                          <a:solidFill>
                            <a:srgbClr val="000000"/>
                          </a:solidFill>
                          <a:effectLst/>
                          <a:latin typeface="Calibri" panose="020F0502020204030204" pitchFamily="34" charset="0"/>
                        </a:rPr>
                        <a:t>Licences</a:t>
                      </a:r>
                      <a:r>
                        <a:rPr lang="en-US" sz="1100" b="0" i="0" u="none" strike="noStrike" dirty="0">
                          <a:solidFill>
                            <a:srgbClr val="000000"/>
                          </a:solidFill>
                          <a:effectLst/>
                          <a:latin typeface="Calibri" panose="020F0502020204030204" pitchFamily="34" charset="0"/>
                        </a:rPr>
                        <a:t> and Field Devices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691500294"/>
                  </a:ext>
                </a:extLst>
              </a:tr>
              <a:tr h="289183">
                <a:tc>
                  <a:txBody>
                    <a:bodyPr/>
                    <a:lstStyle/>
                    <a:p>
                      <a:pPr algn="ctr" fontAlgn="b"/>
                      <a:r>
                        <a:rPr lang="en-AU" sz="1100" b="0" i="0" u="none" strike="noStrike">
                          <a:solidFill>
                            <a:srgbClr val="000000"/>
                          </a:solidFill>
                          <a:effectLst/>
                          <a:latin typeface="Calibri" panose="020F0502020204030204" pitchFamily="34" charset="0"/>
                        </a:rPr>
                        <a:t>B4009</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Building Upgrades - minor</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314905721"/>
                  </a:ext>
                </a:extLst>
              </a:tr>
              <a:tr h="289183">
                <a:tc>
                  <a:txBody>
                    <a:bodyPr/>
                    <a:lstStyle/>
                    <a:p>
                      <a:pPr algn="ctr" fontAlgn="b"/>
                      <a:r>
                        <a:rPr lang="en-AU" sz="1100" b="0" i="0" u="none" strike="noStrike" dirty="0">
                          <a:solidFill>
                            <a:srgbClr val="000000"/>
                          </a:solidFill>
                          <a:effectLst/>
                          <a:latin typeface="Calibri" panose="020F0502020204030204" pitchFamily="34" charset="0"/>
                        </a:rPr>
                        <a:t>B4010</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Cemeteries Upgrades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4124080505"/>
                  </a:ext>
                </a:extLst>
              </a:tr>
              <a:tr h="289183">
                <a:tc>
                  <a:txBody>
                    <a:bodyPr/>
                    <a:lstStyle/>
                    <a:p>
                      <a:pPr algn="ctr" fontAlgn="b"/>
                      <a:r>
                        <a:rPr lang="en-AU" sz="1100" b="0" i="0" u="none" strike="noStrike">
                          <a:solidFill>
                            <a:srgbClr val="000000"/>
                          </a:solidFill>
                          <a:effectLst/>
                          <a:latin typeface="Calibri" panose="020F0502020204030204" pitchFamily="34" charset="0"/>
                        </a:rPr>
                        <a:t>B4011</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CWMS Capacity Upgrades (Birdwood &amp; Woodside gravity mains)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854112898"/>
                  </a:ext>
                </a:extLst>
              </a:tr>
              <a:tr h="289183">
                <a:tc>
                  <a:txBody>
                    <a:bodyPr/>
                    <a:lstStyle/>
                    <a:p>
                      <a:pPr algn="ctr" fontAlgn="b"/>
                      <a:r>
                        <a:rPr lang="en-AU" sz="1100" b="0" i="0" u="none" strike="noStrike" dirty="0">
                          <a:solidFill>
                            <a:srgbClr val="000000"/>
                          </a:solidFill>
                          <a:effectLst/>
                          <a:latin typeface="Calibri" panose="020F0502020204030204" pitchFamily="34" charset="0"/>
                        </a:rPr>
                        <a:t>B4014</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Road Safety Program including co-contribution to Road Blackspot</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963825802"/>
                  </a:ext>
                </a:extLst>
              </a:tr>
              <a:tr h="289183">
                <a:tc>
                  <a:txBody>
                    <a:bodyPr/>
                    <a:lstStyle/>
                    <a:p>
                      <a:pPr algn="ctr" fontAlgn="b"/>
                      <a:r>
                        <a:rPr lang="en-AU" sz="1100" b="0" i="0" u="none" strike="noStrike">
                          <a:solidFill>
                            <a:srgbClr val="000000"/>
                          </a:solidFill>
                          <a:effectLst/>
                          <a:latin typeface="Calibri" panose="020F0502020204030204" pitchFamily="34" charset="0"/>
                        </a:rPr>
                        <a:t>B4015</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Installation of further Electric Vehicle charging stations</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295336167"/>
                  </a:ext>
                </a:extLst>
              </a:tr>
              <a:tr h="289183">
                <a:tc>
                  <a:txBody>
                    <a:bodyPr/>
                    <a:lstStyle/>
                    <a:p>
                      <a:pPr algn="ctr" fontAlgn="b"/>
                      <a:r>
                        <a:rPr lang="en-AU" sz="1100" b="0" i="0" u="none" strike="noStrike" dirty="0">
                          <a:solidFill>
                            <a:srgbClr val="000000"/>
                          </a:solidFill>
                          <a:effectLst/>
                          <a:latin typeface="Calibri" panose="020F0502020204030204" pitchFamily="34" charset="0"/>
                        </a:rPr>
                        <a:t>B4016</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Purchase of Electric Vehicles cars for fleet</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809499664"/>
                  </a:ext>
                </a:extLst>
              </a:tr>
              <a:tr h="289183">
                <a:tc>
                  <a:txBody>
                    <a:bodyPr/>
                    <a:lstStyle/>
                    <a:p>
                      <a:pPr algn="ctr" fontAlgn="b"/>
                      <a:r>
                        <a:rPr lang="en-AU" sz="1100" b="0" i="0" u="none" strike="noStrike">
                          <a:solidFill>
                            <a:srgbClr val="000000"/>
                          </a:solidFill>
                          <a:effectLst/>
                          <a:latin typeface="Calibri" panose="020F0502020204030204" pitchFamily="34" charset="0"/>
                        </a:rPr>
                        <a:t>B4042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Operational worksite review including forward planning</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542277068"/>
                  </a:ext>
                </a:extLst>
              </a:tr>
              <a:tr h="289183">
                <a:tc>
                  <a:txBody>
                    <a:bodyPr/>
                    <a:lstStyle/>
                    <a:p>
                      <a:pPr algn="ctr" fontAlgn="b"/>
                      <a:r>
                        <a:rPr lang="en-AU" sz="1100" b="0" i="0" u="none" strike="noStrike" dirty="0">
                          <a:solidFill>
                            <a:srgbClr val="000000"/>
                          </a:solidFill>
                          <a:effectLst/>
                          <a:latin typeface="Calibri" panose="020F0502020204030204" pitchFamily="34" charset="0"/>
                        </a:rPr>
                        <a:t>B4043</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Hamilton Hill - </a:t>
                      </a:r>
                      <a:r>
                        <a:rPr lang="en-US" sz="1100" b="0" i="0" u="none" strike="noStrike" dirty="0" err="1">
                          <a:solidFill>
                            <a:srgbClr val="000000"/>
                          </a:solidFill>
                          <a:effectLst/>
                          <a:latin typeface="Calibri" panose="020F0502020204030204" pitchFamily="34" charset="0"/>
                        </a:rPr>
                        <a:t>Dunfield</a:t>
                      </a:r>
                      <a:r>
                        <a:rPr lang="en-US" sz="1100" b="0" i="0" u="none" strike="noStrike" dirty="0">
                          <a:solidFill>
                            <a:srgbClr val="000000"/>
                          </a:solidFill>
                          <a:effectLst/>
                          <a:latin typeface="Calibri" panose="020F0502020204030204" pitchFamily="34" charset="0"/>
                        </a:rPr>
                        <a:t> Estate &amp; Crest Maintenance</a:t>
                      </a:r>
                    </a:p>
                  </a:txBody>
                  <a:tcPr marL="72000" marR="9525" marT="9525" marB="0" anchor="ct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073013441"/>
                  </a:ext>
                </a:extLst>
              </a:tr>
              <a:tr h="289183">
                <a:tc>
                  <a:txBody>
                    <a:bodyPr/>
                    <a:lstStyle/>
                    <a:p>
                      <a:pPr algn="ctr" fontAlgn="b"/>
                      <a:r>
                        <a:rPr lang="en-AU" sz="1100" b="0" i="0" u="none" strike="noStrike">
                          <a:solidFill>
                            <a:srgbClr val="000000"/>
                          </a:solidFill>
                          <a:effectLst/>
                          <a:latin typeface="Calibri" panose="020F0502020204030204" pitchFamily="34" charset="0"/>
                        </a:rPr>
                        <a:t>B4044</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Feasibility Studies for future projects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911825632"/>
                  </a:ext>
                </a:extLst>
              </a:tr>
              <a:tr h="289183">
                <a:tc>
                  <a:txBody>
                    <a:bodyPr/>
                    <a:lstStyle/>
                    <a:p>
                      <a:pPr algn="ctr" fontAlgn="b"/>
                      <a:r>
                        <a:rPr lang="en-AU" sz="1100" b="0" i="0" u="none" strike="noStrike">
                          <a:solidFill>
                            <a:srgbClr val="000000"/>
                          </a:solidFill>
                          <a:effectLst/>
                          <a:latin typeface="Calibri" panose="020F0502020204030204" pitchFamily="34" charset="0"/>
                        </a:rPr>
                        <a:t>B4045</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Stormwater projects</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065763318"/>
                  </a:ext>
                </a:extLst>
              </a:tr>
              <a:tr h="289183">
                <a:tc>
                  <a:txBody>
                    <a:bodyPr/>
                    <a:lstStyle/>
                    <a:p>
                      <a:pPr algn="ctr" fontAlgn="b"/>
                      <a:r>
                        <a:rPr lang="en-AU" sz="1100" b="0" i="0" u="none" strike="noStrike" dirty="0">
                          <a:solidFill>
                            <a:srgbClr val="000000"/>
                          </a:solidFill>
                          <a:effectLst/>
                          <a:latin typeface="Calibri" panose="020F0502020204030204" pitchFamily="34" charset="0"/>
                        </a:rPr>
                        <a:t>B4050</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Merchants Hill retaining wall</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298419717"/>
                  </a:ext>
                </a:extLst>
              </a:tr>
              <a:tr h="289183">
                <a:tc>
                  <a:txBody>
                    <a:bodyPr/>
                    <a:lstStyle/>
                    <a:p>
                      <a:pPr algn="ctr" fontAlgn="b"/>
                      <a:r>
                        <a:rPr lang="en-AU" sz="1100" b="0" i="0" u="none" strike="noStrike" dirty="0">
                          <a:solidFill>
                            <a:srgbClr val="000000"/>
                          </a:solidFill>
                          <a:effectLst/>
                          <a:latin typeface="Calibri" panose="020F0502020204030204" pitchFamily="34" charset="0"/>
                        </a:rPr>
                        <a:t>B4051</a:t>
                      </a:r>
                    </a:p>
                  </a:txBody>
                  <a:tcPr marL="9525" marR="9525" marT="9525" marB="0" anchor="ctr"/>
                </a:tc>
                <a:tc>
                  <a:txBody>
                    <a:bodyPr/>
                    <a:lstStyle/>
                    <a:p>
                      <a:pPr algn="l" fontAlgn="b"/>
                      <a:r>
                        <a:rPr lang="en-AU" sz="1100" b="0" i="0" u="none" strike="noStrike" dirty="0">
                          <a:solidFill>
                            <a:srgbClr val="000000"/>
                          </a:solidFill>
                          <a:effectLst/>
                          <a:latin typeface="Calibri" panose="020F0502020204030204" pitchFamily="34" charset="0"/>
                        </a:rPr>
                        <a:t>Croft Road resealing</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2866588065"/>
                  </a:ext>
                </a:extLst>
              </a:tr>
              <a:tr h="289183">
                <a:tc>
                  <a:txBody>
                    <a:bodyPr/>
                    <a:lstStyle/>
                    <a:p>
                      <a:pPr algn="ctr" fontAlgn="b"/>
                      <a:r>
                        <a:rPr lang="en-AU" sz="1100" b="0" i="0" u="none" strike="noStrike" dirty="0">
                          <a:solidFill>
                            <a:srgbClr val="000000"/>
                          </a:solidFill>
                          <a:effectLst/>
                          <a:latin typeface="Calibri" panose="020F0502020204030204" pitchFamily="34" charset="0"/>
                        </a:rPr>
                        <a:t>B4052</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Renew the fuel monitoring and delivery system</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1104318155"/>
                  </a:ext>
                </a:extLst>
              </a:tr>
              <a:tr h="289183">
                <a:tc>
                  <a:txBody>
                    <a:bodyPr/>
                    <a:lstStyle/>
                    <a:p>
                      <a:pPr algn="ctr" fontAlgn="b"/>
                      <a:r>
                        <a:rPr lang="en-AU" sz="1100" b="0" i="0" u="none" strike="noStrike" dirty="0">
                          <a:solidFill>
                            <a:srgbClr val="000000"/>
                          </a:solidFill>
                          <a:effectLst/>
                          <a:latin typeface="Calibri" panose="020F0502020204030204" pitchFamily="34" charset="0"/>
                        </a:rPr>
                        <a:t>B4053</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Next Step planning for Adelaide Hills War Memorial Swimming Centre, Woodside</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817307445"/>
                  </a:ext>
                </a:extLst>
              </a:tr>
              <a:tr h="289183">
                <a:tc>
                  <a:txBody>
                    <a:bodyPr/>
                    <a:lstStyle/>
                    <a:p>
                      <a:pPr algn="ctr" fontAlgn="b"/>
                      <a:r>
                        <a:rPr lang="en-AU" sz="1100" b="0" i="0" u="none" strike="noStrike" dirty="0">
                          <a:solidFill>
                            <a:srgbClr val="000000"/>
                          </a:solidFill>
                          <a:effectLst/>
                          <a:latin typeface="Calibri" panose="020F0502020204030204" pitchFamily="34" charset="0"/>
                        </a:rPr>
                        <a:t>B4054</a:t>
                      </a:r>
                    </a:p>
                  </a:txBody>
                  <a:tcPr marL="9525" marR="9525" marT="9525" marB="0" anchor="ctr"/>
                </a:tc>
                <a:tc>
                  <a:txBody>
                    <a:bodyPr/>
                    <a:lstStyle/>
                    <a:p>
                      <a:pPr algn="l" fontAlgn="b"/>
                      <a:r>
                        <a:rPr lang="en-US" sz="1100" b="0" i="0" u="none" strike="noStrike" dirty="0">
                          <a:solidFill>
                            <a:srgbClr val="000000"/>
                          </a:solidFill>
                          <a:effectLst/>
                          <a:latin typeface="Calibri" panose="020F0502020204030204" pitchFamily="34" charset="0"/>
                        </a:rPr>
                        <a:t>Houghton Recreation Grounds facility contribution</a:t>
                      </a:r>
                    </a:p>
                  </a:txBody>
                  <a:tcPr marL="72000" marR="9525" marT="9525" marB="0" anchor="ctr"/>
                </a:tc>
                <a:tc>
                  <a:txBody>
                    <a:bodyPr/>
                    <a:lstStyle/>
                    <a:p>
                      <a:pPr algn="l" fontAlgn="b"/>
                      <a:endParaRPr lang="en-AU" sz="1100" b="0" i="0" u="none" strike="noStrike" dirty="0">
                        <a:solidFill>
                          <a:srgbClr val="000000"/>
                        </a:solidFill>
                        <a:effectLst/>
                        <a:latin typeface="Calibri" panose="020F0502020204030204" pitchFamily="34" charset="0"/>
                      </a:endParaRPr>
                    </a:p>
                  </a:txBody>
                  <a:tcPr marL="36000" marR="36000" marT="36000" marB="36000" anchor="ctr"/>
                </a:tc>
                <a:extLst>
                  <a:ext uri="{0D108BD9-81ED-4DB2-BD59-A6C34878D82A}">
                    <a16:rowId xmlns:a16="http://schemas.microsoft.com/office/drawing/2014/main" val="3370978658"/>
                  </a:ext>
                </a:extLst>
              </a:tr>
            </a:tbl>
          </a:graphicData>
        </a:graphic>
      </p:graphicFrame>
      <p:sp>
        <p:nvSpPr>
          <p:cNvPr id="10" name="TextBox 9"/>
          <p:cNvSpPr txBox="1"/>
          <p:nvPr/>
        </p:nvSpPr>
        <p:spPr>
          <a:xfrm>
            <a:off x="77545" y="541675"/>
            <a:ext cx="4827091" cy="307777"/>
          </a:xfrm>
          <a:prstGeom prst="rect">
            <a:avLst/>
          </a:prstGeom>
          <a:noFill/>
        </p:spPr>
        <p:txBody>
          <a:bodyPr wrap="none" rtlCol="0">
            <a:spAutoFit/>
          </a:bodyPr>
          <a:lstStyle/>
          <a:p>
            <a:r>
              <a:rPr lang="en-US" sz="1400" b="1" dirty="0">
                <a:solidFill>
                  <a:schemeClr val="accent6"/>
                </a:solidFill>
              </a:rPr>
              <a:t>Progress on Strategic Initiatives from the Annual Business Plan</a:t>
            </a:r>
            <a:endParaRPr lang="en-AU" sz="1400" b="1" dirty="0">
              <a:solidFill>
                <a:schemeClr val="accent6"/>
              </a:solidFill>
            </a:endParaRPr>
          </a:p>
        </p:txBody>
      </p:sp>
      <p:grpSp>
        <p:nvGrpSpPr>
          <p:cNvPr id="17" name="Group 16">
            <a:extLst>
              <a:ext uri="{FF2B5EF4-FFF2-40B4-BE49-F238E27FC236}">
                <a16:creationId xmlns:a16="http://schemas.microsoft.com/office/drawing/2014/main" id="{60EBCD9D-D420-62C1-4D2A-AB3231BEDA1B}"/>
              </a:ext>
            </a:extLst>
          </p:cNvPr>
          <p:cNvGrpSpPr/>
          <p:nvPr/>
        </p:nvGrpSpPr>
        <p:grpSpPr>
          <a:xfrm>
            <a:off x="2218202" y="9640521"/>
            <a:ext cx="4588421" cy="246221"/>
            <a:chOff x="2218202" y="9640521"/>
            <a:chExt cx="4588421" cy="246221"/>
          </a:xfrm>
        </p:grpSpPr>
        <p:grpSp>
          <p:nvGrpSpPr>
            <p:cNvPr id="259" name="Group 258">
              <a:extLst>
                <a:ext uri="{FF2B5EF4-FFF2-40B4-BE49-F238E27FC236}">
                  <a16:creationId xmlns:a16="http://schemas.microsoft.com/office/drawing/2014/main" id="{82A69D1B-B25F-EA6F-2130-CB1AA6596A3A}"/>
                </a:ext>
              </a:extLst>
            </p:cNvPr>
            <p:cNvGrpSpPr/>
            <p:nvPr/>
          </p:nvGrpSpPr>
          <p:grpSpPr>
            <a:xfrm>
              <a:off x="2795197" y="9673631"/>
              <a:ext cx="180000" cy="180000"/>
              <a:chOff x="2564900" y="9680038"/>
              <a:chExt cx="180000" cy="180000"/>
            </a:xfrm>
          </p:grpSpPr>
          <p:sp>
            <p:nvSpPr>
              <p:cNvPr id="273" name="Oval 272">
                <a:extLst>
                  <a:ext uri="{FF2B5EF4-FFF2-40B4-BE49-F238E27FC236}">
                    <a16:creationId xmlns:a16="http://schemas.microsoft.com/office/drawing/2014/main" id="{A718DA62-63E6-4C80-1671-7ED13CBFD292}"/>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74" name="Rounded Rectangle 198">
                <a:extLst>
                  <a:ext uri="{FF2B5EF4-FFF2-40B4-BE49-F238E27FC236}">
                    <a16:creationId xmlns:a16="http://schemas.microsoft.com/office/drawing/2014/main" id="{9383FB73-E17B-CCA4-C065-E834DC27C5F8}"/>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60" name="Group 259">
              <a:extLst>
                <a:ext uri="{FF2B5EF4-FFF2-40B4-BE49-F238E27FC236}">
                  <a16:creationId xmlns:a16="http://schemas.microsoft.com/office/drawing/2014/main" id="{ABE04A69-7F3F-C41A-BC8E-F2FDC617806C}"/>
                </a:ext>
              </a:extLst>
            </p:cNvPr>
            <p:cNvGrpSpPr/>
            <p:nvPr/>
          </p:nvGrpSpPr>
          <p:grpSpPr>
            <a:xfrm>
              <a:off x="4834705" y="9673631"/>
              <a:ext cx="180000" cy="180000"/>
              <a:chOff x="5566528" y="9680038"/>
              <a:chExt cx="180000" cy="180000"/>
            </a:xfrm>
          </p:grpSpPr>
          <p:sp>
            <p:nvSpPr>
              <p:cNvPr id="271" name="Oval 270">
                <a:extLst>
                  <a:ext uri="{FF2B5EF4-FFF2-40B4-BE49-F238E27FC236}">
                    <a16:creationId xmlns:a16="http://schemas.microsoft.com/office/drawing/2014/main" id="{171E1139-3B20-FA62-7031-BE55A97F4674}"/>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2" name="Rounded Rectangle 181">
                <a:extLst>
                  <a:ext uri="{FF2B5EF4-FFF2-40B4-BE49-F238E27FC236}">
                    <a16:creationId xmlns:a16="http://schemas.microsoft.com/office/drawing/2014/main" id="{CD8FC461-A681-B178-D02C-21EB55AD3B01}"/>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261" name="Oval 3">
              <a:extLst>
                <a:ext uri="{FF2B5EF4-FFF2-40B4-BE49-F238E27FC236}">
                  <a16:creationId xmlns:a16="http://schemas.microsoft.com/office/drawing/2014/main" id="{606874FD-1A23-E253-78B8-FF928C397347}"/>
                </a:ext>
              </a:extLst>
            </p:cNvPr>
            <p:cNvSpPr/>
            <p:nvPr/>
          </p:nvSpPr>
          <p:spPr>
            <a:xfrm>
              <a:off x="5822833" y="967363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62" name="TextBox 261">
              <a:extLst>
                <a:ext uri="{FF2B5EF4-FFF2-40B4-BE49-F238E27FC236}">
                  <a16:creationId xmlns:a16="http://schemas.microsoft.com/office/drawing/2014/main" id="{AF5C64AD-07D9-A18D-26D4-9878B951CD34}"/>
                </a:ext>
              </a:extLst>
            </p:cNvPr>
            <p:cNvSpPr txBox="1"/>
            <p:nvPr/>
          </p:nvSpPr>
          <p:spPr>
            <a:xfrm>
              <a:off x="2946637" y="9640521"/>
              <a:ext cx="845103" cy="246221"/>
            </a:xfrm>
            <a:prstGeom prst="rect">
              <a:avLst/>
            </a:prstGeom>
            <a:noFill/>
          </p:spPr>
          <p:txBody>
            <a:bodyPr wrap="none" rtlCol="0">
              <a:spAutoFit/>
            </a:bodyPr>
            <a:lstStyle/>
            <a:p>
              <a:r>
                <a:rPr lang="en-US" sz="1000" dirty="0"/>
                <a:t>= Continuing</a:t>
              </a:r>
              <a:endParaRPr lang="en-AU" sz="1000" dirty="0"/>
            </a:p>
          </p:txBody>
        </p:sp>
        <p:sp>
          <p:nvSpPr>
            <p:cNvPr id="263" name="TextBox 262">
              <a:extLst>
                <a:ext uri="{FF2B5EF4-FFF2-40B4-BE49-F238E27FC236}">
                  <a16:creationId xmlns:a16="http://schemas.microsoft.com/office/drawing/2014/main" id="{DCD05038-0336-5A1F-45F7-69F3420AD13B}"/>
                </a:ext>
              </a:extLst>
            </p:cNvPr>
            <p:cNvSpPr txBox="1"/>
            <p:nvPr/>
          </p:nvSpPr>
          <p:spPr>
            <a:xfrm>
              <a:off x="2218202" y="9640521"/>
              <a:ext cx="596638" cy="246221"/>
            </a:xfrm>
            <a:prstGeom prst="rect">
              <a:avLst/>
            </a:prstGeom>
            <a:noFill/>
          </p:spPr>
          <p:txBody>
            <a:bodyPr wrap="none" rtlCol="0">
              <a:spAutoFit/>
            </a:bodyPr>
            <a:lstStyle/>
            <a:p>
              <a:r>
                <a:rPr lang="en-US" sz="1000" b="1" dirty="0"/>
                <a:t>Legend:</a:t>
              </a:r>
              <a:endParaRPr lang="en-AU" sz="1000" b="1" dirty="0"/>
            </a:p>
          </p:txBody>
        </p:sp>
        <p:sp>
          <p:nvSpPr>
            <p:cNvPr id="265" name="TextBox 264">
              <a:extLst>
                <a:ext uri="{FF2B5EF4-FFF2-40B4-BE49-F238E27FC236}">
                  <a16:creationId xmlns:a16="http://schemas.microsoft.com/office/drawing/2014/main" id="{2776E80C-40DA-9E23-EF91-566C6966CA39}"/>
                </a:ext>
              </a:extLst>
            </p:cNvPr>
            <p:cNvSpPr txBox="1"/>
            <p:nvPr/>
          </p:nvSpPr>
          <p:spPr>
            <a:xfrm>
              <a:off x="5955108" y="9640521"/>
              <a:ext cx="851515" cy="246221"/>
            </a:xfrm>
            <a:prstGeom prst="rect">
              <a:avLst/>
            </a:prstGeom>
            <a:noFill/>
          </p:spPr>
          <p:txBody>
            <a:bodyPr wrap="none" rtlCol="0">
              <a:spAutoFit/>
            </a:bodyPr>
            <a:lstStyle/>
            <a:p>
              <a:r>
                <a:rPr lang="en-US" sz="1000" dirty="0"/>
                <a:t>= Completed</a:t>
              </a:r>
              <a:endParaRPr lang="en-AU" sz="1000" dirty="0"/>
            </a:p>
          </p:txBody>
        </p:sp>
        <p:sp>
          <p:nvSpPr>
            <p:cNvPr id="266" name="TextBox 265">
              <a:extLst>
                <a:ext uri="{FF2B5EF4-FFF2-40B4-BE49-F238E27FC236}">
                  <a16:creationId xmlns:a16="http://schemas.microsoft.com/office/drawing/2014/main" id="{5D7AFE45-ED9E-82E4-DEFB-204C1111A2CA}"/>
                </a:ext>
              </a:extLst>
            </p:cNvPr>
            <p:cNvSpPr txBox="1"/>
            <p:nvPr/>
          </p:nvSpPr>
          <p:spPr>
            <a:xfrm>
              <a:off x="4950669" y="9640521"/>
              <a:ext cx="782587" cy="246221"/>
            </a:xfrm>
            <a:prstGeom prst="rect">
              <a:avLst/>
            </a:prstGeom>
            <a:noFill/>
          </p:spPr>
          <p:txBody>
            <a:bodyPr wrap="none" rtlCol="0">
              <a:spAutoFit/>
            </a:bodyPr>
            <a:lstStyle/>
            <a:p>
              <a:r>
                <a:rPr lang="en-US" sz="1000" dirty="0"/>
                <a:t>= Cancelled</a:t>
              </a:r>
              <a:endParaRPr lang="en-AU" sz="1000" dirty="0"/>
            </a:p>
          </p:txBody>
        </p:sp>
        <p:sp>
          <p:nvSpPr>
            <p:cNvPr id="267" name="TextBox 266">
              <a:extLst>
                <a:ext uri="{FF2B5EF4-FFF2-40B4-BE49-F238E27FC236}">
                  <a16:creationId xmlns:a16="http://schemas.microsoft.com/office/drawing/2014/main" id="{940FD205-65E0-27D5-AD23-EFC0071E43D7}"/>
                </a:ext>
              </a:extLst>
            </p:cNvPr>
            <p:cNvSpPr txBox="1"/>
            <p:nvPr/>
          </p:nvSpPr>
          <p:spPr>
            <a:xfrm>
              <a:off x="4016148" y="9640521"/>
              <a:ext cx="744114" cy="246221"/>
            </a:xfrm>
            <a:prstGeom prst="rect">
              <a:avLst/>
            </a:prstGeom>
            <a:noFill/>
          </p:spPr>
          <p:txBody>
            <a:bodyPr wrap="none" rtlCol="0">
              <a:spAutoFit/>
            </a:bodyPr>
            <a:lstStyle/>
            <a:p>
              <a:r>
                <a:rPr lang="en-US" sz="1000" dirty="0"/>
                <a:t>= Deferred</a:t>
              </a:r>
              <a:endParaRPr lang="en-AU" sz="1000" dirty="0"/>
            </a:p>
          </p:txBody>
        </p:sp>
        <p:grpSp>
          <p:nvGrpSpPr>
            <p:cNvPr id="268" name="Group 267">
              <a:extLst>
                <a:ext uri="{FF2B5EF4-FFF2-40B4-BE49-F238E27FC236}">
                  <a16:creationId xmlns:a16="http://schemas.microsoft.com/office/drawing/2014/main" id="{30A33A06-0667-1BD8-3599-1B70CCBC4E9F}"/>
                </a:ext>
              </a:extLst>
            </p:cNvPr>
            <p:cNvGrpSpPr/>
            <p:nvPr/>
          </p:nvGrpSpPr>
          <p:grpSpPr>
            <a:xfrm>
              <a:off x="3857172" y="9673631"/>
              <a:ext cx="180000" cy="180000"/>
              <a:chOff x="3494432" y="9673631"/>
              <a:chExt cx="180000" cy="180000"/>
            </a:xfrm>
          </p:grpSpPr>
          <p:sp>
            <p:nvSpPr>
              <p:cNvPr id="269" name="Oval 306">
                <a:extLst>
                  <a:ext uri="{FF2B5EF4-FFF2-40B4-BE49-F238E27FC236}">
                    <a16:creationId xmlns:a16="http://schemas.microsoft.com/office/drawing/2014/main" id="{2F3ED80F-BE85-8839-F3F4-E7E7BF21F484}"/>
                  </a:ext>
                </a:extLst>
              </p:cNvPr>
              <p:cNvSpPr>
                <a:spLocks noChangeAspect="1"/>
              </p:cNvSpPr>
              <p:nvPr/>
            </p:nvSpPr>
            <p:spPr>
              <a:xfrm>
                <a:off x="3494432" y="96736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70" name="Straight Arrow Connector 269">
                <a:extLst>
                  <a:ext uri="{FF2B5EF4-FFF2-40B4-BE49-F238E27FC236}">
                    <a16:creationId xmlns:a16="http://schemas.microsoft.com/office/drawing/2014/main" id="{AC325E60-C0CE-B218-0B83-A93571AA5834}"/>
                  </a:ext>
                </a:extLst>
              </p:cNvPr>
              <p:cNvCxnSpPr/>
              <p:nvPr/>
            </p:nvCxnSpPr>
            <p:spPr>
              <a:xfrm>
                <a:off x="3525212" y="975988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grpSp>
        <p:nvGrpSpPr>
          <p:cNvPr id="5" name="Group 4">
            <a:extLst>
              <a:ext uri="{FF2B5EF4-FFF2-40B4-BE49-F238E27FC236}">
                <a16:creationId xmlns:a16="http://schemas.microsoft.com/office/drawing/2014/main" id="{F606F6DC-6A4D-5CCB-B7C9-C9E1487AE35B}"/>
              </a:ext>
            </a:extLst>
          </p:cNvPr>
          <p:cNvGrpSpPr/>
          <p:nvPr/>
        </p:nvGrpSpPr>
        <p:grpSpPr>
          <a:xfrm>
            <a:off x="6138509" y="9320377"/>
            <a:ext cx="180000" cy="180000"/>
            <a:chOff x="5566528" y="9680038"/>
            <a:chExt cx="180000" cy="180000"/>
          </a:xfrm>
        </p:grpSpPr>
        <p:sp>
          <p:nvSpPr>
            <p:cNvPr id="6" name="Oval 5">
              <a:extLst>
                <a:ext uri="{FF2B5EF4-FFF2-40B4-BE49-F238E27FC236}">
                  <a16:creationId xmlns:a16="http://schemas.microsoft.com/office/drawing/2014/main" id="{08379D4E-D1FE-FCA5-D65C-24DB64B04679}"/>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ounded Rectangle 181">
              <a:extLst>
                <a:ext uri="{FF2B5EF4-FFF2-40B4-BE49-F238E27FC236}">
                  <a16:creationId xmlns:a16="http://schemas.microsoft.com/office/drawing/2014/main" id="{4D4D153E-5EB7-64D4-7511-74FB3259A31F}"/>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nvGrpSpPr>
          <p:cNvPr id="29" name="Group 28">
            <a:extLst>
              <a:ext uri="{FF2B5EF4-FFF2-40B4-BE49-F238E27FC236}">
                <a16:creationId xmlns:a16="http://schemas.microsoft.com/office/drawing/2014/main" id="{C40092D0-1B70-38A0-8C64-285CAD7734C3}"/>
              </a:ext>
            </a:extLst>
          </p:cNvPr>
          <p:cNvGrpSpPr/>
          <p:nvPr/>
        </p:nvGrpSpPr>
        <p:grpSpPr>
          <a:xfrm>
            <a:off x="6138509" y="2005129"/>
            <a:ext cx="180000" cy="180000"/>
            <a:chOff x="2564900" y="9680038"/>
            <a:chExt cx="180000" cy="180000"/>
          </a:xfrm>
        </p:grpSpPr>
        <p:sp>
          <p:nvSpPr>
            <p:cNvPr id="30" name="Oval 29">
              <a:extLst>
                <a:ext uri="{FF2B5EF4-FFF2-40B4-BE49-F238E27FC236}">
                  <a16:creationId xmlns:a16="http://schemas.microsoft.com/office/drawing/2014/main" id="{1B456EE5-04E5-C3FB-943F-4EF7DC54EE1B}"/>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1" name="Rounded Rectangle 198">
              <a:extLst>
                <a:ext uri="{FF2B5EF4-FFF2-40B4-BE49-F238E27FC236}">
                  <a16:creationId xmlns:a16="http://schemas.microsoft.com/office/drawing/2014/main" id="{27515E8E-D8EE-FE4D-8696-F247D7E5DF9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2" name="Group 31">
            <a:extLst>
              <a:ext uri="{FF2B5EF4-FFF2-40B4-BE49-F238E27FC236}">
                <a16:creationId xmlns:a16="http://schemas.microsoft.com/office/drawing/2014/main" id="{9A0CB48A-1974-2BAB-48EB-5A6263A7CEDE}"/>
              </a:ext>
            </a:extLst>
          </p:cNvPr>
          <p:cNvGrpSpPr/>
          <p:nvPr/>
        </p:nvGrpSpPr>
        <p:grpSpPr>
          <a:xfrm>
            <a:off x="6138509" y="2609627"/>
            <a:ext cx="180000" cy="180000"/>
            <a:chOff x="2564900" y="9680038"/>
            <a:chExt cx="180000" cy="180000"/>
          </a:xfrm>
        </p:grpSpPr>
        <p:sp>
          <p:nvSpPr>
            <p:cNvPr id="33" name="Oval 32">
              <a:extLst>
                <a:ext uri="{FF2B5EF4-FFF2-40B4-BE49-F238E27FC236}">
                  <a16:creationId xmlns:a16="http://schemas.microsoft.com/office/drawing/2014/main" id="{7B2E21E0-FF1E-B42F-1B90-E749D2DCBBAB}"/>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4" name="Rounded Rectangle 198">
              <a:extLst>
                <a:ext uri="{FF2B5EF4-FFF2-40B4-BE49-F238E27FC236}">
                  <a16:creationId xmlns:a16="http://schemas.microsoft.com/office/drawing/2014/main" id="{F3F5FC1E-7C29-34F0-83BF-E4A003B3E9C9}"/>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41" name="Group 40">
            <a:extLst>
              <a:ext uri="{FF2B5EF4-FFF2-40B4-BE49-F238E27FC236}">
                <a16:creationId xmlns:a16="http://schemas.microsoft.com/office/drawing/2014/main" id="{8E7D691B-96CB-B73A-A294-89FFFD51EA46}"/>
              </a:ext>
            </a:extLst>
          </p:cNvPr>
          <p:cNvGrpSpPr/>
          <p:nvPr/>
        </p:nvGrpSpPr>
        <p:grpSpPr>
          <a:xfrm>
            <a:off x="6138509" y="3794473"/>
            <a:ext cx="180000" cy="180000"/>
            <a:chOff x="2564900" y="9680038"/>
            <a:chExt cx="180000" cy="180000"/>
          </a:xfrm>
        </p:grpSpPr>
        <p:sp>
          <p:nvSpPr>
            <p:cNvPr id="42" name="Oval 41">
              <a:extLst>
                <a:ext uri="{FF2B5EF4-FFF2-40B4-BE49-F238E27FC236}">
                  <a16:creationId xmlns:a16="http://schemas.microsoft.com/office/drawing/2014/main" id="{AE36D8BF-996B-D18E-6540-F50548FB2D39}"/>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3" name="Rounded Rectangle 198">
              <a:extLst>
                <a:ext uri="{FF2B5EF4-FFF2-40B4-BE49-F238E27FC236}">
                  <a16:creationId xmlns:a16="http://schemas.microsoft.com/office/drawing/2014/main" id="{E8FE5062-E497-6BB5-B457-D27D92539CC7}"/>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44" name="Group 43">
            <a:extLst>
              <a:ext uri="{FF2B5EF4-FFF2-40B4-BE49-F238E27FC236}">
                <a16:creationId xmlns:a16="http://schemas.microsoft.com/office/drawing/2014/main" id="{B10B003E-E0B1-3376-A2F9-9D1DFCBFD56E}"/>
              </a:ext>
            </a:extLst>
          </p:cNvPr>
          <p:cNvGrpSpPr/>
          <p:nvPr/>
        </p:nvGrpSpPr>
        <p:grpSpPr>
          <a:xfrm>
            <a:off x="6138509" y="4092472"/>
            <a:ext cx="180000" cy="180000"/>
            <a:chOff x="2564900" y="9680038"/>
            <a:chExt cx="180000" cy="180000"/>
          </a:xfrm>
        </p:grpSpPr>
        <p:sp>
          <p:nvSpPr>
            <p:cNvPr id="45" name="Oval 44">
              <a:extLst>
                <a:ext uri="{FF2B5EF4-FFF2-40B4-BE49-F238E27FC236}">
                  <a16:creationId xmlns:a16="http://schemas.microsoft.com/office/drawing/2014/main" id="{DC10C22E-682F-7A2B-44D8-15CB379C241C}"/>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46" name="Rounded Rectangle 198">
              <a:extLst>
                <a:ext uri="{FF2B5EF4-FFF2-40B4-BE49-F238E27FC236}">
                  <a16:creationId xmlns:a16="http://schemas.microsoft.com/office/drawing/2014/main" id="{E52BE46B-BC58-902A-83EA-ADC8E19C49F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59" name="Group 58">
            <a:extLst>
              <a:ext uri="{FF2B5EF4-FFF2-40B4-BE49-F238E27FC236}">
                <a16:creationId xmlns:a16="http://schemas.microsoft.com/office/drawing/2014/main" id="{1737BBD1-2E14-E6F7-19F8-058D28D88A92}"/>
              </a:ext>
            </a:extLst>
          </p:cNvPr>
          <p:cNvGrpSpPr/>
          <p:nvPr/>
        </p:nvGrpSpPr>
        <p:grpSpPr>
          <a:xfrm>
            <a:off x="6138509" y="5840577"/>
            <a:ext cx="180000" cy="180000"/>
            <a:chOff x="2564900" y="9680038"/>
            <a:chExt cx="180000" cy="180000"/>
          </a:xfrm>
        </p:grpSpPr>
        <p:sp>
          <p:nvSpPr>
            <p:cNvPr id="60" name="Oval 59">
              <a:extLst>
                <a:ext uri="{FF2B5EF4-FFF2-40B4-BE49-F238E27FC236}">
                  <a16:creationId xmlns:a16="http://schemas.microsoft.com/office/drawing/2014/main" id="{300FC3D0-DFA8-6E9B-DC1F-334DEB3D5C05}"/>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1" name="Rounded Rectangle 198">
              <a:extLst>
                <a:ext uri="{FF2B5EF4-FFF2-40B4-BE49-F238E27FC236}">
                  <a16:creationId xmlns:a16="http://schemas.microsoft.com/office/drawing/2014/main" id="{790D64AD-B818-7456-871B-5F9C6A4612E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62" name="Group 61">
            <a:extLst>
              <a:ext uri="{FF2B5EF4-FFF2-40B4-BE49-F238E27FC236}">
                <a16:creationId xmlns:a16="http://schemas.microsoft.com/office/drawing/2014/main" id="{86208BAE-14A8-A9A6-59C1-EA30A5C3BA21}"/>
              </a:ext>
            </a:extLst>
          </p:cNvPr>
          <p:cNvGrpSpPr/>
          <p:nvPr/>
        </p:nvGrpSpPr>
        <p:grpSpPr>
          <a:xfrm>
            <a:off x="6138509" y="6140535"/>
            <a:ext cx="180000" cy="180000"/>
            <a:chOff x="2564900" y="9680038"/>
            <a:chExt cx="180000" cy="180000"/>
          </a:xfrm>
        </p:grpSpPr>
        <p:sp>
          <p:nvSpPr>
            <p:cNvPr id="63" name="Oval 62">
              <a:extLst>
                <a:ext uri="{FF2B5EF4-FFF2-40B4-BE49-F238E27FC236}">
                  <a16:creationId xmlns:a16="http://schemas.microsoft.com/office/drawing/2014/main" id="{568C5F3E-750D-33DB-A735-9448721E8545}"/>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56" name="Rounded Rectangle 198">
              <a:extLst>
                <a:ext uri="{FF2B5EF4-FFF2-40B4-BE49-F238E27FC236}">
                  <a16:creationId xmlns:a16="http://schemas.microsoft.com/office/drawing/2014/main" id="{87F46E07-8619-16EE-101C-0DEEA9A7312F}"/>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81" name="Group 280">
            <a:extLst>
              <a:ext uri="{FF2B5EF4-FFF2-40B4-BE49-F238E27FC236}">
                <a16:creationId xmlns:a16="http://schemas.microsoft.com/office/drawing/2014/main" id="{4490300D-6E15-6CD4-3CD8-A0ACC854D914}"/>
              </a:ext>
            </a:extLst>
          </p:cNvPr>
          <p:cNvGrpSpPr/>
          <p:nvPr/>
        </p:nvGrpSpPr>
        <p:grpSpPr>
          <a:xfrm>
            <a:off x="6138509" y="6993375"/>
            <a:ext cx="180000" cy="180000"/>
            <a:chOff x="2564900" y="9680038"/>
            <a:chExt cx="180000" cy="180000"/>
          </a:xfrm>
        </p:grpSpPr>
        <p:sp>
          <p:nvSpPr>
            <p:cNvPr id="282" name="Oval 281">
              <a:extLst>
                <a:ext uri="{FF2B5EF4-FFF2-40B4-BE49-F238E27FC236}">
                  <a16:creationId xmlns:a16="http://schemas.microsoft.com/office/drawing/2014/main" id="{50D5DD31-10C6-14CA-BF1B-F8E81300ACD9}"/>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83" name="Rounded Rectangle 198">
              <a:extLst>
                <a:ext uri="{FF2B5EF4-FFF2-40B4-BE49-F238E27FC236}">
                  <a16:creationId xmlns:a16="http://schemas.microsoft.com/office/drawing/2014/main" id="{78AA7DE4-7864-5235-9D73-7C4B2FE880E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90" name="Group 289">
            <a:extLst>
              <a:ext uri="{FF2B5EF4-FFF2-40B4-BE49-F238E27FC236}">
                <a16:creationId xmlns:a16="http://schemas.microsoft.com/office/drawing/2014/main" id="{AFAFC6A7-E4C2-8AB7-D6DF-065E51108323}"/>
              </a:ext>
            </a:extLst>
          </p:cNvPr>
          <p:cNvGrpSpPr/>
          <p:nvPr/>
        </p:nvGrpSpPr>
        <p:grpSpPr>
          <a:xfrm>
            <a:off x="6138509" y="7861746"/>
            <a:ext cx="180000" cy="180000"/>
            <a:chOff x="2564900" y="9680038"/>
            <a:chExt cx="180000" cy="180000"/>
          </a:xfrm>
        </p:grpSpPr>
        <p:sp>
          <p:nvSpPr>
            <p:cNvPr id="291" name="Oval 290">
              <a:extLst>
                <a:ext uri="{FF2B5EF4-FFF2-40B4-BE49-F238E27FC236}">
                  <a16:creationId xmlns:a16="http://schemas.microsoft.com/office/drawing/2014/main" id="{A7454DB3-6691-58FD-A685-F4CF5FEED238}"/>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92" name="Rounded Rectangle 198">
              <a:extLst>
                <a:ext uri="{FF2B5EF4-FFF2-40B4-BE49-F238E27FC236}">
                  <a16:creationId xmlns:a16="http://schemas.microsoft.com/office/drawing/2014/main" id="{6EC1DD9B-3DB4-78EA-DE2E-35470E07AA0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296" name="Group 295">
            <a:extLst>
              <a:ext uri="{FF2B5EF4-FFF2-40B4-BE49-F238E27FC236}">
                <a16:creationId xmlns:a16="http://schemas.microsoft.com/office/drawing/2014/main" id="{D2AC095E-DF50-2179-7549-13A542022A5E}"/>
              </a:ext>
            </a:extLst>
          </p:cNvPr>
          <p:cNvGrpSpPr/>
          <p:nvPr/>
        </p:nvGrpSpPr>
        <p:grpSpPr>
          <a:xfrm>
            <a:off x="6138509" y="8449271"/>
            <a:ext cx="180000" cy="180000"/>
            <a:chOff x="2564900" y="9680038"/>
            <a:chExt cx="180000" cy="180000"/>
          </a:xfrm>
        </p:grpSpPr>
        <p:sp>
          <p:nvSpPr>
            <p:cNvPr id="297" name="Oval 296">
              <a:extLst>
                <a:ext uri="{FF2B5EF4-FFF2-40B4-BE49-F238E27FC236}">
                  <a16:creationId xmlns:a16="http://schemas.microsoft.com/office/drawing/2014/main" id="{736A0298-1ACC-103B-6B47-86962AD31667}"/>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298" name="Rounded Rectangle 198">
              <a:extLst>
                <a:ext uri="{FF2B5EF4-FFF2-40B4-BE49-F238E27FC236}">
                  <a16:creationId xmlns:a16="http://schemas.microsoft.com/office/drawing/2014/main" id="{A9517AF9-344F-54CA-3EF3-F8C91FCD4CC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8" name="Oval 3">
            <a:extLst>
              <a:ext uri="{FF2B5EF4-FFF2-40B4-BE49-F238E27FC236}">
                <a16:creationId xmlns:a16="http://schemas.microsoft.com/office/drawing/2014/main" id="{FDE975D9-8526-E384-D2A7-75355643D817}"/>
              </a:ext>
            </a:extLst>
          </p:cNvPr>
          <p:cNvSpPr/>
          <p:nvPr/>
        </p:nvSpPr>
        <p:spPr>
          <a:xfrm>
            <a:off x="6138509" y="8143359"/>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94" name="Group 293">
            <a:extLst>
              <a:ext uri="{FF2B5EF4-FFF2-40B4-BE49-F238E27FC236}">
                <a16:creationId xmlns:a16="http://schemas.microsoft.com/office/drawing/2014/main" id="{1CE5833C-F407-1A67-7345-C680D649BB5B}"/>
              </a:ext>
            </a:extLst>
          </p:cNvPr>
          <p:cNvGrpSpPr/>
          <p:nvPr/>
        </p:nvGrpSpPr>
        <p:grpSpPr>
          <a:xfrm>
            <a:off x="6138509" y="7574810"/>
            <a:ext cx="180000" cy="180000"/>
            <a:chOff x="5566528" y="9680038"/>
            <a:chExt cx="180000" cy="180000"/>
          </a:xfrm>
        </p:grpSpPr>
        <p:sp>
          <p:nvSpPr>
            <p:cNvPr id="295" name="Oval 294">
              <a:extLst>
                <a:ext uri="{FF2B5EF4-FFF2-40B4-BE49-F238E27FC236}">
                  <a16:creationId xmlns:a16="http://schemas.microsoft.com/office/drawing/2014/main" id="{01AC6B4D-92B9-E714-25FA-480CA456A941}"/>
                </a:ext>
              </a:extLst>
            </p:cNvPr>
            <p:cNvSpPr/>
            <p:nvPr/>
          </p:nvSpPr>
          <p:spPr>
            <a:xfrm>
              <a:off x="5566528" y="968003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0" name="Rounded Rectangle 181">
              <a:extLst>
                <a:ext uri="{FF2B5EF4-FFF2-40B4-BE49-F238E27FC236}">
                  <a16:creationId xmlns:a16="http://schemas.microsoft.com/office/drawing/2014/main" id="{C5324238-CED1-7FB1-1896-9BDEAB5A9D35}"/>
                </a:ext>
              </a:extLst>
            </p:cNvPr>
            <p:cNvSpPr/>
            <p:nvPr/>
          </p:nvSpPr>
          <p:spPr>
            <a:xfrm rot="2700000">
              <a:off x="5603421" y="9716931"/>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sp>
        <p:nvSpPr>
          <p:cNvPr id="301" name="Oval 3">
            <a:extLst>
              <a:ext uri="{FF2B5EF4-FFF2-40B4-BE49-F238E27FC236}">
                <a16:creationId xmlns:a16="http://schemas.microsoft.com/office/drawing/2014/main" id="{BB24D4DD-292C-646E-C741-E1CCA13D3102}"/>
              </a:ext>
            </a:extLst>
          </p:cNvPr>
          <p:cNvSpPr/>
          <p:nvPr/>
        </p:nvSpPr>
        <p:spPr>
          <a:xfrm>
            <a:off x="6138509" y="4395139"/>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02" name="Group 301">
            <a:extLst>
              <a:ext uri="{FF2B5EF4-FFF2-40B4-BE49-F238E27FC236}">
                <a16:creationId xmlns:a16="http://schemas.microsoft.com/office/drawing/2014/main" id="{E72B0BC2-09C1-E228-9341-0749B20D42D7}"/>
              </a:ext>
            </a:extLst>
          </p:cNvPr>
          <p:cNvGrpSpPr/>
          <p:nvPr/>
        </p:nvGrpSpPr>
        <p:grpSpPr>
          <a:xfrm>
            <a:off x="6138509" y="1727577"/>
            <a:ext cx="180000" cy="180000"/>
            <a:chOff x="2564900" y="9680038"/>
            <a:chExt cx="180000" cy="180000"/>
          </a:xfrm>
        </p:grpSpPr>
        <p:sp>
          <p:nvSpPr>
            <p:cNvPr id="303" name="Oval 302">
              <a:extLst>
                <a:ext uri="{FF2B5EF4-FFF2-40B4-BE49-F238E27FC236}">
                  <a16:creationId xmlns:a16="http://schemas.microsoft.com/office/drawing/2014/main" id="{CB084ABA-BA16-B020-16C1-FDA80402EAC0}"/>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04" name="Rounded Rectangle 198">
              <a:extLst>
                <a:ext uri="{FF2B5EF4-FFF2-40B4-BE49-F238E27FC236}">
                  <a16:creationId xmlns:a16="http://schemas.microsoft.com/office/drawing/2014/main" id="{4A60DCA4-0473-7E9C-5DB2-5FDD61D2697B}"/>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18" name="Oval 3">
            <a:extLst>
              <a:ext uri="{FF2B5EF4-FFF2-40B4-BE49-F238E27FC236}">
                <a16:creationId xmlns:a16="http://schemas.microsoft.com/office/drawing/2014/main" id="{0446DA10-C46F-E30F-C3C4-0889928CFCA2}"/>
              </a:ext>
            </a:extLst>
          </p:cNvPr>
          <p:cNvSpPr/>
          <p:nvPr/>
        </p:nvSpPr>
        <p:spPr>
          <a:xfrm>
            <a:off x="6138509" y="6418871"/>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21" name="Group 20">
            <a:extLst>
              <a:ext uri="{FF2B5EF4-FFF2-40B4-BE49-F238E27FC236}">
                <a16:creationId xmlns:a16="http://schemas.microsoft.com/office/drawing/2014/main" id="{EA126561-2309-6A00-6D66-D730766D698A}"/>
              </a:ext>
            </a:extLst>
          </p:cNvPr>
          <p:cNvGrpSpPr/>
          <p:nvPr/>
        </p:nvGrpSpPr>
        <p:grpSpPr>
          <a:xfrm>
            <a:off x="6138509" y="4978445"/>
            <a:ext cx="180000" cy="180000"/>
            <a:chOff x="4009572" y="9826031"/>
            <a:chExt cx="180000" cy="180000"/>
          </a:xfrm>
        </p:grpSpPr>
        <p:sp>
          <p:nvSpPr>
            <p:cNvPr id="19" name="Oval 306">
              <a:extLst>
                <a:ext uri="{FF2B5EF4-FFF2-40B4-BE49-F238E27FC236}">
                  <a16:creationId xmlns:a16="http://schemas.microsoft.com/office/drawing/2014/main" id="{766B4D5D-3B9A-F586-FCB1-D763EF1F67FB}"/>
                </a:ext>
              </a:extLst>
            </p:cNvPr>
            <p:cNvSpPr>
              <a:spLocks noChangeAspect="1"/>
            </p:cNvSpPr>
            <p:nvPr/>
          </p:nvSpPr>
          <p:spPr>
            <a:xfrm>
              <a:off x="4009572" y="98260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0" name="Straight Arrow Connector 19">
              <a:extLst>
                <a:ext uri="{FF2B5EF4-FFF2-40B4-BE49-F238E27FC236}">
                  <a16:creationId xmlns:a16="http://schemas.microsoft.com/office/drawing/2014/main" id="{D58321C4-1F69-F9DE-4011-3E48A9CCD9DD}"/>
                </a:ext>
              </a:extLst>
            </p:cNvPr>
            <p:cNvCxnSpPr/>
            <p:nvPr/>
          </p:nvCxnSpPr>
          <p:spPr>
            <a:xfrm>
              <a:off x="4040352" y="991228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22" name="Oval 3">
            <a:extLst>
              <a:ext uri="{FF2B5EF4-FFF2-40B4-BE49-F238E27FC236}">
                <a16:creationId xmlns:a16="http://schemas.microsoft.com/office/drawing/2014/main" id="{E86B5139-1623-1FFD-3F40-B7F1E1AE9F59}"/>
              </a:ext>
            </a:extLst>
          </p:cNvPr>
          <p:cNvSpPr/>
          <p:nvPr/>
        </p:nvSpPr>
        <p:spPr>
          <a:xfrm>
            <a:off x="6138509" y="2897447"/>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7" name="Oval 3">
            <a:extLst>
              <a:ext uri="{FF2B5EF4-FFF2-40B4-BE49-F238E27FC236}">
                <a16:creationId xmlns:a16="http://schemas.microsoft.com/office/drawing/2014/main" id="{664E2693-BFB8-0FA3-DEA6-4C2BC210CF56}"/>
              </a:ext>
            </a:extLst>
          </p:cNvPr>
          <p:cNvSpPr/>
          <p:nvPr/>
        </p:nvSpPr>
        <p:spPr>
          <a:xfrm>
            <a:off x="6138509" y="5247303"/>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7" name="Oval 3">
            <a:extLst>
              <a:ext uri="{FF2B5EF4-FFF2-40B4-BE49-F238E27FC236}">
                <a16:creationId xmlns:a16="http://schemas.microsoft.com/office/drawing/2014/main" id="{42F13CD7-B6D9-7644-17D9-B01B6266F27C}"/>
              </a:ext>
            </a:extLst>
          </p:cNvPr>
          <p:cNvSpPr/>
          <p:nvPr/>
        </p:nvSpPr>
        <p:spPr>
          <a:xfrm>
            <a:off x="6138509" y="6700484"/>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48" name="Group 47">
            <a:extLst>
              <a:ext uri="{FF2B5EF4-FFF2-40B4-BE49-F238E27FC236}">
                <a16:creationId xmlns:a16="http://schemas.microsoft.com/office/drawing/2014/main" id="{BEEF4AD2-E904-019D-3CDA-A1C582199C0A}"/>
              </a:ext>
            </a:extLst>
          </p:cNvPr>
          <p:cNvGrpSpPr/>
          <p:nvPr/>
        </p:nvGrpSpPr>
        <p:grpSpPr>
          <a:xfrm>
            <a:off x="6138509" y="8737378"/>
            <a:ext cx="180000" cy="180000"/>
            <a:chOff x="4009572" y="9826031"/>
            <a:chExt cx="180000" cy="180000"/>
          </a:xfrm>
        </p:grpSpPr>
        <p:sp>
          <p:nvSpPr>
            <p:cNvPr id="49" name="Oval 306">
              <a:extLst>
                <a:ext uri="{FF2B5EF4-FFF2-40B4-BE49-F238E27FC236}">
                  <a16:creationId xmlns:a16="http://schemas.microsoft.com/office/drawing/2014/main" id="{EBE01C2E-D710-CF44-56B3-163F7013AD92}"/>
                </a:ext>
              </a:extLst>
            </p:cNvPr>
            <p:cNvSpPr>
              <a:spLocks noChangeAspect="1"/>
            </p:cNvSpPr>
            <p:nvPr/>
          </p:nvSpPr>
          <p:spPr>
            <a:xfrm>
              <a:off x="4009572" y="9826031"/>
              <a:ext cx="180000" cy="180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285" name="Straight Arrow Connector 284">
              <a:extLst>
                <a:ext uri="{FF2B5EF4-FFF2-40B4-BE49-F238E27FC236}">
                  <a16:creationId xmlns:a16="http://schemas.microsoft.com/office/drawing/2014/main" id="{0C8C516A-CDCA-D1D5-CB4A-024C87780651}"/>
                </a:ext>
              </a:extLst>
            </p:cNvPr>
            <p:cNvCxnSpPr/>
            <p:nvPr/>
          </p:nvCxnSpPr>
          <p:spPr>
            <a:xfrm>
              <a:off x="4040352" y="9912281"/>
              <a:ext cx="128196" cy="0"/>
            </a:xfrm>
            <a:prstGeom prst="straightConnector1">
              <a:avLst/>
            </a:prstGeom>
            <a:ln w="3175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299" name="Group 298">
            <a:extLst>
              <a:ext uri="{FF2B5EF4-FFF2-40B4-BE49-F238E27FC236}">
                <a16:creationId xmlns:a16="http://schemas.microsoft.com/office/drawing/2014/main" id="{A5BAD51B-0653-CCB5-4FB8-38B8263086FE}"/>
              </a:ext>
            </a:extLst>
          </p:cNvPr>
          <p:cNvGrpSpPr/>
          <p:nvPr/>
        </p:nvGrpSpPr>
        <p:grpSpPr>
          <a:xfrm>
            <a:off x="6138509" y="4675365"/>
            <a:ext cx="180000" cy="180000"/>
            <a:chOff x="2564900" y="9680038"/>
            <a:chExt cx="180000" cy="180000"/>
          </a:xfrm>
        </p:grpSpPr>
        <p:sp>
          <p:nvSpPr>
            <p:cNvPr id="305" name="Oval 304">
              <a:extLst>
                <a:ext uri="{FF2B5EF4-FFF2-40B4-BE49-F238E27FC236}">
                  <a16:creationId xmlns:a16="http://schemas.microsoft.com/office/drawing/2014/main" id="{DCFF975E-624A-F998-66D1-3C645D15816E}"/>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06" name="Rounded Rectangle 198">
              <a:extLst>
                <a:ext uri="{FF2B5EF4-FFF2-40B4-BE49-F238E27FC236}">
                  <a16:creationId xmlns:a16="http://schemas.microsoft.com/office/drawing/2014/main" id="{9650BA6B-4014-42B9-97FF-702CA1850F8A}"/>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307" name="Oval 3">
            <a:extLst>
              <a:ext uri="{FF2B5EF4-FFF2-40B4-BE49-F238E27FC236}">
                <a16:creationId xmlns:a16="http://schemas.microsoft.com/office/drawing/2014/main" id="{3B8A8BA5-370A-94ED-AC09-A637A53DE651}"/>
              </a:ext>
            </a:extLst>
          </p:cNvPr>
          <p:cNvSpPr/>
          <p:nvPr/>
        </p:nvSpPr>
        <p:spPr>
          <a:xfrm>
            <a:off x="6138509" y="5553032"/>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08" name="Oval 3">
            <a:extLst>
              <a:ext uri="{FF2B5EF4-FFF2-40B4-BE49-F238E27FC236}">
                <a16:creationId xmlns:a16="http://schemas.microsoft.com/office/drawing/2014/main" id="{64A9015F-E4D8-69F7-27D8-33307223E761}"/>
              </a:ext>
            </a:extLst>
          </p:cNvPr>
          <p:cNvSpPr/>
          <p:nvPr/>
        </p:nvSpPr>
        <p:spPr>
          <a:xfrm>
            <a:off x="6138509" y="3465996"/>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nvGrpSpPr>
          <p:cNvPr id="309" name="Group 308">
            <a:extLst>
              <a:ext uri="{FF2B5EF4-FFF2-40B4-BE49-F238E27FC236}">
                <a16:creationId xmlns:a16="http://schemas.microsoft.com/office/drawing/2014/main" id="{B1C2AEB6-1BB8-2083-D18F-8E9B6872E313}"/>
              </a:ext>
            </a:extLst>
          </p:cNvPr>
          <p:cNvGrpSpPr/>
          <p:nvPr/>
        </p:nvGrpSpPr>
        <p:grpSpPr>
          <a:xfrm>
            <a:off x="6138509" y="9024226"/>
            <a:ext cx="180000" cy="180000"/>
            <a:chOff x="2564900" y="9680038"/>
            <a:chExt cx="180000" cy="180000"/>
          </a:xfrm>
        </p:grpSpPr>
        <p:sp>
          <p:nvSpPr>
            <p:cNvPr id="310" name="Oval 309">
              <a:extLst>
                <a:ext uri="{FF2B5EF4-FFF2-40B4-BE49-F238E27FC236}">
                  <a16:creationId xmlns:a16="http://schemas.microsoft.com/office/drawing/2014/main" id="{BBD604CE-91FF-D59D-7DB5-D1B7F042BA07}"/>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11" name="Rounded Rectangle 198">
              <a:extLst>
                <a:ext uri="{FF2B5EF4-FFF2-40B4-BE49-F238E27FC236}">
                  <a16:creationId xmlns:a16="http://schemas.microsoft.com/office/drawing/2014/main" id="{DB402633-883A-C7FC-3CEE-B015723929DE}"/>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12" name="Group 311">
            <a:extLst>
              <a:ext uri="{FF2B5EF4-FFF2-40B4-BE49-F238E27FC236}">
                <a16:creationId xmlns:a16="http://schemas.microsoft.com/office/drawing/2014/main" id="{EBA53C66-F358-C95E-8A8D-2D6E19BF3C86}"/>
              </a:ext>
            </a:extLst>
          </p:cNvPr>
          <p:cNvGrpSpPr/>
          <p:nvPr/>
        </p:nvGrpSpPr>
        <p:grpSpPr>
          <a:xfrm>
            <a:off x="6132195" y="7301841"/>
            <a:ext cx="180000" cy="180000"/>
            <a:chOff x="2564900" y="9680038"/>
            <a:chExt cx="180000" cy="180000"/>
          </a:xfrm>
        </p:grpSpPr>
        <p:sp>
          <p:nvSpPr>
            <p:cNvPr id="313" name="Oval 312">
              <a:extLst>
                <a:ext uri="{FF2B5EF4-FFF2-40B4-BE49-F238E27FC236}">
                  <a16:creationId xmlns:a16="http://schemas.microsoft.com/office/drawing/2014/main" id="{50FAEEFA-68A1-4CE8-B1AD-A82117BB80D1}"/>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14" name="Rounded Rectangle 198">
              <a:extLst>
                <a:ext uri="{FF2B5EF4-FFF2-40B4-BE49-F238E27FC236}">
                  <a16:creationId xmlns:a16="http://schemas.microsoft.com/office/drawing/2014/main" id="{09FBB95E-A950-F612-83A5-8A91718D7A59}"/>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15" name="Group 314">
            <a:extLst>
              <a:ext uri="{FF2B5EF4-FFF2-40B4-BE49-F238E27FC236}">
                <a16:creationId xmlns:a16="http://schemas.microsoft.com/office/drawing/2014/main" id="{4DE80110-45E1-B550-318B-D7AC6FCE9EB7}"/>
              </a:ext>
            </a:extLst>
          </p:cNvPr>
          <p:cNvGrpSpPr/>
          <p:nvPr/>
        </p:nvGrpSpPr>
        <p:grpSpPr>
          <a:xfrm>
            <a:off x="6132195" y="1133520"/>
            <a:ext cx="180000" cy="180000"/>
            <a:chOff x="2564900" y="9680038"/>
            <a:chExt cx="180000" cy="180000"/>
          </a:xfrm>
        </p:grpSpPr>
        <p:sp>
          <p:nvSpPr>
            <p:cNvPr id="316" name="Oval 315">
              <a:extLst>
                <a:ext uri="{FF2B5EF4-FFF2-40B4-BE49-F238E27FC236}">
                  <a16:creationId xmlns:a16="http://schemas.microsoft.com/office/drawing/2014/main" id="{13DF69F3-CC7A-E0BC-39A0-7EDE8729E8F1}"/>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17" name="Rounded Rectangle 198">
              <a:extLst>
                <a:ext uri="{FF2B5EF4-FFF2-40B4-BE49-F238E27FC236}">
                  <a16:creationId xmlns:a16="http://schemas.microsoft.com/office/drawing/2014/main" id="{B7C9738B-9242-2FA0-71F6-2CD91AAFFA5B}"/>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grpSp>
        <p:nvGrpSpPr>
          <p:cNvPr id="318" name="Group 317">
            <a:extLst>
              <a:ext uri="{FF2B5EF4-FFF2-40B4-BE49-F238E27FC236}">
                <a16:creationId xmlns:a16="http://schemas.microsoft.com/office/drawing/2014/main" id="{F53364B9-3B76-C106-2E5B-E6BD826797AF}"/>
              </a:ext>
            </a:extLst>
          </p:cNvPr>
          <p:cNvGrpSpPr/>
          <p:nvPr/>
        </p:nvGrpSpPr>
        <p:grpSpPr>
          <a:xfrm>
            <a:off x="6132195" y="1448366"/>
            <a:ext cx="180000" cy="180000"/>
            <a:chOff x="2564900" y="9680038"/>
            <a:chExt cx="180000" cy="180000"/>
          </a:xfrm>
        </p:grpSpPr>
        <p:sp>
          <p:nvSpPr>
            <p:cNvPr id="319" name="Oval 318">
              <a:extLst>
                <a:ext uri="{FF2B5EF4-FFF2-40B4-BE49-F238E27FC236}">
                  <a16:creationId xmlns:a16="http://schemas.microsoft.com/office/drawing/2014/main" id="{98E6FC92-0AAE-2AF8-8D1B-B769A2C59FF1}"/>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320" name="Rounded Rectangle 198">
              <a:extLst>
                <a:ext uri="{FF2B5EF4-FFF2-40B4-BE49-F238E27FC236}">
                  <a16:creationId xmlns:a16="http://schemas.microsoft.com/office/drawing/2014/main" id="{F3263795-47C7-AE6C-00F8-E1CE58C1DED2}"/>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324" name="Oval 3">
            <a:extLst>
              <a:ext uri="{FF2B5EF4-FFF2-40B4-BE49-F238E27FC236}">
                <a16:creationId xmlns:a16="http://schemas.microsoft.com/office/drawing/2014/main" id="{DF16400E-5748-CA46-DB50-CEC93A228B94}"/>
              </a:ext>
            </a:extLst>
          </p:cNvPr>
          <p:cNvSpPr/>
          <p:nvPr/>
        </p:nvSpPr>
        <p:spPr>
          <a:xfrm>
            <a:off x="6132656" y="3182143"/>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25" name="Oval 3">
            <a:extLst>
              <a:ext uri="{FF2B5EF4-FFF2-40B4-BE49-F238E27FC236}">
                <a16:creationId xmlns:a16="http://schemas.microsoft.com/office/drawing/2014/main" id="{9AF18A22-DF2A-A7A7-8347-3143F6B2800D}"/>
              </a:ext>
            </a:extLst>
          </p:cNvPr>
          <p:cNvSpPr/>
          <p:nvPr/>
        </p:nvSpPr>
        <p:spPr>
          <a:xfrm>
            <a:off x="6123614" y="2314216"/>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087159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081" y="128464"/>
            <a:ext cx="500471" cy="4803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88225"/>
            <a:ext cx="3300316" cy="427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88914" y="704528"/>
            <a:ext cx="6480448" cy="1099865"/>
          </a:xfrm>
          <a:prstGeom prst="rect">
            <a:avLst/>
          </a:prstGeom>
          <a:gradFill>
            <a:gsLst>
              <a:gs pos="0">
                <a:schemeClr val="bg1"/>
              </a:gs>
              <a:gs pos="46000">
                <a:schemeClr val="accent4">
                  <a:lumMod val="20000"/>
                  <a:lumOff val="80000"/>
                </a:schemeClr>
              </a:gs>
              <a:gs pos="100000">
                <a:schemeClr val="accent4">
                  <a:lumMod val="20000"/>
                  <a:lumOff val="8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extBox 11"/>
          <p:cNvSpPr txBox="1"/>
          <p:nvPr/>
        </p:nvSpPr>
        <p:spPr>
          <a:xfrm>
            <a:off x="196348" y="681948"/>
            <a:ext cx="928396" cy="307777"/>
          </a:xfrm>
          <a:prstGeom prst="rect">
            <a:avLst/>
          </a:prstGeom>
          <a:noFill/>
        </p:spPr>
        <p:txBody>
          <a:bodyPr wrap="none" rtlCol="0">
            <a:spAutoFit/>
          </a:bodyPr>
          <a:lstStyle/>
          <a:p>
            <a:r>
              <a:rPr lang="en-US" sz="1400" b="1" dirty="0">
                <a:solidFill>
                  <a:schemeClr val="accent4"/>
                </a:solidFill>
              </a:rPr>
              <a:t>Highlights</a:t>
            </a:r>
            <a:endParaRPr lang="en-AU" sz="1400" b="1" dirty="0">
              <a:solidFill>
                <a:schemeClr val="accent4"/>
              </a:solidFill>
            </a:endParaRPr>
          </a:p>
        </p:txBody>
      </p:sp>
      <p:sp>
        <p:nvSpPr>
          <p:cNvPr id="32" name="TextBox 31"/>
          <p:cNvSpPr txBox="1"/>
          <p:nvPr/>
        </p:nvSpPr>
        <p:spPr>
          <a:xfrm>
            <a:off x="372986" y="955600"/>
            <a:ext cx="3128539" cy="6078587"/>
          </a:xfrm>
          <a:prstGeom prst="rect">
            <a:avLst/>
          </a:prstGeom>
          <a:noFill/>
        </p:spPr>
        <p:txBody>
          <a:bodyPr wrap="square" rtlCol="0">
            <a:spAutoFit/>
          </a:bodyPr>
          <a:lstStyle/>
          <a:p>
            <a:r>
              <a:rPr lang="en-US" sz="1100" b="1" dirty="0"/>
              <a:t>Tour Down Under 2024</a:t>
            </a:r>
          </a:p>
          <a:p>
            <a:pPr marL="171450" indent="-171450">
              <a:buFont typeface="Arial" panose="020B0604020202020204" pitchFamily="34" charset="0"/>
              <a:buChar char="•"/>
            </a:pPr>
            <a:r>
              <a:rPr lang="en-US" sz="1100" dirty="0"/>
              <a:t>Council has approved the hosting of four stages in 2025 including:</a:t>
            </a:r>
          </a:p>
          <a:p>
            <a:pPr marL="357188" lvl="1" indent="-177800">
              <a:buFont typeface="Arial" panose="020B0604020202020204" pitchFamily="34" charset="0"/>
              <a:buChar char="•"/>
            </a:pPr>
            <a:r>
              <a:rPr lang="en-US" sz="1100" dirty="0"/>
              <a:t>Women’s stage 3 (19 Jan 25) with a start and finish in Stirling</a:t>
            </a:r>
          </a:p>
          <a:p>
            <a:pPr marL="357188" lvl="1" indent="-177800">
              <a:buFont typeface="Arial" panose="020B0604020202020204" pitchFamily="34" charset="0"/>
              <a:buChar char="•"/>
            </a:pPr>
            <a:r>
              <a:rPr lang="en-US" sz="1100" dirty="0"/>
              <a:t>Men’s stage 1 (21 Jan 25) with a finish in </a:t>
            </a:r>
            <a:r>
              <a:rPr lang="en-US" sz="1100" dirty="0" err="1"/>
              <a:t>Gumeracha</a:t>
            </a:r>
            <a:endParaRPr lang="en-US" sz="1100" dirty="0"/>
          </a:p>
          <a:p>
            <a:pPr marL="357188" lvl="1" indent="-177800">
              <a:spcAft>
                <a:spcPts val="600"/>
              </a:spcAft>
              <a:buFont typeface="Arial" panose="020B0604020202020204" pitchFamily="34" charset="0"/>
              <a:buChar char="•"/>
            </a:pPr>
            <a:r>
              <a:rPr lang="en-US" sz="1100" dirty="0"/>
              <a:t>Men’s stage 3 (23 Jan 2025) with a finish in </a:t>
            </a:r>
            <a:r>
              <a:rPr lang="en-US" sz="1100" dirty="0" err="1"/>
              <a:t>Uraidla</a:t>
            </a:r>
            <a:r>
              <a:rPr lang="en-US" sz="1100" dirty="0"/>
              <a:t>.</a:t>
            </a:r>
          </a:p>
          <a:p>
            <a:r>
              <a:rPr lang="en-US" sz="1100" b="1" dirty="0"/>
              <a:t>Community </a:t>
            </a:r>
            <a:r>
              <a:rPr lang="en-US" sz="1100" b="1" dirty="0" err="1"/>
              <a:t>Centres</a:t>
            </a:r>
            <a:endParaRPr lang="en-US" sz="1100" b="1" dirty="0"/>
          </a:p>
          <a:p>
            <a:pPr marL="171450" indent="-171450">
              <a:buFont typeface="Arial" panose="020B0604020202020204" pitchFamily="34" charset="0"/>
              <a:buChar char="•"/>
            </a:pPr>
            <a:r>
              <a:rPr lang="en-US" sz="1100" dirty="0"/>
              <a:t>Staff resources are being shared across community </a:t>
            </a:r>
            <a:r>
              <a:rPr lang="en-US" sz="1100" dirty="0" err="1"/>
              <a:t>centres</a:t>
            </a:r>
            <a:r>
              <a:rPr lang="en-US" sz="1100" dirty="0"/>
              <a:t> to ensure adequate program coverage. Community </a:t>
            </a:r>
            <a:r>
              <a:rPr lang="en-US" sz="1100" dirty="0" err="1"/>
              <a:t>Centres</a:t>
            </a:r>
            <a:r>
              <a:rPr lang="en-US" sz="1100" dirty="0"/>
              <a:t> are now releasing 4 programs with school holidays included, rather than 8 separate programs.</a:t>
            </a:r>
          </a:p>
          <a:p>
            <a:pPr marL="171450" indent="-171450">
              <a:spcAft>
                <a:spcPts val="600"/>
              </a:spcAft>
              <a:buFont typeface="Arial" panose="020B0604020202020204" pitchFamily="34" charset="0"/>
              <a:buChar char="•"/>
            </a:pPr>
            <a:r>
              <a:rPr lang="en-US" sz="1100" dirty="0"/>
              <a:t>Attendance at the Torrens Valley Community Centre exercise programs have increased to a point where we have a waitlist on some classes.</a:t>
            </a:r>
          </a:p>
          <a:p>
            <a:r>
              <a:rPr lang="en-US" sz="1100" b="1" dirty="0"/>
              <a:t>Positive ageing</a:t>
            </a:r>
          </a:p>
          <a:p>
            <a:pPr marL="171450" indent="-171450">
              <a:buFont typeface="Arial" panose="020B0604020202020204" pitchFamily="34" charset="0"/>
              <a:buChar char="•"/>
            </a:pPr>
            <a:r>
              <a:rPr lang="en-US" sz="1100" dirty="0"/>
              <a:t>Despite the season, participation in social support group programs has remained strong. Many clients are focused on maintaining their strength through regular fitness classes and are enthusiastic about the special program outings.</a:t>
            </a:r>
          </a:p>
          <a:p>
            <a:pPr marL="171450" indent="-171450">
              <a:spcAft>
                <a:spcPts val="600"/>
              </a:spcAft>
              <a:buFont typeface="Arial" panose="020B0604020202020204" pitchFamily="34" charset="0"/>
              <a:buChar char="•"/>
            </a:pPr>
            <a:r>
              <a:rPr lang="en-US" sz="1100" dirty="0"/>
              <a:t>Provided 1,700 hours of support in and around the home, over 5,000 hours of social support group activities in the community, and nearly 700 transport trips.</a:t>
            </a:r>
          </a:p>
          <a:p>
            <a:r>
              <a:rPr lang="en-US" sz="1100" b="1" dirty="0"/>
              <a:t>Fabrik – Arts &amp; Heritage hub</a:t>
            </a:r>
          </a:p>
          <a:p>
            <a:pPr marL="171450" indent="-171450">
              <a:buFont typeface="Arial" panose="020B0604020202020204" pitchFamily="34" charset="0"/>
              <a:buChar char="•"/>
            </a:pPr>
            <a:r>
              <a:rPr lang="en-US" sz="1100" dirty="0"/>
              <a:t>Council endorsed Fabrik's Business and Implementation Plan which was presented to Council in May.</a:t>
            </a:r>
          </a:p>
          <a:p>
            <a:endParaRPr lang="en-US" sz="1100" dirty="0"/>
          </a:p>
        </p:txBody>
      </p:sp>
      <p:sp>
        <p:nvSpPr>
          <p:cNvPr id="33" name="TextBox 32"/>
          <p:cNvSpPr txBox="1"/>
          <p:nvPr/>
        </p:nvSpPr>
        <p:spPr>
          <a:xfrm>
            <a:off x="3670909" y="955600"/>
            <a:ext cx="3086943" cy="6586418"/>
          </a:xfrm>
          <a:prstGeom prst="rect">
            <a:avLst/>
          </a:prstGeom>
          <a:noFill/>
        </p:spPr>
        <p:txBody>
          <a:bodyPr wrap="square" rtlCol="0">
            <a:spAutoFit/>
          </a:bodyPr>
          <a:lstStyle/>
          <a:p>
            <a:r>
              <a:rPr lang="en-US" sz="1100" b="1" dirty="0"/>
              <a:t>Climate Change Adaption Plan Projects-All hazards emergency management</a:t>
            </a:r>
          </a:p>
          <a:p>
            <a:pPr marL="171450" indent="-171450">
              <a:spcAft>
                <a:spcPts val="600"/>
              </a:spcAft>
              <a:buFont typeface="Arial" panose="020B0604020202020204" pitchFamily="34" charset="0"/>
              <a:buChar char="•"/>
            </a:pPr>
            <a:r>
              <a:rPr lang="en-US" sz="1100" dirty="0"/>
              <a:t>Review of the risk assessments using a </a:t>
            </a:r>
            <a:r>
              <a:rPr lang="en-US" sz="1100" dirty="0" err="1"/>
              <a:t>summarised</a:t>
            </a:r>
            <a:r>
              <a:rPr lang="en-US" sz="1100" dirty="0"/>
              <a:t> version of the National Emergency Risk Assessment Guidelines has been completed.</a:t>
            </a:r>
          </a:p>
          <a:p>
            <a:r>
              <a:rPr lang="en-US" sz="1100" b="1" dirty="0"/>
              <a:t>Cultural Development</a:t>
            </a:r>
          </a:p>
          <a:p>
            <a:pPr marL="171450" indent="-171450">
              <a:buFont typeface="Arial" panose="020B0604020202020204" pitchFamily="34" charset="0"/>
              <a:buChar char="•"/>
            </a:pPr>
            <a:r>
              <a:rPr lang="en-US" sz="1100" dirty="0"/>
              <a:t>Sculpture Shelter installed at Lewis </a:t>
            </a:r>
            <a:r>
              <a:rPr lang="en-US" sz="1100" dirty="0" err="1"/>
              <a:t>Yarlupurka</a:t>
            </a:r>
            <a:r>
              <a:rPr lang="en-US" sz="1100" dirty="0"/>
              <a:t> O'Brien Reserve in Hamilton Hill</a:t>
            </a:r>
          </a:p>
          <a:p>
            <a:pPr marL="171450" indent="-171450">
              <a:buFont typeface="Arial" panose="020B0604020202020204" pitchFamily="34" charset="0"/>
              <a:buChar char="•"/>
            </a:pPr>
            <a:r>
              <a:rPr lang="en-US" sz="1100" dirty="0"/>
              <a:t>National Reconciliation Week screening of The last Daughter</a:t>
            </a:r>
          </a:p>
          <a:p>
            <a:pPr marL="171450" indent="-171450">
              <a:buFont typeface="Arial" panose="020B0604020202020204" pitchFamily="34" charset="0"/>
              <a:buChar char="•"/>
            </a:pPr>
            <a:r>
              <a:rPr lang="en-US" sz="1100" dirty="0"/>
              <a:t>Native foods and </a:t>
            </a:r>
            <a:r>
              <a:rPr lang="en-US" sz="1100" dirty="0" err="1"/>
              <a:t>CulturalArt</a:t>
            </a:r>
            <a:r>
              <a:rPr lang="en-US" sz="1100" dirty="0"/>
              <a:t> workshops for NAIDOC were held</a:t>
            </a:r>
          </a:p>
          <a:p>
            <a:pPr marL="171450" indent="-171450">
              <a:spcAft>
                <a:spcPts val="600"/>
              </a:spcAft>
              <a:buFont typeface="Arial" panose="020B0604020202020204" pitchFamily="34" charset="0"/>
              <a:buChar char="•"/>
            </a:pPr>
            <a:r>
              <a:rPr lang="en-US" sz="1100" dirty="0"/>
              <a:t>Participants for the Public Art Mentorship "elevate+ create“ with artist Wendy Dixon-Wylie and in partnership with </a:t>
            </a:r>
            <a:r>
              <a:rPr lang="en-US" sz="1100" dirty="0" err="1"/>
              <a:t>Oakbank</a:t>
            </a:r>
            <a:r>
              <a:rPr lang="en-US" sz="1100" dirty="0"/>
              <a:t> School has been recruited </a:t>
            </a:r>
          </a:p>
          <a:p>
            <a:r>
              <a:rPr lang="en-US" sz="1100" b="1" dirty="0"/>
              <a:t>Volunteering</a:t>
            </a:r>
          </a:p>
          <a:p>
            <a:pPr marL="171450" indent="-171450">
              <a:spcAft>
                <a:spcPts val="600"/>
              </a:spcAft>
              <a:buFont typeface="Arial" panose="020B0604020202020204" pitchFamily="34" charset="0"/>
              <a:buChar char="•"/>
            </a:pPr>
            <a:r>
              <a:rPr lang="en-US" sz="1100" dirty="0"/>
              <a:t>To celebrate National Volunteer Week 2024, over 660 community volunteers attended a free movie provided by AHC, MBDC and Alexandrina Council at three locations: </a:t>
            </a:r>
            <a:r>
              <a:rPr lang="en-US" sz="1100" dirty="0" err="1"/>
              <a:t>Lobethal</a:t>
            </a:r>
            <a:r>
              <a:rPr lang="en-US" sz="1100" dirty="0"/>
              <a:t> Cinema, Wallis Cinema in Mount Barker, and Victa Cinema in Victor Harbor.  Feedback was extremely positive and volunteers who attended enjoyed the celebrations</a:t>
            </a:r>
          </a:p>
          <a:p>
            <a:r>
              <a:rPr lang="en-US" sz="1100" b="1" dirty="0"/>
              <a:t>Public Health</a:t>
            </a:r>
          </a:p>
          <a:p>
            <a:pPr marL="171450" indent="-171450">
              <a:buFont typeface="Arial" panose="020B0604020202020204" pitchFamily="34" charset="0"/>
              <a:buChar char="•"/>
            </a:pPr>
            <a:r>
              <a:rPr lang="en-US" sz="1100" dirty="0"/>
              <a:t>Undertook 67 food premises inspections, 53 were scheduled inspections with 9 follow inspections, 3 pre-opening inspection and 1 complaint inspection.  </a:t>
            </a:r>
          </a:p>
          <a:p>
            <a:pPr marL="171450" indent="-171450">
              <a:buFont typeface="Arial" panose="020B0604020202020204" pitchFamily="34" charset="0"/>
              <a:buChar char="•"/>
            </a:pPr>
            <a:r>
              <a:rPr lang="en-US" sz="1100" dirty="0"/>
              <a:t>64 new wastewater applications were submitted of which 39 have been approved. 117 inspections in relation to wastewater applications were also undertaken.  </a:t>
            </a:r>
          </a:p>
          <a:p>
            <a:pPr marL="171450" indent="-171450">
              <a:buFont typeface="Arial" panose="020B0604020202020204" pitchFamily="34" charset="0"/>
              <a:buChar char="•"/>
            </a:pPr>
            <a:r>
              <a:rPr lang="en-US" sz="1100" dirty="0"/>
              <a:t>33 health related complaints have been reviewed</a:t>
            </a:r>
          </a:p>
        </p:txBody>
      </p:sp>
      <p:pic>
        <p:nvPicPr>
          <p:cNvPr id="40" name="Picture 39" descr="File:Check mark 23x20 02.svg - Wikipedia"/>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742" y="2576736"/>
            <a:ext cx="180000" cy="170456"/>
          </a:xfrm>
          <a:prstGeom prst="rect">
            <a:avLst/>
          </a:prstGeom>
        </p:spPr>
      </p:pic>
      <p:pic>
        <p:nvPicPr>
          <p:cNvPr id="6" name="Picture 5" descr="File:Check mark 23x20 02.svg - Wikipedia">
            <a:extLst>
              <a:ext uri="{FF2B5EF4-FFF2-40B4-BE49-F238E27FC236}">
                <a16:creationId xmlns:a16="http://schemas.microsoft.com/office/drawing/2014/main" id="{C5A97C24-EE22-9A26-A05F-F669CE4D56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36513" y="2100913"/>
            <a:ext cx="180000" cy="170456"/>
          </a:xfrm>
          <a:prstGeom prst="rect">
            <a:avLst/>
          </a:prstGeom>
        </p:spPr>
      </p:pic>
      <p:grpSp>
        <p:nvGrpSpPr>
          <p:cNvPr id="7" name="Group 6">
            <a:extLst>
              <a:ext uri="{FF2B5EF4-FFF2-40B4-BE49-F238E27FC236}">
                <a16:creationId xmlns:a16="http://schemas.microsoft.com/office/drawing/2014/main" id="{8E279CEB-10C2-A5B0-5E1B-B4DB1CF6DF52}"/>
              </a:ext>
            </a:extLst>
          </p:cNvPr>
          <p:cNvGrpSpPr/>
          <p:nvPr/>
        </p:nvGrpSpPr>
        <p:grpSpPr>
          <a:xfrm>
            <a:off x="3511769" y="1031225"/>
            <a:ext cx="180000" cy="180000"/>
            <a:chOff x="2564900" y="9680038"/>
            <a:chExt cx="180000" cy="180000"/>
          </a:xfrm>
        </p:grpSpPr>
        <p:sp>
          <p:nvSpPr>
            <p:cNvPr id="8" name="Oval 7">
              <a:extLst>
                <a:ext uri="{FF2B5EF4-FFF2-40B4-BE49-F238E27FC236}">
                  <a16:creationId xmlns:a16="http://schemas.microsoft.com/office/drawing/2014/main" id="{C5D54304-52F7-8651-B636-96C8A195DD6E}"/>
                </a:ext>
              </a:extLst>
            </p:cNvPr>
            <p:cNvSpPr/>
            <p:nvPr/>
          </p:nvSpPr>
          <p:spPr>
            <a:xfrm>
              <a:off x="2564900" y="9680038"/>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9" name="Rounded Rectangle 198">
              <a:extLst>
                <a:ext uri="{FF2B5EF4-FFF2-40B4-BE49-F238E27FC236}">
                  <a16:creationId xmlns:a16="http://schemas.microsoft.com/office/drawing/2014/main" id="{F39010BF-B6AC-1F9F-73FA-0D1A324E12EB}"/>
                </a:ext>
              </a:extLst>
            </p:cNvPr>
            <p:cNvSpPr/>
            <p:nvPr/>
          </p:nvSpPr>
          <p:spPr>
            <a:xfrm rot="18900000">
              <a:off x="2601377"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16" name="Oval 3">
            <a:extLst>
              <a:ext uri="{FF2B5EF4-FFF2-40B4-BE49-F238E27FC236}">
                <a16:creationId xmlns:a16="http://schemas.microsoft.com/office/drawing/2014/main" id="{FBFF1686-A60F-E484-7850-92D1FF39A135}"/>
              </a:ext>
            </a:extLst>
          </p:cNvPr>
          <p:cNvSpPr/>
          <p:nvPr/>
        </p:nvSpPr>
        <p:spPr>
          <a:xfrm>
            <a:off x="248360" y="1012305"/>
            <a:ext cx="180000" cy="180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pic>
        <p:nvPicPr>
          <p:cNvPr id="4" name="Picture 3" descr="File:Check mark 23x20 02.svg - Wikipedia">
            <a:extLst>
              <a:ext uri="{FF2B5EF4-FFF2-40B4-BE49-F238E27FC236}">
                <a16:creationId xmlns:a16="http://schemas.microsoft.com/office/drawing/2014/main" id="{47DA4EA7-5038-7024-BE1D-289778807E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41463" y="3997544"/>
            <a:ext cx="180000" cy="170456"/>
          </a:xfrm>
          <a:prstGeom prst="rect">
            <a:avLst/>
          </a:prstGeom>
        </p:spPr>
      </p:pic>
      <p:grpSp>
        <p:nvGrpSpPr>
          <p:cNvPr id="54" name="Group 53">
            <a:extLst>
              <a:ext uri="{FF2B5EF4-FFF2-40B4-BE49-F238E27FC236}">
                <a16:creationId xmlns:a16="http://schemas.microsoft.com/office/drawing/2014/main" id="{93371CD5-9A0F-B9B2-D05F-709D3E4E328F}"/>
              </a:ext>
            </a:extLst>
          </p:cNvPr>
          <p:cNvGrpSpPr/>
          <p:nvPr/>
        </p:nvGrpSpPr>
        <p:grpSpPr>
          <a:xfrm>
            <a:off x="1570300" y="9602359"/>
            <a:ext cx="5257131" cy="230832"/>
            <a:chOff x="1570300" y="9602359"/>
            <a:chExt cx="5257131" cy="230832"/>
          </a:xfrm>
        </p:grpSpPr>
        <p:grpSp>
          <p:nvGrpSpPr>
            <p:cNvPr id="27" name="Group 26">
              <a:extLst>
                <a:ext uri="{FF2B5EF4-FFF2-40B4-BE49-F238E27FC236}">
                  <a16:creationId xmlns:a16="http://schemas.microsoft.com/office/drawing/2014/main" id="{1AC735C9-AACA-877C-98D1-ABF79669A372}"/>
                </a:ext>
              </a:extLst>
            </p:cNvPr>
            <p:cNvGrpSpPr/>
            <p:nvPr/>
          </p:nvGrpSpPr>
          <p:grpSpPr>
            <a:xfrm>
              <a:off x="1570300" y="9602359"/>
              <a:ext cx="5257131" cy="230832"/>
              <a:chOff x="1674286" y="9662228"/>
              <a:chExt cx="5257131" cy="230832"/>
            </a:xfrm>
          </p:grpSpPr>
          <p:grpSp>
            <p:nvGrpSpPr>
              <p:cNvPr id="36" name="Group 35">
                <a:extLst>
                  <a:ext uri="{FF2B5EF4-FFF2-40B4-BE49-F238E27FC236}">
                    <a16:creationId xmlns:a16="http://schemas.microsoft.com/office/drawing/2014/main" id="{151BEAFB-19DB-530F-205C-4F16760FF2F9}"/>
                  </a:ext>
                </a:extLst>
              </p:cNvPr>
              <p:cNvGrpSpPr/>
              <p:nvPr/>
            </p:nvGrpSpPr>
            <p:grpSpPr>
              <a:xfrm>
                <a:off x="1674286" y="9662228"/>
                <a:ext cx="5257131" cy="230832"/>
                <a:chOff x="1674286" y="9662228"/>
                <a:chExt cx="5257131" cy="230832"/>
              </a:xfrm>
            </p:grpSpPr>
            <p:grpSp>
              <p:nvGrpSpPr>
                <p:cNvPr id="41" name="Group 40">
                  <a:extLst>
                    <a:ext uri="{FF2B5EF4-FFF2-40B4-BE49-F238E27FC236}">
                      <a16:creationId xmlns:a16="http://schemas.microsoft.com/office/drawing/2014/main" id="{24CD5AC1-5CE2-5D24-753A-C9AF4D2A482E}"/>
                    </a:ext>
                  </a:extLst>
                </p:cNvPr>
                <p:cNvGrpSpPr/>
                <p:nvPr/>
              </p:nvGrpSpPr>
              <p:grpSpPr>
                <a:xfrm>
                  <a:off x="2270432" y="9705644"/>
                  <a:ext cx="143999" cy="144000"/>
                  <a:chOff x="3791925" y="9680038"/>
                  <a:chExt cx="179999" cy="180000"/>
                </a:xfrm>
              </p:grpSpPr>
              <p:sp>
                <p:nvSpPr>
                  <p:cNvPr id="60" name="Oval 59">
                    <a:extLst>
                      <a:ext uri="{FF2B5EF4-FFF2-40B4-BE49-F238E27FC236}">
                        <a16:creationId xmlns:a16="http://schemas.microsoft.com/office/drawing/2014/main" id="{49681489-7F82-BAA4-118A-C0B983F14182}"/>
                      </a:ext>
                    </a:extLst>
                  </p:cNvPr>
                  <p:cNvSpPr/>
                  <p:nvPr/>
                </p:nvSpPr>
                <p:spPr>
                  <a:xfrm>
                    <a:off x="3791925" y="9680038"/>
                    <a:ext cx="179999"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sp>
                <p:nvSpPr>
                  <p:cNvPr id="61" name="Rounded Rectangle 198">
                    <a:extLst>
                      <a:ext uri="{FF2B5EF4-FFF2-40B4-BE49-F238E27FC236}">
                        <a16:creationId xmlns:a16="http://schemas.microsoft.com/office/drawing/2014/main" id="{0B22F4D1-8D08-B0B1-8446-7B6F77354BF7}"/>
                      </a:ext>
                    </a:extLst>
                  </p:cNvPr>
                  <p:cNvSpPr/>
                  <p:nvPr/>
                </p:nvSpPr>
                <p:spPr>
                  <a:xfrm rot="18900000">
                    <a:off x="3828354" y="9748310"/>
                    <a:ext cx="107044" cy="43456"/>
                  </a:xfrm>
                  <a:custGeom>
                    <a:avLst/>
                    <a:gdLst/>
                    <a:ahLst/>
                    <a:cxnLst/>
                    <a:rect l="l" t="t" r="r" b="b"/>
                    <a:pathLst>
                      <a:path w="653069" h="265124">
                        <a:moveTo>
                          <a:pt x="635479" y="162604"/>
                        </a:moveTo>
                        <a:cubicBezTo>
                          <a:pt x="646347" y="173472"/>
                          <a:pt x="653069" y="188486"/>
                          <a:pt x="653069" y="205070"/>
                        </a:cubicBezTo>
                        <a:cubicBezTo>
                          <a:pt x="653069" y="238237"/>
                          <a:pt x="626181" y="265125"/>
                          <a:pt x="593014" y="265124"/>
                        </a:cubicBezTo>
                        <a:lnTo>
                          <a:pt x="65124" y="265124"/>
                        </a:lnTo>
                        <a:cubicBezTo>
                          <a:pt x="37372" y="265124"/>
                          <a:pt x="14017" y="246300"/>
                          <a:pt x="8173" y="220443"/>
                        </a:cubicBezTo>
                        <a:cubicBezTo>
                          <a:pt x="2686" y="212285"/>
                          <a:pt x="0" y="202429"/>
                          <a:pt x="0" y="191945"/>
                        </a:cubicBezTo>
                        <a:lnTo>
                          <a:pt x="0" y="60055"/>
                        </a:lnTo>
                        <a:cubicBezTo>
                          <a:pt x="0" y="26888"/>
                          <a:pt x="26888" y="0"/>
                          <a:pt x="60055" y="0"/>
                        </a:cubicBezTo>
                        <a:cubicBezTo>
                          <a:pt x="93222" y="0"/>
                          <a:pt x="120110" y="26888"/>
                          <a:pt x="120110" y="60055"/>
                        </a:cubicBezTo>
                        <a:lnTo>
                          <a:pt x="120110" y="145015"/>
                        </a:lnTo>
                        <a:lnTo>
                          <a:pt x="593014" y="145015"/>
                        </a:lnTo>
                        <a:cubicBezTo>
                          <a:pt x="609597" y="145014"/>
                          <a:pt x="624611" y="151737"/>
                          <a:pt x="635479" y="1626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280160" rtl="0" eaLnBrk="1" latinLnBrk="0" hangingPunct="1">
                      <a:defRPr sz="2500" kern="1200">
                        <a:solidFill>
                          <a:schemeClr val="lt1"/>
                        </a:solidFill>
                        <a:latin typeface="+mn-lt"/>
                        <a:ea typeface="+mn-ea"/>
                        <a:cs typeface="+mn-cs"/>
                      </a:defRPr>
                    </a:lvl1pPr>
                    <a:lvl2pPr marL="640080" algn="l" defTabSz="1280160" rtl="0" eaLnBrk="1" latinLnBrk="0" hangingPunct="1">
                      <a:defRPr sz="2500" kern="1200">
                        <a:solidFill>
                          <a:schemeClr val="lt1"/>
                        </a:solidFill>
                        <a:latin typeface="+mn-lt"/>
                        <a:ea typeface="+mn-ea"/>
                        <a:cs typeface="+mn-cs"/>
                      </a:defRPr>
                    </a:lvl2pPr>
                    <a:lvl3pPr marL="1280160" algn="l" defTabSz="1280160" rtl="0" eaLnBrk="1" latinLnBrk="0" hangingPunct="1">
                      <a:defRPr sz="2500" kern="1200">
                        <a:solidFill>
                          <a:schemeClr val="lt1"/>
                        </a:solidFill>
                        <a:latin typeface="+mn-lt"/>
                        <a:ea typeface="+mn-ea"/>
                        <a:cs typeface="+mn-cs"/>
                      </a:defRPr>
                    </a:lvl3pPr>
                    <a:lvl4pPr marL="1920240" algn="l" defTabSz="1280160" rtl="0" eaLnBrk="1" latinLnBrk="0" hangingPunct="1">
                      <a:defRPr sz="2500" kern="1200">
                        <a:solidFill>
                          <a:schemeClr val="lt1"/>
                        </a:solidFill>
                        <a:latin typeface="+mn-lt"/>
                        <a:ea typeface="+mn-ea"/>
                        <a:cs typeface="+mn-cs"/>
                      </a:defRPr>
                    </a:lvl4pPr>
                    <a:lvl5pPr marL="2560320" algn="l" defTabSz="1280160" rtl="0" eaLnBrk="1" latinLnBrk="0" hangingPunct="1">
                      <a:defRPr sz="2500" kern="1200">
                        <a:solidFill>
                          <a:schemeClr val="lt1"/>
                        </a:solidFill>
                        <a:latin typeface="+mn-lt"/>
                        <a:ea typeface="+mn-ea"/>
                        <a:cs typeface="+mn-cs"/>
                      </a:defRPr>
                    </a:lvl5pPr>
                    <a:lvl6pPr marL="3200400" algn="l" defTabSz="1280160" rtl="0" eaLnBrk="1" latinLnBrk="0" hangingPunct="1">
                      <a:defRPr sz="2500" kern="1200">
                        <a:solidFill>
                          <a:schemeClr val="lt1"/>
                        </a:solidFill>
                        <a:latin typeface="+mn-lt"/>
                        <a:ea typeface="+mn-ea"/>
                        <a:cs typeface="+mn-cs"/>
                      </a:defRPr>
                    </a:lvl6pPr>
                    <a:lvl7pPr marL="3840480" algn="l" defTabSz="1280160" rtl="0" eaLnBrk="1" latinLnBrk="0" hangingPunct="1">
                      <a:defRPr sz="2500" kern="1200">
                        <a:solidFill>
                          <a:schemeClr val="lt1"/>
                        </a:solidFill>
                        <a:latin typeface="+mn-lt"/>
                        <a:ea typeface="+mn-ea"/>
                        <a:cs typeface="+mn-cs"/>
                      </a:defRPr>
                    </a:lvl7pPr>
                    <a:lvl8pPr marL="4480560" algn="l" defTabSz="1280160" rtl="0" eaLnBrk="1" latinLnBrk="0" hangingPunct="1">
                      <a:defRPr sz="2500" kern="1200">
                        <a:solidFill>
                          <a:schemeClr val="lt1"/>
                        </a:solidFill>
                        <a:latin typeface="+mn-lt"/>
                        <a:ea typeface="+mn-ea"/>
                        <a:cs typeface="+mn-cs"/>
                      </a:defRPr>
                    </a:lvl8pPr>
                    <a:lvl9pPr marL="5120640" algn="l" defTabSz="1280160" rtl="0" eaLnBrk="1" latinLnBrk="0" hangingPunct="1">
                      <a:defRPr sz="2500" kern="1200">
                        <a:solidFill>
                          <a:schemeClr val="lt1"/>
                        </a:solidFill>
                        <a:latin typeface="+mn-lt"/>
                        <a:ea typeface="+mn-ea"/>
                        <a:cs typeface="+mn-cs"/>
                      </a:defRPr>
                    </a:lvl9pPr>
                  </a:lstStyle>
                  <a:p>
                    <a:pPr algn="ctr"/>
                    <a:endParaRPr lang="en-AU" dirty="0"/>
                  </a:p>
                </p:txBody>
              </p:sp>
            </p:grpSp>
            <p:sp>
              <p:nvSpPr>
                <p:cNvPr id="59" name="Rounded Rectangle 181">
                  <a:extLst>
                    <a:ext uri="{FF2B5EF4-FFF2-40B4-BE49-F238E27FC236}">
                      <a16:creationId xmlns:a16="http://schemas.microsoft.com/office/drawing/2014/main" id="{88B19DD3-74BA-4990-847C-485966CCF5D6}"/>
                    </a:ext>
                  </a:extLst>
                </p:cNvPr>
                <p:cNvSpPr/>
                <p:nvPr/>
              </p:nvSpPr>
              <p:spPr>
                <a:xfrm rot="2700000">
                  <a:off x="3586951" y="9735158"/>
                  <a:ext cx="84971" cy="84971"/>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3" name="Oval 3">
                  <a:extLst>
                    <a:ext uri="{FF2B5EF4-FFF2-40B4-BE49-F238E27FC236}">
                      <a16:creationId xmlns:a16="http://schemas.microsoft.com/office/drawing/2014/main" id="{A7F87CEF-5198-FA47-A2C8-D23BD91DCD9B}"/>
                    </a:ext>
                  </a:extLst>
                </p:cNvPr>
                <p:cNvSpPr/>
                <p:nvPr/>
              </p:nvSpPr>
              <p:spPr>
                <a:xfrm>
                  <a:off x="4637551" y="9705644"/>
                  <a:ext cx="144000" cy="144000"/>
                </a:xfrm>
                <a:custGeom>
                  <a:avLst/>
                  <a:gdLst/>
                  <a:ahLst/>
                  <a:cxnLst/>
                  <a:rect l="l" t="t" r="r" b="b"/>
                  <a:pathLst>
                    <a:path w="1380792" h="1380792">
                      <a:moveTo>
                        <a:pt x="235152" y="769974"/>
                      </a:moveTo>
                      <a:cubicBezTo>
                        <a:pt x="217877" y="768173"/>
                        <a:pt x="202074" y="778038"/>
                        <a:pt x="198160" y="794314"/>
                      </a:cubicBezTo>
                      <a:lnTo>
                        <a:pt x="194175" y="793898"/>
                      </a:lnTo>
                      <a:cubicBezTo>
                        <a:pt x="195668" y="1030289"/>
                        <a:pt x="417615" y="1221429"/>
                        <a:pt x="691138" y="1221429"/>
                      </a:cubicBezTo>
                      <a:cubicBezTo>
                        <a:pt x="959703" y="1221429"/>
                        <a:pt x="1178545" y="1037155"/>
                        <a:pt x="1186617" y="806648"/>
                      </a:cubicBezTo>
                      <a:lnTo>
                        <a:pt x="1185880" y="806571"/>
                      </a:lnTo>
                      <a:cubicBezTo>
                        <a:pt x="1185407" y="789839"/>
                        <a:pt x="1171978" y="776927"/>
                        <a:pt x="1154703" y="775125"/>
                      </a:cubicBezTo>
                      <a:cubicBezTo>
                        <a:pt x="1137428" y="773324"/>
                        <a:pt x="1121625" y="783189"/>
                        <a:pt x="1117711" y="799465"/>
                      </a:cubicBezTo>
                      <a:lnTo>
                        <a:pt x="1113814" y="799058"/>
                      </a:lnTo>
                      <a:cubicBezTo>
                        <a:pt x="1063389" y="980332"/>
                        <a:pt x="893113" y="1112754"/>
                        <a:pt x="691138" y="1112754"/>
                      </a:cubicBezTo>
                      <a:cubicBezTo>
                        <a:pt x="490172" y="1112754"/>
                        <a:pt x="320588" y="981651"/>
                        <a:pt x="269313" y="801731"/>
                      </a:cubicBezTo>
                      <a:lnTo>
                        <a:pt x="266329" y="801420"/>
                      </a:lnTo>
                      <a:cubicBezTo>
                        <a:pt x="265856" y="784688"/>
                        <a:pt x="252427" y="771776"/>
                        <a:pt x="235152" y="769974"/>
                      </a:cubicBezTo>
                      <a:close/>
                      <a:moveTo>
                        <a:pt x="938192" y="382793"/>
                      </a:moveTo>
                      <a:cubicBezTo>
                        <a:pt x="861613" y="382793"/>
                        <a:pt x="799533" y="444873"/>
                        <a:pt x="799533" y="521452"/>
                      </a:cubicBezTo>
                      <a:cubicBezTo>
                        <a:pt x="799533" y="598031"/>
                        <a:pt x="861613" y="660111"/>
                        <a:pt x="938192" y="660111"/>
                      </a:cubicBezTo>
                      <a:cubicBezTo>
                        <a:pt x="1014771" y="660111"/>
                        <a:pt x="1076851" y="598031"/>
                        <a:pt x="1076851" y="521452"/>
                      </a:cubicBezTo>
                      <a:cubicBezTo>
                        <a:pt x="1076851" y="444873"/>
                        <a:pt x="1014771" y="382793"/>
                        <a:pt x="938192" y="382793"/>
                      </a:cubicBezTo>
                      <a:close/>
                      <a:moveTo>
                        <a:pt x="442601" y="382793"/>
                      </a:moveTo>
                      <a:cubicBezTo>
                        <a:pt x="366022" y="382793"/>
                        <a:pt x="303942" y="444873"/>
                        <a:pt x="303942" y="521452"/>
                      </a:cubicBezTo>
                      <a:cubicBezTo>
                        <a:pt x="303942" y="598031"/>
                        <a:pt x="366022" y="660111"/>
                        <a:pt x="442601" y="660111"/>
                      </a:cubicBezTo>
                      <a:cubicBezTo>
                        <a:pt x="519180" y="660111"/>
                        <a:pt x="581260" y="598031"/>
                        <a:pt x="581260" y="521452"/>
                      </a:cubicBezTo>
                      <a:cubicBezTo>
                        <a:pt x="581260" y="444873"/>
                        <a:pt x="519180" y="382793"/>
                        <a:pt x="442601" y="382793"/>
                      </a:cubicBezTo>
                      <a:close/>
                      <a:moveTo>
                        <a:pt x="690396" y="0"/>
                      </a:moveTo>
                      <a:cubicBezTo>
                        <a:pt x="1071691" y="0"/>
                        <a:pt x="1380792" y="309101"/>
                        <a:pt x="1380792" y="690396"/>
                      </a:cubicBezTo>
                      <a:cubicBezTo>
                        <a:pt x="1380792" y="1071691"/>
                        <a:pt x="1071691" y="1380792"/>
                        <a:pt x="690396" y="1380792"/>
                      </a:cubicBezTo>
                      <a:cubicBezTo>
                        <a:pt x="309101" y="1380792"/>
                        <a:pt x="0" y="1071691"/>
                        <a:pt x="0" y="690396"/>
                      </a:cubicBezTo>
                      <a:cubicBezTo>
                        <a:pt x="0" y="309101"/>
                        <a:pt x="309101" y="0"/>
                        <a:pt x="6903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4" name="TextBox 43">
                  <a:extLst>
                    <a:ext uri="{FF2B5EF4-FFF2-40B4-BE49-F238E27FC236}">
                      <a16:creationId xmlns:a16="http://schemas.microsoft.com/office/drawing/2014/main" id="{634D1706-D21A-1F08-FE58-DD72C90AC4D0}"/>
                    </a:ext>
                  </a:extLst>
                </p:cNvPr>
                <p:cNvSpPr txBox="1"/>
                <p:nvPr/>
              </p:nvSpPr>
              <p:spPr>
                <a:xfrm>
                  <a:off x="2353528" y="9662228"/>
                  <a:ext cx="780983" cy="230832"/>
                </a:xfrm>
                <a:prstGeom prst="rect">
                  <a:avLst/>
                </a:prstGeom>
                <a:noFill/>
              </p:spPr>
              <p:txBody>
                <a:bodyPr wrap="none" rtlCol="0">
                  <a:spAutoFit/>
                </a:bodyPr>
                <a:lstStyle/>
                <a:p>
                  <a:r>
                    <a:rPr lang="en-US" sz="900" dirty="0"/>
                    <a:t>= Continuing</a:t>
                  </a:r>
                  <a:endParaRPr lang="en-AU" sz="900" dirty="0"/>
                </a:p>
              </p:txBody>
            </p:sp>
            <p:sp>
              <p:nvSpPr>
                <p:cNvPr id="45" name="TextBox 44">
                  <a:extLst>
                    <a:ext uri="{FF2B5EF4-FFF2-40B4-BE49-F238E27FC236}">
                      <a16:creationId xmlns:a16="http://schemas.microsoft.com/office/drawing/2014/main" id="{34988AE8-516E-83B9-941A-B013D9D3FC09}"/>
                    </a:ext>
                  </a:extLst>
                </p:cNvPr>
                <p:cNvSpPr txBox="1"/>
                <p:nvPr/>
              </p:nvSpPr>
              <p:spPr>
                <a:xfrm>
                  <a:off x="1674286" y="9662228"/>
                  <a:ext cx="559769" cy="230832"/>
                </a:xfrm>
                <a:prstGeom prst="rect">
                  <a:avLst/>
                </a:prstGeom>
                <a:noFill/>
              </p:spPr>
              <p:txBody>
                <a:bodyPr wrap="none" rtlCol="0">
                  <a:spAutoFit/>
                </a:bodyPr>
                <a:lstStyle/>
                <a:p>
                  <a:r>
                    <a:rPr lang="en-US" sz="900" b="1" dirty="0"/>
                    <a:t>Legend:</a:t>
                  </a:r>
                  <a:endParaRPr lang="en-AU" sz="900" b="1" dirty="0"/>
                </a:p>
              </p:txBody>
            </p:sp>
            <p:sp>
              <p:nvSpPr>
                <p:cNvPr id="47" name="TextBox 46">
                  <a:extLst>
                    <a:ext uri="{FF2B5EF4-FFF2-40B4-BE49-F238E27FC236}">
                      <a16:creationId xmlns:a16="http://schemas.microsoft.com/office/drawing/2014/main" id="{E1B96711-CF7F-741F-563E-6D27A9CCDEF2}"/>
                    </a:ext>
                  </a:extLst>
                </p:cNvPr>
                <p:cNvSpPr txBox="1"/>
                <p:nvPr/>
              </p:nvSpPr>
              <p:spPr>
                <a:xfrm>
                  <a:off x="4709559" y="9662228"/>
                  <a:ext cx="785793" cy="230832"/>
                </a:xfrm>
                <a:prstGeom prst="rect">
                  <a:avLst/>
                </a:prstGeom>
                <a:noFill/>
              </p:spPr>
              <p:txBody>
                <a:bodyPr wrap="none" rtlCol="0">
                  <a:spAutoFit/>
                </a:bodyPr>
                <a:lstStyle/>
                <a:p>
                  <a:r>
                    <a:rPr lang="en-US" sz="900" dirty="0"/>
                    <a:t>= Completed</a:t>
                  </a:r>
                  <a:endParaRPr lang="en-AU" sz="900" dirty="0"/>
                </a:p>
              </p:txBody>
            </p:sp>
            <p:sp>
              <p:nvSpPr>
                <p:cNvPr id="48" name="TextBox 47">
                  <a:extLst>
                    <a:ext uri="{FF2B5EF4-FFF2-40B4-BE49-F238E27FC236}">
                      <a16:creationId xmlns:a16="http://schemas.microsoft.com/office/drawing/2014/main" id="{085CADF5-BF1D-E3B6-49DC-DFC6E736E9BA}"/>
                    </a:ext>
                  </a:extLst>
                </p:cNvPr>
                <p:cNvSpPr txBox="1"/>
                <p:nvPr/>
              </p:nvSpPr>
              <p:spPr>
                <a:xfrm>
                  <a:off x="3923404" y="9662228"/>
                  <a:ext cx="723275" cy="230832"/>
                </a:xfrm>
                <a:prstGeom prst="rect">
                  <a:avLst/>
                </a:prstGeom>
                <a:noFill/>
              </p:spPr>
              <p:txBody>
                <a:bodyPr wrap="none" rtlCol="0">
                  <a:spAutoFit/>
                </a:bodyPr>
                <a:lstStyle/>
                <a:p>
                  <a:r>
                    <a:rPr lang="en-US" sz="900" dirty="0"/>
                    <a:t>= Cancelled</a:t>
                  </a:r>
                  <a:endParaRPr lang="en-AU" sz="900" dirty="0"/>
                </a:p>
              </p:txBody>
            </p:sp>
            <p:sp>
              <p:nvSpPr>
                <p:cNvPr id="49" name="TextBox 48">
                  <a:extLst>
                    <a:ext uri="{FF2B5EF4-FFF2-40B4-BE49-F238E27FC236}">
                      <a16:creationId xmlns:a16="http://schemas.microsoft.com/office/drawing/2014/main" id="{5FCF5686-812F-3B40-1AF8-98904B637147}"/>
                    </a:ext>
                  </a:extLst>
                </p:cNvPr>
                <p:cNvSpPr txBox="1"/>
                <p:nvPr/>
              </p:nvSpPr>
              <p:spPr>
                <a:xfrm>
                  <a:off x="3152995" y="9662228"/>
                  <a:ext cx="688009" cy="230832"/>
                </a:xfrm>
                <a:prstGeom prst="rect">
                  <a:avLst/>
                </a:prstGeom>
                <a:noFill/>
              </p:spPr>
              <p:txBody>
                <a:bodyPr wrap="none" rtlCol="0">
                  <a:spAutoFit/>
                </a:bodyPr>
                <a:lstStyle/>
                <a:p>
                  <a:r>
                    <a:rPr lang="en-US" sz="900" dirty="0"/>
                    <a:t>= Deferred</a:t>
                  </a:r>
                  <a:endParaRPr lang="en-AU" sz="900" dirty="0"/>
                </a:p>
              </p:txBody>
            </p:sp>
            <p:sp>
              <p:nvSpPr>
                <p:cNvPr id="50" name="Oval 306">
                  <a:extLst>
                    <a:ext uri="{FF2B5EF4-FFF2-40B4-BE49-F238E27FC236}">
                      <a16:creationId xmlns:a16="http://schemas.microsoft.com/office/drawing/2014/main" id="{B3F64314-4F33-F704-BF27-065F04FD7A05}"/>
                    </a:ext>
                  </a:extLst>
                </p:cNvPr>
                <p:cNvSpPr>
                  <a:spLocks noChangeAspect="1"/>
                </p:cNvSpPr>
                <p:nvPr/>
              </p:nvSpPr>
              <p:spPr>
                <a:xfrm>
                  <a:off x="3080987" y="9705644"/>
                  <a:ext cx="144000" cy="144000"/>
                </a:xfrm>
                <a:custGeom>
                  <a:avLst/>
                  <a:gdLst/>
                  <a:ahLst/>
                  <a:cxnLst/>
                  <a:rect l="l" t="t" r="r" b="b"/>
                  <a:pathLst>
                    <a:path w="1320222" h="1320222">
                      <a:moveTo>
                        <a:pt x="376044" y="579429"/>
                      </a:moveTo>
                      <a:cubicBezTo>
                        <a:pt x="345643" y="579429"/>
                        <a:pt x="320999" y="604073"/>
                        <a:pt x="320999" y="634474"/>
                      </a:cubicBezTo>
                      <a:lnTo>
                        <a:pt x="320999" y="685749"/>
                      </a:lnTo>
                      <a:cubicBezTo>
                        <a:pt x="320999" y="716150"/>
                        <a:pt x="345643" y="740794"/>
                        <a:pt x="376044" y="740794"/>
                      </a:cubicBezTo>
                      <a:lnTo>
                        <a:pt x="944179" y="740794"/>
                      </a:lnTo>
                      <a:cubicBezTo>
                        <a:pt x="974580" y="740794"/>
                        <a:pt x="999224" y="716150"/>
                        <a:pt x="999224" y="685749"/>
                      </a:cubicBezTo>
                      <a:lnTo>
                        <a:pt x="999224" y="634474"/>
                      </a:lnTo>
                      <a:cubicBezTo>
                        <a:pt x="999224" y="604073"/>
                        <a:pt x="974580" y="579429"/>
                        <a:pt x="944179" y="579429"/>
                      </a:cubicBezTo>
                      <a:close/>
                      <a:moveTo>
                        <a:pt x="660111" y="0"/>
                      </a:moveTo>
                      <a:cubicBezTo>
                        <a:pt x="1024680" y="0"/>
                        <a:pt x="1320222" y="295542"/>
                        <a:pt x="1320222" y="660111"/>
                      </a:cubicBezTo>
                      <a:cubicBezTo>
                        <a:pt x="1320222" y="1024680"/>
                        <a:pt x="1024680" y="1320222"/>
                        <a:pt x="660111" y="1320222"/>
                      </a:cubicBezTo>
                      <a:cubicBezTo>
                        <a:pt x="295542" y="1320222"/>
                        <a:pt x="0" y="1024680"/>
                        <a:pt x="0" y="660111"/>
                      </a:cubicBezTo>
                      <a:cubicBezTo>
                        <a:pt x="0" y="295542"/>
                        <a:pt x="295542" y="0"/>
                        <a:pt x="660111"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cxnSp>
              <p:nvCxnSpPr>
                <p:cNvPr id="51" name="Straight Arrow Connector 50">
                  <a:extLst>
                    <a:ext uri="{FF2B5EF4-FFF2-40B4-BE49-F238E27FC236}">
                      <a16:creationId xmlns:a16="http://schemas.microsoft.com/office/drawing/2014/main" id="{4796C9CD-531F-B2C7-90AE-C46C2BDA5FE2}"/>
                    </a:ext>
                  </a:extLst>
                </p:cNvPr>
                <p:cNvCxnSpPr/>
                <p:nvPr/>
              </p:nvCxnSpPr>
              <p:spPr>
                <a:xfrm>
                  <a:off x="3103962" y="9779330"/>
                  <a:ext cx="102557" cy="0"/>
                </a:xfrm>
                <a:prstGeom prst="straightConnector1">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9E2104C3-B049-B0C4-63A1-62BED9573AF3}"/>
                    </a:ext>
                  </a:extLst>
                </p:cNvPr>
                <p:cNvSpPr txBox="1"/>
                <p:nvPr/>
              </p:nvSpPr>
              <p:spPr>
                <a:xfrm>
                  <a:off x="5521647" y="9662228"/>
                  <a:ext cx="1409770" cy="230832"/>
                </a:xfrm>
                <a:prstGeom prst="rect">
                  <a:avLst/>
                </a:prstGeom>
                <a:noFill/>
              </p:spPr>
              <p:txBody>
                <a:bodyPr wrap="square" rtlCol="0">
                  <a:spAutoFit/>
                </a:bodyPr>
                <a:lstStyle/>
                <a:p>
                  <a:r>
                    <a:rPr lang="en-US" sz="900" dirty="0"/>
                    <a:t>= Not a Strategic initiative</a:t>
                  </a:r>
                  <a:endParaRPr lang="en-AU" sz="900" dirty="0"/>
                </a:p>
              </p:txBody>
            </p:sp>
          </p:grpSp>
          <p:pic>
            <p:nvPicPr>
              <p:cNvPr id="37" name="Picture 36" descr="File:Check mark 23x20 02.svg - Wikipedia">
                <a:extLst>
                  <a:ext uri="{FF2B5EF4-FFF2-40B4-BE49-F238E27FC236}">
                    <a16:creationId xmlns:a16="http://schemas.microsoft.com/office/drawing/2014/main" id="{5592906D-2A8F-7D97-8E4A-C3304DE715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49274" y="9679188"/>
                <a:ext cx="180000" cy="170456"/>
              </a:xfrm>
              <a:prstGeom prst="rect">
                <a:avLst/>
              </a:prstGeom>
            </p:spPr>
          </p:pic>
        </p:grpSp>
        <p:grpSp>
          <p:nvGrpSpPr>
            <p:cNvPr id="53" name="Group 52">
              <a:extLst>
                <a:ext uri="{FF2B5EF4-FFF2-40B4-BE49-F238E27FC236}">
                  <a16:creationId xmlns:a16="http://schemas.microsoft.com/office/drawing/2014/main" id="{35CE984A-015E-F84E-8438-AA79235F5B0E}"/>
                </a:ext>
              </a:extLst>
            </p:cNvPr>
            <p:cNvGrpSpPr/>
            <p:nvPr/>
          </p:nvGrpSpPr>
          <p:grpSpPr>
            <a:xfrm>
              <a:off x="3706218" y="9643575"/>
              <a:ext cx="144001" cy="151771"/>
              <a:chOff x="4834705" y="9673631"/>
              <a:chExt cx="180000" cy="180000"/>
            </a:xfrm>
          </p:grpSpPr>
          <p:sp>
            <p:nvSpPr>
              <p:cNvPr id="35" name="Oval 34">
                <a:extLst>
                  <a:ext uri="{FF2B5EF4-FFF2-40B4-BE49-F238E27FC236}">
                    <a16:creationId xmlns:a16="http://schemas.microsoft.com/office/drawing/2014/main" id="{DC3E2E11-9032-8DB6-D0E4-D2A853BE761E}"/>
                  </a:ext>
                </a:extLst>
              </p:cNvPr>
              <p:cNvSpPr/>
              <p:nvPr/>
            </p:nvSpPr>
            <p:spPr>
              <a:xfrm>
                <a:off x="4834705" y="9673631"/>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9" name="Rounded Rectangle 181">
                <a:extLst>
                  <a:ext uri="{FF2B5EF4-FFF2-40B4-BE49-F238E27FC236}">
                    <a16:creationId xmlns:a16="http://schemas.microsoft.com/office/drawing/2014/main" id="{7F4C75A2-18A0-600C-50ED-D838C82A931D}"/>
                  </a:ext>
                </a:extLst>
              </p:cNvPr>
              <p:cNvSpPr/>
              <p:nvPr/>
            </p:nvSpPr>
            <p:spPr>
              <a:xfrm rot="2700000">
                <a:off x="4871598" y="9710524"/>
                <a:ext cx="106214" cy="106214"/>
              </a:xfrm>
              <a:custGeom>
                <a:avLst/>
                <a:gdLst/>
                <a:ahLst/>
                <a:cxnLst/>
                <a:rect l="l" t="t" r="r" b="b"/>
                <a:pathLst>
                  <a:path w="648001" h="648000">
                    <a:moveTo>
                      <a:pt x="17590" y="281535"/>
                    </a:moveTo>
                    <a:cubicBezTo>
                      <a:pt x="28458" y="270667"/>
                      <a:pt x="43472" y="263945"/>
                      <a:pt x="60056" y="263945"/>
                    </a:cubicBezTo>
                    <a:lnTo>
                      <a:pt x="263946" y="263945"/>
                    </a:lnTo>
                    <a:lnTo>
                      <a:pt x="263946" y="60055"/>
                    </a:lnTo>
                    <a:cubicBezTo>
                      <a:pt x="263946" y="26888"/>
                      <a:pt x="290834" y="0"/>
                      <a:pt x="324001" y="0"/>
                    </a:cubicBezTo>
                    <a:cubicBezTo>
                      <a:pt x="357168" y="0"/>
                      <a:pt x="384056" y="26888"/>
                      <a:pt x="384056" y="60055"/>
                    </a:cubicBezTo>
                    <a:lnTo>
                      <a:pt x="384056" y="263945"/>
                    </a:lnTo>
                    <a:lnTo>
                      <a:pt x="587946" y="263945"/>
                    </a:lnTo>
                    <a:cubicBezTo>
                      <a:pt x="621113" y="263945"/>
                      <a:pt x="648001" y="290833"/>
                      <a:pt x="648001" y="324000"/>
                    </a:cubicBezTo>
                    <a:cubicBezTo>
                      <a:pt x="648001" y="357167"/>
                      <a:pt x="621113" y="384055"/>
                      <a:pt x="587946" y="384055"/>
                    </a:cubicBezTo>
                    <a:lnTo>
                      <a:pt x="384056" y="384055"/>
                    </a:lnTo>
                    <a:lnTo>
                      <a:pt x="384056" y="587945"/>
                    </a:lnTo>
                    <a:cubicBezTo>
                      <a:pt x="384056" y="621112"/>
                      <a:pt x="357168" y="648000"/>
                      <a:pt x="324001" y="648000"/>
                    </a:cubicBezTo>
                    <a:cubicBezTo>
                      <a:pt x="290834" y="648000"/>
                      <a:pt x="263946" y="621112"/>
                      <a:pt x="263946" y="587945"/>
                    </a:cubicBezTo>
                    <a:lnTo>
                      <a:pt x="263946" y="384055"/>
                    </a:lnTo>
                    <a:lnTo>
                      <a:pt x="60056" y="384055"/>
                    </a:lnTo>
                    <a:cubicBezTo>
                      <a:pt x="26888" y="384055"/>
                      <a:pt x="1" y="357167"/>
                      <a:pt x="0" y="324000"/>
                    </a:cubicBezTo>
                    <a:cubicBezTo>
                      <a:pt x="1" y="307417"/>
                      <a:pt x="6722" y="292403"/>
                      <a:pt x="17590" y="2815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grpSp>
      </p:grpSp>
      <p:pic>
        <p:nvPicPr>
          <p:cNvPr id="55" name="Picture 54" descr="File:Check mark 23x20 02.svg - Wikipedia">
            <a:extLst>
              <a:ext uri="{FF2B5EF4-FFF2-40B4-BE49-F238E27FC236}">
                <a16:creationId xmlns:a16="http://schemas.microsoft.com/office/drawing/2014/main" id="{6CE8487B-30CB-850A-4C75-B158E7A9B16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864" y="4168000"/>
            <a:ext cx="180000" cy="170456"/>
          </a:xfrm>
          <a:prstGeom prst="rect">
            <a:avLst/>
          </a:prstGeom>
        </p:spPr>
      </p:pic>
      <p:pic>
        <p:nvPicPr>
          <p:cNvPr id="56" name="Picture 55" descr="File:Check mark 23x20 02.svg - Wikipedia">
            <a:extLst>
              <a:ext uri="{FF2B5EF4-FFF2-40B4-BE49-F238E27FC236}">
                <a16:creationId xmlns:a16="http://schemas.microsoft.com/office/drawing/2014/main" id="{CE812999-B007-5CA9-FAD1-FC857FEE9E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8360" y="5929582"/>
            <a:ext cx="180000" cy="170456"/>
          </a:xfrm>
          <a:prstGeom prst="rect">
            <a:avLst/>
          </a:prstGeom>
        </p:spPr>
      </p:pic>
      <p:pic>
        <p:nvPicPr>
          <p:cNvPr id="57" name="Picture 56" descr="File:Check mark 23x20 02.svg - Wikipedia">
            <a:extLst>
              <a:ext uri="{FF2B5EF4-FFF2-40B4-BE49-F238E27FC236}">
                <a16:creationId xmlns:a16="http://schemas.microsoft.com/office/drawing/2014/main" id="{DE9A638B-913A-59B7-2755-2378DBF913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7018" y="5599325"/>
            <a:ext cx="180000" cy="170456"/>
          </a:xfrm>
          <a:prstGeom prst="rect">
            <a:avLst/>
          </a:prstGeom>
        </p:spPr>
      </p:pic>
    </p:spTree>
    <p:extLst>
      <p:ext uri="{BB962C8B-B14F-4D97-AF65-F5344CB8AC3E}">
        <p14:creationId xmlns:p14="http://schemas.microsoft.com/office/powerpoint/2010/main" val="3723467107"/>
      </p:ext>
    </p:extLst>
  </p:cSld>
  <p:clrMapOvr>
    <a:masterClrMapping/>
  </p:clrMapOvr>
</p:sld>
</file>

<file path=ppt/theme/theme1.xml><?xml version="1.0" encoding="utf-8"?>
<a:theme xmlns:a="http://schemas.openxmlformats.org/drawingml/2006/main" name="Office Theme">
  <a:themeElements>
    <a:clrScheme name="AHC Colour Palette">
      <a:dk1>
        <a:srgbClr val="1C1F2A"/>
      </a:dk1>
      <a:lt1>
        <a:sysClr val="window" lastClr="FFFFFF"/>
      </a:lt1>
      <a:dk2>
        <a:srgbClr val="1C1F2A"/>
      </a:dk2>
      <a:lt2>
        <a:srgbClr val="FFFFFF"/>
      </a:lt2>
      <a:accent1>
        <a:srgbClr val="008675"/>
      </a:accent1>
      <a:accent2>
        <a:srgbClr val="84BD00"/>
      </a:accent2>
      <a:accent3>
        <a:srgbClr val="BF0D3E"/>
      </a:accent3>
      <a:accent4>
        <a:srgbClr val="D45D00"/>
      </a:accent4>
      <a:accent5>
        <a:srgbClr val="009639"/>
      </a:accent5>
      <a:accent6>
        <a:srgbClr val="0092BC"/>
      </a:accent6>
      <a:hlink>
        <a:srgbClr val="84BD00"/>
      </a:hlink>
      <a:folHlink>
        <a:srgbClr val="00867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ct:contentTypeSchema xmlns:ct="http://schemas.microsoft.com/office/2006/metadata/contentType" xmlns:ma="http://schemas.microsoft.com/office/2006/metadata/properties/metaAttributes" ct:_="" ma:_="" ma:contentTypeName="Document" ma:contentTypeID="0x01010013FF453D690ABF4B912F9FAE1D986AB5" ma:contentTypeVersion="6" ma:contentTypeDescription="Create a new document." ma:contentTypeScope="" ma:versionID="9c906477316efdc75c6065b644a7acc7">
  <xsd:schema xmlns:xsd="http://www.w3.org/2001/XMLSchema" xmlns:xs="http://www.w3.org/2001/XMLSchema" xmlns:p="http://schemas.microsoft.com/office/2006/metadata/properties" xmlns:ns2="62e0b214-e9ef-445c-b0f9-1f35464a46c5" xmlns:ns3="e2553b66-f11d-4832-a153-199d8c7b407a" targetNamespace="http://schemas.microsoft.com/office/2006/metadata/properties" ma:root="true" ma:fieldsID="728602e0431ee0d169a1ae5bf4b0ec9f" ns2:_="" ns3:_="">
    <xsd:import namespace="62e0b214-e9ef-445c-b0f9-1f35464a46c5"/>
    <xsd:import namespace="e2553b66-f11d-4832-a153-199d8c7b407a"/>
    <xsd:element name="properties">
      <xsd:complexType>
        <xsd:sequence>
          <xsd:element name="documentManagement">
            <xsd:complexType>
              <xsd:all>
                <xsd:element ref="ns2:Report" minOccurs="0"/>
                <xsd:element ref="ns2:Category" minOccurs="0"/>
                <xsd:element ref="ns2:Period" minOccurs="0"/>
                <xsd:element ref="ns2:Notes0" minOccurs="0"/>
                <xsd:element ref="ns3:SharedWithUsers" minOccurs="0"/>
                <xsd:element ref="ns2:Report_x0020_Contributo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e0b214-e9ef-445c-b0f9-1f35464a46c5" elementFormDefault="qualified">
    <xsd:import namespace="http://schemas.microsoft.com/office/2006/documentManagement/types"/>
    <xsd:import namespace="http://schemas.microsoft.com/office/infopath/2007/PartnerControls"/>
    <xsd:element name="Report" ma:index="8" nillable="true" ma:displayName="Report" ma:format="RadioButtons" ma:internalName="Report">
      <xsd:simpleType>
        <xsd:restriction base="dms:Choice">
          <xsd:enumeration value="Quarterly Report"/>
          <xsd:enumeration value="Annual Report"/>
          <xsd:enumeration value="Grants Commission"/>
          <xsd:enumeration value="Service Review"/>
          <xsd:enumeration value="CPIs"/>
          <xsd:enumeration value="Other"/>
        </xsd:restriction>
      </xsd:simpleType>
    </xsd:element>
    <xsd:element name="Category" ma:index="9" nillable="true" ma:displayName="Document Category" ma:format="Dropdown" ma:internalName="Category">
      <xsd:simpleType>
        <xsd:restriction base="dms:Choice">
          <xsd:enumeration value="Working document"/>
          <xsd:enumeration value="Final version"/>
          <xsd:enumeration value="Supporting information"/>
          <xsd:enumeration value="Council-committee reports"/>
          <xsd:enumeration value="Site assets"/>
        </xsd:restriction>
      </xsd:simpleType>
    </xsd:element>
    <xsd:element name="Period" ma:index="10" nillable="true" ma:displayName="Period" ma:format="Dropdown" ma:internalName="Period">
      <xsd:simpleType>
        <xsd:restriction base="dms:Choice">
          <xsd:enumeration value="2024-25 Q4"/>
          <xsd:enumeration value="2024-25 Q3"/>
          <xsd:enumeration value="2024-25 Q2"/>
          <xsd:enumeration value="2024-25 Q1"/>
          <xsd:enumeration value="2024-25 FY"/>
          <xsd:enumeration value="2023-24 Q4"/>
          <xsd:enumeration value="2023-24 Q3"/>
          <xsd:enumeration value="2023-24 Q2"/>
          <xsd:enumeration value="2023-24 Q1"/>
          <xsd:enumeration value="2023-24 FY"/>
          <xsd:enumeration value="2022-23 Q4"/>
          <xsd:enumeration value="2022-23 Q3"/>
          <xsd:enumeration value="2022-23 Q2"/>
          <xsd:enumeration value="2022-23 Q1"/>
          <xsd:enumeration value="2022-23FY"/>
          <xsd:enumeration value="2021-22 Q4"/>
          <xsd:enumeration value="2021-22 Q3"/>
          <xsd:enumeration value="2021-22 Q2"/>
          <xsd:enumeration value="2021-22 Q1"/>
          <xsd:enumeration value="2021-22FY"/>
          <xsd:enumeration value="2020-21 Q4"/>
          <xsd:enumeration value="2020-21 Q3"/>
          <xsd:enumeration value="2020-21 Q2"/>
          <xsd:enumeration value="2020-21 Q1"/>
          <xsd:enumeration value="2020-21 FY"/>
          <xsd:enumeration value="2019-20 FY"/>
        </xsd:restriction>
      </xsd:simpleType>
    </xsd:element>
    <xsd:element name="Notes0" ma:index="11" nillable="true" ma:displayName="Notes___________________________________" ma:internalName="Notes0">
      <xsd:simpleType>
        <xsd:restriction base="dms:Note">
          <xsd:maxLength value="255"/>
        </xsd:restriction>
      </xsd:simpleType>
    </xsd:element>
    <xsd:element name="Report_x0020_Contributor" ma:index="13" nillable="true" ma:displayName="Report Contributor" ma:list="UserInfo" ma:SharePointGroup="0" ma:internalName="Report_x0020_Contribu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2553b66-f11d-4832-a153-199d8c7b407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e2553b66-f11d-4832-a153-199d8c7b407a">
      <UserInfo>
        <DisplayName>Jess Charlton</DisplayName>
        <AccountId>188</AccountId>
        <AccountType/>
      </UserInfo>
      <UserInfo>
        <DisplayName>Gary Lewis</DisplayName>
        <AccountId>737</AccountId>
        <AccountType/>
      </UserInfo>
    </SharedWithUsers>
    <Report xmlns="62e0b214-e9ef-445c-b0f9-1f35464a46c5">Quarterly Report</Report>
    <Category xmlns="62e0b214-e9ef-445c-b0f9-1f35464a46c5">Working document</Category>
    <Report_x0020_Contributor xmlns="62e0b214-e9ef-445c-b0f9-1f35464a46c5">
      <UserInfo>
        <DisplayName/>
        <AccountId xsi:nil="true"/>
        <AccountType/>
      </UserInfo>
    </Report_x0020_Contributor>
    <Period xmlns="62e0b214-e9ef-445c-b0f9-1f35464a46c5">2023-24 Q4</Period>
    <Notes0 xmlns="62e0b214-e9ef-445c-b0f9-1f35464a46c5" xsi:nil="true"/>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8FD83A-B3C3-4AA8-A7BD-D605548363BA}">
  <ds:schemaRefs>
    <ds:schemaRef ds:uri="http://schemas.microsoft.com/office/2006/metadata/customXsn"/>
  </ds:schemaRefs>
</ds:datastoreItem>
</file>

<file path=customXml/itemProps2.xml><?xml version="1.0" encoding="utf-8"?>
<ds:datastoreItem xmlns:ds="http://schemas.openxmlformats.org/officeDocument/2006/customXml" ds:itemID="{4AD2D336-EC21-41B8-94AA-DF10B04F9CD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e0b214-e9ef-445c-b0f9-1f35464a46c5"/>
    <ds:schemaRef ds:uri="e2553b66-f11d-4832-a153-199d8c7b407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ECCF6D-D94F-48DC-AC01-24ACD33FF49A}">
  <ds:schemaRefs>
    <ds:schemaRef ds:uri="http://schemas.openxmlformats.org/package/2006/metadata/core-properties"/>
    <ds:schemaRef ds:uri="http://schemas.microsoft.com/office/2006/documentManagement/types"/>
    <ds:schemaRef ds:uri="http://purl.org/dc/terms/"/>
    <ds:schemaRef ds:uri="e2553b66-f11d-4832-a153-199d8c7b407a"/>
    <ds:schemaRef ds:uri="http://purl.org/dc/elements/1.1/"/>
    <ds:schemaRef ds:uri="http://schemas.microsoft.com/office/infopath/2007/PartnerControls"/>
    <ds:schemaRef ds:uri="http://schemas.microsoft.com/office/2006/metadata/properties"/>
    <ds:schemaRef ds:uri="62e0b214-e9ef-445c-b0f9-1f35464a46c5"/>
    <ds:schemaRef ds:uri="http://www.w3.org/XML/1998/namespace"/>
    <ds:schemaRef ds:uri="http://purl.org/dc/dcmitype/"/>
  </ds:schemaRefs>
</ds:datastoreItem>
</file>

<file path=customXml/itemProps4.xml><?xml version="1.0" encoding="utf-8"?>
<ds:datastoreItem xmlns:ds="http://schemas.openxmlformats.org/officeDocument/2006/customXml" ds:itemID="{E6AD621E-0C0B-4D04-BE0C-2358918C24A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29598</TotalTime>
  <Words>6896</Words>
  <Application>Microsoft Office PowerPoint</Application>
  <PresentationFormat>A4 Paper (210x297 mm)</PresentationFormat>
  <Paragraphs>1118</Paragraphs>
  <Slides>23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FS Lola</vt:lpstr>
      <vt:lpstr>Garamond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Adelaide Hills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Kira-Marie Laverty</dc:creator>
  <cp:lastModifiedBy>Kira-Marie Laverty</cp:lastModifiedBy>
  <cp:revision>1580</cp:revision>
  <cp:lastPrinted>2021-08-16T23:48:30Z</cp:lastPrinted>
  <dcterms:created xsi:type="dcterms:W3CDTF">2019-12-04T05:11:16Z</dcterms:created>
  <dcterms:modified xsi:type="dcterms:W3CDTF">2024-10-22T03:42:24Z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0x01010013FF453D690ABF4B912F9FAE1D986AB5</vt:lpwstr>
  </property>
</Properties>
</file>